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11"/>
  </p:notesMasterIdLst>
  <p:sldIdLst>
    <p:sldId id="308" r:id="rId2"/>
    <p:sldId id="263" r:id="rId3"/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3137" autoAdjust="0"/>
  </p:normalViewPr>
  <p:slideViewPr>
    <p:cSldViewPr snapToGrid="0">
      <p:cViewPr varScale="1">
        <p:scale>
          <a:sx n="68" d="100"/>
          <a:sy n="68" d="100"/>
        </p:scale>
        <p:origin x="12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29D549-E532-4E11-8720-4E9030A07A92}" type="datetimeFigureOut">
              <a:rPr lang="en-GB" smtClean="0"/>
              <a:t>14/09/2025</a:t>
            </a:fld>
            <a:endParaRPr lang="en-GB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2E6FE-DD44-4425-A79A-1522D068908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9741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/>
              <a:t>Culture</a:t>
            </a:r>
            <a:r>
              <a:rPr lang="en-US" sz="1000" dirty="0"/>
              <a:t> is the shared values, beliefs, norms, and interactions of a group</a:t>
            </a:r>
          </a:p>
          <a:p>
            <a:endParaRPr lang="en-GB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D7015D-BE09-458C-B35F-3E7F2C479F7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9987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 </a:t>
            </a:r>
            <a:r>
              <a:rPr lang="en-US" b="0" dirty="0"/>
              <a:t>Culture shapes stereotypes, stereotypes simplify culture</a:t>
            </a:r>
            <a:r>
              <a:rPr lang="en-US" b="1" dirty="0"/>
              <a:t>.</a:t>
            </a:r>
            <a:r>
              <a:rPr lang="en-US" dirty="0"/>
              <a:t> They can make social interaction easier in some cases, but they also carry the risk of distortion, prejudice, and harm.</a:t>
            </a:r>
          </a:p>
          <a:p>
            <a:endParaRPr lang="en-US" dirty="0"/>
          </a:p>
          <a:p>
            <a:r>
              <a:rPr lang="en-GB" noProof="0" dirty="0"/>
              <a:t>Not based on individuals but more generalised traits of a group of people</a:t>
            </a:r>
          </a:p>
          <a:p>
            <a:endParaRPr lang="en-GB" noProof="0" dirty="0"/>
          </a:p>
          <a:p>
            <a:r>
              <a:rPr lang="en-GB" noProof="0" dirty="0"/>
              <a:t>Stereotypes occur because of cultural differences</a:t>
            </a:r>
          </a:p>
          <a:p>
            <a:endParaRPr lang="en-GB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D7015D-BE09-458C-B35F-3E7F2C479F7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532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When you peel an onion, what do you find?”</a:t>
            </a:r>
            <a:endParaRPr lang="en-US" dirty="0"/>
          </a:p>
          <a:p>
            <a:r>
              <a:rPr lang="en-US" i="1" dirty="0"/>
              <a:t>“More layers. Culture works the same way — it has layers we can peel back to understand what lies beneath.”</a:t>
            </a:r>
            <a:endParaRPr lang="en-US" dirty="0"/>
          </a:p>
          <a:p>
            <a:endParaRPr lang="en-GB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42E6FE-DD44-4425-A79A-1522D068908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4467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42E6FE-DD44-4425-A79A-1522D068908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520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42E6FE-DD44-4425-A79A-1522D068908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824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Deeply held beliefs about right/wrong, good/bad, important/unimportant.</a:t>
            </a:r>
          </a:p>
          <a:p>
            <a:r>
              <a:rPr lang="en-US" dirty="0"/>
              <a:t>Hardest to see, slowest to change.</a:t>
            </a:r>
          </a:p>
          <a:p>
            <a:r>
              <a:rPr lang="en-US" dirty="0"/>
              <a:t>Example: individualism vs. collectivism, equality vs. hierarchy.</a:t>
            </a:r>
          </a:p>
          <a:p>
            <a:endParaRPr lang="en-GB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42E6FE-DD44-4425-A79A-1522D068908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015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6252215-52C0-4232-845F-F1A7DEBAC5D0}" type="datetimeFigureOut">
              <a:rPr lang="da-DK" smtClean="0"/>
              <a:t>14-09-2025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4632F34-251E-4249-BB54-D8CCFFBE7094}" type="slidenum">
              <a:rPr lang="da-DK" smtClean="0"/>
              <a:t>‹nr.›</a:t>
            </a:fld>
            <a:endParaRPr lang="da-DK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207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2215-52C0-4232-845F-F1A7DEBAC5D0}" type="datetimeFigureOut">
              <a:rPr lang="da-DK" smtClean="0"/>
              <a:t>14-09-2025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32F34-251E-4249-BB54-D8CCFFBE70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8923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6252215-52C0-4232-845F-F1A7DEBAC5D0}" type="datetimeFigureOut">
              <a:rPr lang="da-DK" smtClean="0"/>
              <a:t>14-09-2025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4632F34-251E-4249-BB54-D8CCFFBE7094}" type="slidenum">
              <a:rPr lang="da-DK" smtClean="0"/>
              <a:t>‹nr.›</a:t>
            </a:fld>
            <a:endParaRPr lang="da-DK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1949700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2215-52C0-4232-845F-F1A7DEBAC5D0}" type="datetimeFigureOut">
              <a:rPr lang="da-DK" smtClean="0"/>
              <a:t>14-09-2025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32F34-251E-4249-BB54-D8CCFFBE70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3428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2215-52C0-4232-845F-F1A7DEBAC5D0}" type="datetimeFigureOut">
              <a:rPr lang="da-DK" smtClean="0"/>
              <a:t>14-09-2025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32F34-251E-4249-BB54-D8CCFFBE70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32669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2215-52C0-4232-845F-F1A7DEBAC5D0}" type="datetimeFigureOut">
              <a:rPr lang="da-DK" smtClean="0"/>
              <a:t>14-09-2025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32F34-251E-4249-BB54-D8CCFFBE70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9046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2215-52C0-4232-845F-F1A7DEBAC5D0}" type="datetimeFigureOut">
              <a:rPr lang="da-DK" smtClean="0"/>
              <a:t>14-09-2025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32F34-251E-4249-BB54-D8CCFFBE70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0714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6252215-52C0-4232-845F-F1A7DEBAC5D0}" type="datetimeFigureOut">
              <a:rPr lang="da-DK" smtClean="0"/>
              <a:t>14-09-2025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F4632F34-251E-4249-BB54-D8CCFFBE7094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83024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6252215-52C0-4232-845F-F1A7DEBAC5D0}" type="datetimeFigureOut">
              <a:rPr lang="da-DK" smtClean="0"/>
              <a:t>14-09-2025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F4632F34-251E-4249-BB54-D8CCFFBE70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0922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2215-52C0-4232-845F-F1A7DEBAC5D0}" type="datetimeFigureOut">
              <a:rPr lang="da-DK" smtClean="0"/>
              <a:t>14-09-2025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32F34-251E-4249-BB54-D8CCFFBE70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44755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2215-52C0-4232-845F-F1A7DEBAC5D0}" type="datetimeFigureOut">
              <a:rPr lang="da-DK" smtClean="0"/>
              <a:t>14-09-2025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32F34-251E-4249-BB54-D8CCFFBE70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8685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6252215-52C0-4232-845F-F1A7DEBAC5D0}" type="datetimeFigureOut">
              <a:rPr lang="da-DK" smtClean="0"/>
              <a:t>14-09-2025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4632F34-251E-4249-BB54-D8CCFFBE7094}" type="slidenum">
              <a:rPr lang="da-DK" smtClean="0"/>
              <a:t>‹nr.›</a:t>
            </a:fld>
            <a:endParaRPr lang="da-DK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77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993170-FF42-4BF8-93F8-DB4A2A90F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255" y="869648"/>
            <a:ext cx="3926507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US" sz="2000" noProof="0" dirty="0">
                <a:solidFill>
                  <a:schemeClr val="tx1"/>
                </a:solidFill>
              </a:rPr>
              <a:t>English – “</a:t>
            </a:r>
            <a:r>
              <a:rPr lang="en-US" sz="2000" noProof="0" dirty="0" err="1">
                <a:solidFill>
                  <a:schemeClr val="tx1"/>
                </a:solidFill>
              </a:rPr>
              <a:t>Grundforløb</a:t>
            </a:r>
            <a:r>
              <a:rPr lang="en-US" sz="2000" noProof="0" dirty="0">
                <a:solidFill>
                  <a:schemeClr val="tx1"/>
                </a:solidFill>
              </a:rPr>
              <a:t>”</a:t>
            </a:r>
            <a:br>
              <a:rPr lang="en-US" sz="2000" noProof="0" dirty="0">
                <a:solidFill>
                  <a:schemeClr val="tx1"/>
                </a:solidFill>
              </a:rPr>
            </a:br>
            <a:br>
              <a:rPr lang="en-US" sz="2000" noProof="0" dirty="0">
                <a:solidFill>
                  <a:schemeClr val="tx1"/>
                </a:solidFill>
              </a:rPr>
            </a:br>
            <a:r>
              <a:rPr lang="en-US" sz="2000" noProof="0" dirty="0">
                <a:solidFill>
                  <a:schemeClr val="tx1"/>
                </a:solidFill>
              </a:rPr>
              <a:t>8 lessons</a:t>
            </a:r>
            <a:br>
              <a:rPr lang="en-US" sz="1600" noProof="0" dirty="0">
                <a:solidFill>
                  <a:schemeClr val="tx1"/>
                </a:solidFill>
              </a:rPr>
            </a:br>
            <a:br>
              <a:rPr lang="en-US" sz="1500" noProof="0" dirty="0">
                <a:solidFill>
                  <a:schemeClr val="tx1"/>
                </a:solidFill>
              </a:rPr>
            </a:br>
            <a:endParaRPr lang="en-US" sz="1500" noProof="0" dirty="0">
              <a:solidFill>
                <a:schemeClr val="tx1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5B6FE33-BEB1-4A85-8A95-BE7E613C7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256" y="2572730"/>
            <a:ext cx="3363974" cy="34156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da-DK" sz="1400" b="1" dirty="0">
                <a:solidFill>
                  <a:srgbClr val="FF0000"/>
                </a:solidFill>
              </a:rPr>
              <a:t>1</a:t>
            </a:r>
            <a:r>
              <a:rPr lang="en-GB" sz="1400" b="1" noProof="0" dirty="0">
                <a:solidFill>
                  <a:srgbClr val="FF0000"/>
                </a:solidFill>
              </a:rPr>
              <a:t>. What is culture?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GB" sz="1400" b="1" noProof="0" dirty="0">
                <a:solidFill>
                  <a:srgbClr val="FF0000"/>
                </a:solidFill>
              </a:rPr>
              <a:t>2. Stereotypes</a:t>
            </a:r>
          </a:p>
          <a:p>
            <a:pPr>
              <a:lnSpc>
                <a:spcPct val="90000"/>
              </a:lnSpc>
            </a:pPr>
            <a:r>
              <a:rPr lang="en-GB" sz="1400" noProof="0" dirty="0">
                <a:solidFill>
                  <a:schemeClr val="tx1"/>
                </a:solidFill>
              </a:rPr>
              <a:t>3. </a:t>
            </a:r>
            <a:r>
              <a:rPr lang="en-GB" sz="1400" b="1" noProof="0" dirty="0">
                <a:solidFill>
                  <a:schemeClr val="tx1"/>
                </a:solidFill>
              </a:rPr>
              <a:t>Cultural theories I </a:t>
            </a:r>
            <a:r>
              <a:rPr lang="en-GB" sz="1400" noProof="0" dirty="0">
                <a:solidFill>
                  <a:schemeClr val="tx1"/>
                </a:solidFill>
              </a:rPr>
              <a:t>–</a:t>
            </a:r>
          </a:p>
          <a:p>
            <a:pPr>
              <a:lnSpc>
                <a:spcPct val="90000"/>
              </a:lnSpc>
            </a:pPr>
            <a:r>
              <a:rPr lang="en-GB" sz="1400" noProof="0" dirty="0">
                <a:solidFill>
                  <a:schemeClr val="tx1"/>
                </a:solidFill>
              </a:rPr>
              <a:t>4. Short Story with a cultural issue – how to analyse short stories</a:t>
            </a:r>
          </a:p>
          <a:p>
            <a:pPr>
              <a:lnSpc>
                <a:spcPct val="90000"/>
              </a:lnSpc>
            </a:pPr>
            <a:r>
              <a:rPr lang="en-GB" sz="1400" noProof="0" dirty="0">
                <a:solidFill>
                  <a:schemeClr val="tx1"/>
                </a:solidFill>
              </a:rPr>
              <a:t>5. Cultural theories II</a:t>
            </a:r>
          </a:p>
          <a:p>
            <a:pPr>
              <a:lnSpc>
                <a:spcPct val="90000"/>
              </a:lnSpc>
            </a:pPr>
            <a:r>
              <a:rPr lang="en-GB" sz="1400" noProof="0" dirty="0">
                <a:solidFill>
                  <a:schemeClr val="tx1"/>
                </a:solidFill>
              </a:rPr>
              <a:t>6. Culture and the English language</a:t>
            </a:r>
          </a:p>
          <a:p>
            <a:pPr>
              <a:lnSpc>
                <a:spcPct val="90000"/>
              </a:lnSpc>
            </a:pPr>
            <a:r>
              <a:rPr lang="en-GB" sz="1400" noProof="0" dirty="0">
                <a:solidFill>
                  <a:schemeClr val="tx1"/>
                </a:solidFill>
              </a:rPr>
              <a:t>7. Group work about communicating customs and traditions in Denmark to an American exchange student</a:t>
            </a:r>
          </a:p>
          <a:p>
            <a:pPr>
              <a:lnSpc>
                <a:spcPct val="90000"/>
              </a:lnSpc>
            </a:pPr>
            <a:r>
              <a:rPr lang="en-GB" sz="1400" noProof="0" dirty="0">
                <a:solidFill>
                  <a:schemeClr val="tx1"/>
                </a:solidFill>
              </a:rPr>
              <a:t>8. Group work and group presentations</a:t>
            </a:r>
            <a:endParaRPr lang="da-DK" sz="1400" dirty="0">
              <a:solidFill>
                <a:schemeClr val="tx1"/>
              </a:solidFill>
            </a:endParaRPr>
          </a:p>
        </p:txBody>
      </p:sp>
      <p:pic>
        <p:nvPicPr>
          <p:cNvPr id="1028" name="Picture 4" descr="Business, people and handshake in office for meeting, job interview and welcome to company. Partnership, women or shaking hands in agency for recruitment, onboarding or conflict resolution with trust">
            <a:extLst>
              <a:ext uri="{FF2B5EF4-FFF2-40B4-BE49-F238E27FC236}">
                <a16:creationId xmlns:a16="http://schemas.microsoft.com/office/drawing/2014/main" id="{1FBA50D5-3D78-0BB3-6BAD-AB4A4B91C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1" b="-1"/>
          <a:stretch>
            <a:fillRect/>
          </a:stretch>
        </p:blipFill>
        <p:spPr bwMode="auto">
          <a:xfrm>
            <a:off x="5297763" y="1590543"/>
            <a:ext cx="6250769" cy="351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F4572FD7-BE3F-AB2A-3B7D-7E2BB96F37A9}"/>
              </a:ext>
            </a:extLst>
          </p:cNvPr>
          <p:cNvSpPr txBox="1"/>
          <p:nvPr/>
        </p:nvSpPr>
        <p:spPr>
          <a:xfrm>
            <a:off x="5978013" y="610606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Introduction to culture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475939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38412" y="3602337"/>
            <a:ext cx="7729729" cy="683913"/>
          </a:xfrm>
          <a:noFill/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GB" sz="2400" noProof="0" dirty="0">
                <a:solidFill>
                  <a:schemeClr val="tx1"/>
                </a:solidFill>
              </a:rPr>
              <a:t>What  are </a:t>
            </a:r>
            <a:r>
              <a:rPr lang="da-DK" sz="2400" dirty="0">
                <a:solidFill>
                  <a:schemeClr val="tx1"/>
                </a:solidFill>
              </a:rPr>
              <a:t>stereotypes?</a:t>
            </a:r>
          </a:p>
        </p:txBody>
      </p:sp>
      <p:pic>
        <p:nvPicPr>
          <p:cNvPr id="6" name="Billede 5" descr="Et billede, der indeholder tøj, person, menneske, frakke&#10;&#10;AI-genereret indhold kan være ukorrekt.">
            <a:extLst>
              <a:ext uri="{FF2B5EF4-FFF2-40B4-BE49-F238E27FC236}">
                <a16:creationId xmlns:a16="http://schemas.microsoft.com/office/drawing/2014/main" id="{4C8E846F-3274-1D35-AE5B-C9E97669F7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6696"/>
          <a:stretch>
            <a:fillRect/>
          </a:stretch>
        </p:blipFill>
        <p:spPr>
          <a:xfrm>
            <a:off x="20" y="10"/>
            <a:ext cx="4059916" cy="3426751"/>
          </a:xfrm>
          <a:prstGeom prst="rect">
            <a:avLst/>
          </a:prstGeom>
        </p:spPr>
      </p:pic>
      <p:pic>
        <p:nvPicPr>
          <p:cNvPr id="8" name="Billede 7" descr="Et billede, der indeholder person, tøj, mur, Ansigt&#10;&#10;AI-genereret indhold kan være ukorrekt.">
            <a:extLst>
              <a:ext uri="{FF2B5EF4-FFF2-40B4-BE49-F238E27FC236}">
                <a16:creationId xmlns:a16="http://schemas.microsoft.com/office/drawing/2014/main" id="{8B72FC6A-0D71-0C1C-1D10-AF5E97F39A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248" r="3" b="39499"/>
          <a:stretch>
            <a:fillRect/>
          </a:stretch>
        </p:blipFill>
        <p:spPr>
          <a:xfrm>
            <a:off x="4059936" y="10"/>
            <a:ext cx="4066032" cy="3426751"/>
          </a:xfrm>
          <a:prstGeom prst="rect">
            <a:avLst/>
          </a:prstGeom>
        </p:spPr>
      </p:pic>
      <p:pic>
        <p:nvPicPr>
          <p:cNvPr id="10" name="Billede 9" descr="Et billede, der indeholder tøj, Solhat, Modetilbehør, person&#10;&#10;AI-genereret indhold kan være ukorrekt.">
            <a:extLst>
              <a:ext uri="{FF2B5EF4-FFF2-40B4-BE49-F238E27FC236}">
                <a16:creationId xmlns:a16="http://schemas.microsoft.com/office/drawing/2014/main" id="{9A963FBA-861D-CC6A-310B-8E27957A5F5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488" r="-3" b="-3"/>
          <a:stretch>
            <a:fillRect/>
          </a:stretch>
        </p:blipFill>
        <p:spPr>
          <a:xfrm>
            <a:off x="8119872" y="-1"/>
            <a:ext cx="4072128" cy="3429000"/>
          </a:xfrm>
          <a:prstGeom prst="rect">
            <a:avLst/>
          </a:prstGeom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51560" y="4631080"/>
            <a:ext cx="10469879" cy="2055470"/>
          </a:xfrm>
        </p:spPr>
        <p:txBody>
          <a:bodyPr>
            <a:normAutofit fontScale="92500" lnSpcReduction="20000"/>
          </a:bodyPr>
          <a:lstStyle/>
          <a:p>
            <a:r>
              <a:rPr lang="en-US" sz="2200" i="1" dirty="0">
                <a:solidFill>
                  <a:schemeClr val="tx1"/>
                </a:solidFill>
              </a:rPr>
              <a:t>noun</a:t>
            </a:r>
            <a:endParaRPr lang="en-US" sz="2200" dirty="0">
              <a:solidFill>
                <a:schemeClr val="tx1"/>
              </a:solidFill>
            </a:endParaRPr>
          </a:p>
          <a:p>
            <a:r>
              <a:rPr lang="en-GB" sz="2200" noProof="0" dirty="0">
                <a:solidFill>
                  <a:schemeClr val="tx1"/>
                </a:solidFill>
              </a:rPr>
              <a:t>Generalised</a:t>
            </a:r>
            <a:r>
              <a:rPr lang="en-US" sz="2200" dirty="0">
                <a:solidFill>
                  <a:schemeClr val="tx1"/>
                </a:solidFill>
              </a:rPr>
              <a:t> beliefs about a group of people (or things), often based on nationality, gender, or profession.</a:t>
            </a:r>
          </a:p>
          <a:p>
            <a:r>
              <a:rPr lang="en-US" sz="2200" dirty="0">
                <a:solidFill>
                  <a:schemeClr val="tx1"/>
                </a:solidFill>
              </a:rPr>
              <a:t>Stereotypes are not necessarily incorrect, but they are </a:t>
            </a:r>
            <a:r>
              <a:rPr lang="en-US" sz="2200" b="1" dirty="0">
                <a:solidFill>
                  <a:schemeClr val="tx1"/>
                </a:solidFill>
              </a:rPr>
              <a:t>oversimplified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b="1" dirty="0">
                <a:solidFill>
                  <a:schemeClr val="tx1"/>
                </a:solidFill>
              </a:rPr>
              <a:t>images of other cultures</a:t>
            </a:r>
            <a:r>
              <a:rPr lang="en-US" sz="2200" dirty="0">
                <a:solidFill>
                  <a:schemeClr val="tx1"/>
                </a:solidFill>
              </a:rPr>
              <a:t>.</a:t>
            </a:r>
          </a:p>
          <a:p>
            <a:r>
              <a:rPr lang="en-US" sz="1600" dirty="0">
                <a:solidFill>
                  <a:schemeClr val="tx1"/>
                </a:solidFill>
              </a:rPr>
              <a:t>“ French people are arrogant” “Lawyers are greedy” “Women are more emotional than men”</a:t>
            </a:r>
          </a:p>
          <a:p>
            <a:pPr marL="0" indent="0">
              <a:buNone/>
            </a:pPr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505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Geert Hofstede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/>
              <a:t>Cultural onion model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30725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Culture</a:t>
            </a:r>
            <a:r>
              <a:rPr lang="da-DK" dirty="0"/>
              <a:t> is </a:t>
            </a:r>
            <a:r>
              <a:rPr lang="da-DK" dirty="0" err="1"/>
              <a:t>like</a:t>
            </a:r>
            <a:r>
              <a:rPr lang="da-DK" dirty="0"/>
              <a:t> an </a:t>
            </a:r>
            <a:r>
              <a:rPr lang="da-DK" dirty="0" err="1"/>
              <a:t>onion</a:t>
            </a:r>
            <a:r>
              <a:rPr lang="da-DK" dirty="0"/>
              <a:t>….</a:t>
            </a:r>
          </a:p>
        </p:txBody>
      </p:sp>
      <p:pic>
        <p:nvPicPr>
          <p:cNvPr id="1028" name="Picture 4" descr="https://intro.systime.dk/fileadmin/_processed_/c/1/csm_2_Hofstedes_oniondiagramme_f9b2f55604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79116" y="1249050"/>
            <a:ext cx="5465529" cy="5465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8112" y="265714"/>
            <a:ext cx="1281360" cy="1368000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7C6656A8-940B-3A51-B101-DB74D8152CD2}"/>
              </a:ext>
            </a:extLst>
          </p:cNvPr>
          <p:cNvSpPr txBox="1"/>
          <p:nvPr/>
        </p:nvSpPr>
        <p:spPr>
          <a:xfrm>
            <a:off x="877079" y="634524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https://culturalencounters.systime.dk/?id=134</a:t>
            </a:r>
          </a:p>
        </p:txBody>
      </p:sp>
    </p:spTree>
    <p:extLst>
      <p:ext uri="{BB962C8B-B14F-4D97-AF65-F5344CB8AC3E}">
        <p14:creationId xmlns:p14="http://schemas.microsoft.com/office/powerpoint/2010/main" val="239597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Symbols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1"/>
          </p:nvPr>
        </p:nvSpPr>
        <p:spPr>
          <a:xfrm>
            <a:off x="1081586" y="2215269"/>
            <a:ext cx="4800600" cy="3619500"/>
          </a:xfrm>
        </p:spPr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outer</a:t>
            </a:r>
            <a:r>
              <a:rPr lang="da-DK" dirty="0"/>
              <a:t> </a:t>
            </a:r>
            <a:r>
              <a:rPr lang="da-DK" dirty="0" err="1"/>
              <a:t>layer</a:t>
            </a:r>
            <a:r>
              <a:rPr lang="da-DK" dirty="0"/>
              <a:t> of </a:t>
            </a:r>
            <a:r>
              <a:rPr lang="da-DK" dirty="0" err="1"/>
              <a:t>culture</a:t>
            </a:r>
            <a:endParaRPr lang="da-DK" dirty="0"/>
          </a:p>
          <a:p>
            <a:r>
              <a:rPr lang="da-DK" dirty="0"/>
              <a:t>Visible </a:t>
            </a:r>
            <a:r>
              <a:rPr lang="da-DK" dirty="0" err="1"/>
              <a:t>artefacts</a:t>
            </a:r>
            <a:endParaRPr lang="da-DK" dirty="0"/>
          </a:p>
          <a:p>
            <a:r>
              <a:rPr lang="da-DK" dirty="0"/>
              <a:t>Have a </a:t>
            </a:r>
            <a:r>
              <a:rPr lang="da-DK" dirty="0" err="1"/>
              <a:t>special</a:t>
            </a:r>
            <a:r>
              <a:rPr lang="da-DK" dirty="0"/>
              <a:t> </a:t>
            </a:r>
            <a:r>
              <a:rPr lang="da-DK" dirty="0" err="1"/>
              <a:t>importance</a:t>
            </a:r>
            <a:r>
              <a:rPr lang="da-DK" dirty="0"/>
              <a:t> – </a:t>
            </a:r>
            <a:r>
              <a:rPr lang="da-DK" dirty="0" err="1"/>
              <a:t>carry</a:t>
            </a:r>
            <a:r>
              <a:rPr lang="da-DK" dirty="0"/>
              <a:t> a </a:t>
            </a:r>
            <a:r>
              <a:rPr lang="da-DK" dirty="0" err="1"/>
              <a:t>meaning</a:t>
            </a:r>
            <a:r>
              <a:rPr lang="da-DK" dirty="0"/>
              <a:t> to most </a:t>
            </a:r>
            <a:r>
              <a:rPr lang="da-DK" dirty="0" err="1"/>
              <a:t>members</a:t>
            </a:r>
            <a:r>
              <a:rPr lang="da-DK" dirty="0"/>
              <a:t> of a </a:t>
            </a:r>
            <a:r>
              <a:rPr lang="da-DK" dirty="0" err="1"/>
              <a:t>culture</a:t>
            </a:r>
            <a:r>
              <a:rPr lang="da-DK" dirty="0"/>
              <a:t>.</a:t>
            </a:r>
          </a:p>
          <a:p>
            <a:pPr lvl="1"/>
            <a:r>
              <a:rPr lang="da-DK" dirty="0"/>
              <a:t>Eg. Flags, </a:t>
            </a:r>
            <a:r>
              <a:rPr lang="da-DK" dirty="0" err="1"/>
              <a:t>buildings</a:t>
            </a:r>
            <a:r>
              <a:rPr lang="da-DK" dirty="0"/>
              <a:t>, </a:t>
            </a:r>
            <a:r>
              <a:rPr lang="da-DK" dirty="0" err="1"/>
              <a:t>songs</a:t>
            </a:r>
            <a:r>
              <a:rPr lang="da-DK" dirty="0"/>
              <a:t>, </a:t>
            </a:r>
            <a:r>
              <a:rPr lang="da-DK" dirty="0" err="1"/>
              <a:t>colours</a:t>
            </a:r>
            <a:r>
              <a:rPr lang="da-DK" dirty="0"/>
              <a:t>, </a:t>
            </a:r>
            <a:r>
              <a:rPr lang="da-DK" dirty="0" err="1"/>
              <a:t>clothes</a:t>
            </a:r>
            <a:r>
              <a:rPr lang="da-DK" dirty="0"/>
              <a:t>, </a:t>
            </a:r>
            <a:r>
              <a:rPr lang="da-DK" dirty="0" err="1"/>
              <a:t>food</a:t>
            </a:r>
            <a:r>
              <a:rPr lang="da-DK" dirty="0"/>
              <a:t> etc. </a:t>
            </a:r>
          </a:p>
        </p:txBody>
      </p:sp>
      <p:pic>
        <p:nvPicPr>
          <p:cNvPr id="2050" name="Picture 2" descr="Dannebrog til 15 meter høj flagstang. Dannebrogsflagets mål er 303x400 cm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861" y="723137"/>
            <a:ext cx="1980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en Lille Havfrue | faktalin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429" y="3646387"/>
            <a:ext cx="3724139" cy="24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10" descr="Roskilde Universitetsbibliotek - D. 5.6 er det Grundlovsdag. Grundloven er  en dansk lov fra 1849. Den er ændret i 1855, 1866, 1915, 1920 og 1953 og er  den højeste lovgivning i Danmark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2186" y="4318363"/>
            <a:ext cx="2900508" cy="1934621"/>
          </a:xfrm>
          <a:prstGeom prst="rect">
            <a:avLst/>
          </a:prstGeom>
        </p:spPr>
      </p:pic>
      <p:pic>
        <p:nvPicPr>
          <p:cNvPr id="2060" name="Picture 12" descr="Amalienborg Slotsplads | Københavns smukkeste og en drabelig slagplad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411" y="673860"/>
            <a:ext cx="4156728" cy="27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2186" y="2657368"/>
            <a:ext cx="2581275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343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3" name="Freeform 6">
            <a:extLst>
              <a:ext uri="{FF2B5EF4-FFF2-40B4-BE49-F238E27FC236}">
                <a16:creationId xmlns:a16="http://schemas.microsoft.com/office/drawing/2014/main" id="{43F7E509-38FC-430B-BEE9-0BD7F137B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094" name="Rectangle 3080">
            <a:extLst>
              <a:ext uri="{FF2B5EF4-FFF2-40B4-BE49-F238E27FC236}">
                <a16:creationId xmlns:a16="http://schemas.microsoft.com/office/drawing/2014/main" id="{27361208-7573-4B45-9251-E4E92E7EF6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 useBgFill="1">
        <p:nvSpPr>
          <p:cNvPr id="3095" name="Rectangle 3082">
            <a:extLst>
              <a:ext uri="{FF2B5EF4-FFF2-40B4-BE49-F238E27FC236}">
                <a16:creationId xmlns:a16="http://schemas.microsoft.com/office/drawing/2014/main" id="{A9BBD8C9-486F-459C-AC5E-3F2327F28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789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24802" y="645105"/>
            <a:ext cx="4339827" cy="132085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/>
              <a:t>Heroes</a:t>
            </a:r>
          </a:p>
        </p:txBody>
      </p:sp>
      <p:sp>
        <p:nvSpPr>
          <p:cNvPr id="3096" name="Freeform: Shape 3084">
            <a:extLst>
              <a:ext uri="{FF2B5EF4-FFF2-40B4-BE49-F238E27FC236}">
                <a16:creationId xmlns:a16="http://schemas.microsoft.com/office/drawing/2014/main" id="{5C5FEBD1-EE60-4C83-8F5E-CEAAAB732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72465" cy="6858000"/>
          </a:xfrm>
          <a:custGeom>
            <a:avLst/>
            <a:gdLst>
              <a:gd name="connsiteX0" fmla="*/ 0 w 672465"/>
              <a:gd name="connsiteY0" fmla="*/ 0 h 6858000"/>
              <a:gd name="connsiteX1" fmla="*/ 496253 w 672465"/>
              <a:gd name="connsiteY1" fmla="*/ 0 h 6858000"/>
              <a:gd name="connsiteX2" fmla="*/ 497840 w 672465"/>
              <a:gd name="connsiteY2" fmla="*/ 68263 h 6858000"/>
              <a:gd name="connsiteX3" fmla="*/ 505778 w 672465"/>
              <a:gd name="connsiteY3" fmla="*/ 128588 h 6858000"/>
              <a:gd name="connsiteX4" fmla="*/ 516890 w 672465"/>
              <a:gd name="connsiteY4" fmla="*/ 180975 h 6858000"/>
              <a:gd name="connsiteX5" fmla="*/ 531178 w 672465"/>
              <a:gd name="connsiteY5" fmla="*/ 227013 h 6858000"/>
              <a:gd name="connsiteX6" fmla="*/ 547053 w 672465"/>
              <a:gd name="connsiteY6" fmla="*/ 268288 h 6858000"/>
              <a:gd name="connsiteX7" fmla="*/ 566103 w 672465"/>
              <a:gd name="connsiteY7" fmla="*/ 304800 h 6858000"/>
              <a:gd name="connsiteX8" fmla="*/ 585153 w 672465"/>
              <a:gd name="connsiteY8" fmla="*/ 342900 h 6858000"/>
              <a:gd name="connsiteX9" fmla="*/ 604203 w 672465"/>
              <a:gd name="connsiteY9" fmla="*/ 381000 h 6858000"/>
              <a:gd name="connsiteX10" fmla="*/ 620078 w 672465"/>
              <a:gd name="connsiteY10" fmla="*/ 417513 h 6858000"/>
              <a:gd name="connsiteX11" fmla="*/ 635953 w 672465"/>
              <a:gd name="connsiteY11" fmla="*/ 458788 h 6858000"/>
              <a:gd name="connsiteX12" fmla="*/ 651828 w 672465"/>
              <a:gd name="connsiteY12" fmla="*/ 504825 h 6858000"/>
              <a:gd name="connsiteX13" fmla="*/ 662940 w 672465"/>
              <a:gd name="connsiteY13" fmla="*/ 557213 h 6858000"/>
              <a:gd name="connsiteX14" fmla="*/ 669290 w 672465"/>
              <a:gd name="connsiteY14" fmla="*/ 617538 h 6858000"/>
              <a:gd name="connsiteX15" fmla="*/ 672465 w 672465"/>
              <a:gd name="connsiteY15" fmla="*/ 685800 h 6858000"/>
              <a:gd name="connsiteX16" fmla="*/ 669290 w 672465"/>
              <a:gd name="connsiteY16" fmla="*/ 754063 h 6858000"/>
              <a:gd name="connsiteX17" fmla="*/ 662940 w 672465"/>
              <a:gd name="connsiteY17" fmla="*/ 814388 h 6858000"/>
              <a:gd name="connsiteX18" fmla="*/ 651828 w 672465"/>
              <a:gd name="connsiteY18" fmla="*/ 866775 h 6858000"/>
              <a:gd name="connsiteX19" fmla="*/ 635953 w 672465"/>
              <a:gd name="connsiteY19" fmla="*/ 912813 h 6858000"/>
              <a:gd name="connsiteX20" fmla="*/ 620078 w 672465"/>
              <a:gd name="connsiteY20" fmla="*/ 954088 h 6858000"/>
              <a:gd name="connsiteX21" fmla="*/ 604203 w 672465"/>
              <a:gd name="connsiteY21" fmla="*/ 990600 h 6858000"/>
              <a:gd name="connsiteX22" fmla="*/ 585153 w 672465"/>
              <a:gd name="connsiteY22" fmla="*/ 1028700 h 6858000"/>
              <a:gd name="connsiteX23" fmla="*/ 566103 w 672465"/>
              <a:gd name="connsiteY23" fmla="*/ 1066800 h 6858000"/>
              <a:gd name="connsiteX24" fmla="*/ 547053 w 672465"/>
              <a:gd name="connsiteY24" fmla="*/ 1103313 h 6858000"/>
              <a:gd name="connsiteX25" fmla="*/ 531178 w 672465"/>
              <a:gd name="connsiteY25" fmla="*/ 1144588 h 6858000"/>
              <a:gd name="connsiteX26" fmla="*/ 516890 w 672465"/>
              <a:gd name="connsiteY26" fmla="*/ 1190625 h 6858000"/>
              <a:gd name="connsiteX27" fmla="*/ 505778 w 672465"/>
              <a:gd name="connsiteY27" fmla="*/ 1243013 h 6858000"/>
              <a:gd name="connsiteX28" fmla="*/ 497840 w 672465"/>
              <a:gd name="connsiteY28" fmla="*/ 1303338 h 6858000"/>
              <a:gd name="connsiteX29" fmla="*/ 496253 w 672465"/>
              <a:gd name="connsiteY29" fmla="*/ 1371600 h 6858000"/>
              <a:gd name="connsiteX30" fmla="*/ 497840 w 672465"/>
              <a:gd name="connsiteY30" fmla="*/ 1439863 h 6858000"/>
              <a:gd name="connsiteX31" fmla="*/ 505778 w 672465"/>
              <a:gd name="connsiteY31" fmla="*/ 1500188 h 6858000"/>
              <a:gd name="connsiteX32" fmla="*/ 516890 w 672465"/>
              <a:gd name="connsiteY32" fmla="*/ 1552575 h 6858000"/>
              <a:gd name="connsiteX33" fmla="*/ 531178 w 672465"/>
              <a:gd name="connsiteY33" fmla="*/ 1598613 h 6858000"/>
              <a:gd name="connsiteX34" fmla="*/ 547053 w 672465"/>
              <a:gd name="connsiteY34" fmla="*/ 1639888 h 6858000"/>
              <a:gd name="connsiteX35" fmla="*/ 566103 w 672465"/>
              <a:gd name="connsiteY35" fmla="*/ 1676400 h 6858000"/>
              <a:gd name="connsiteX36" fmla="*/ 585153 w 672465"/>
              <a:gd name="connsiteY36" fmla="*/ 1714500 h 6858000"/>
              <a:gd name="connsiteX37" fmla="*/ 604203 w 672465"/>
              <a:gd name="connsiteY37" fmla="*/ 1752600 h 6858000"/>
              <a:gd name="connsiteX38" fmla="*/ 620078 w 672465"/>
              <a:gd name="connsiteY38" fmla="*/ 1789113 h 6858000"/>
              <a:gd name="connsiteX39" fmla="*/ 635953 w 672465"/>
              <a:gd name="connsiteY39" fmla="*/ 1830388 h 6858000"/>
              <a:gd name="connsiteX40" fmla="*/ 651828 w 672465"/>
              <a:gd name="connsiteY40" fmla="*/ 1876425 h 6858000"/>
              <a:gd name="connsiteX41" fmla="*/ 662940 w 672465"/>
              <a:gd name="connsiteY41" fmla="*/ 1928813 h 6858000"/>
              <a:gd name="connsiteX42" fmla="*/ 669290 w 672465"/>
              <a:gd name="connsiteY42" fmla="*/ 1989138 h 6858000"/>
              <a:gd name="connsiteX43" fmla="*/ 672465 w 672465"/>
              <a:gd name="connsiteY43" fmla="*/ 2057400 h 6858000"/>
              <a:gd name="connsiteX44" fmla="*/ 669290 w 672465"/>
              <a:gd name="connsiteY44" fmla="*/ 2125663 h 6858000"/>
              <a:gd name="connsiteX45" fmla="*/ 662940 w 672465"/>
              <a:gd name="connsiteY45" fmla="*/ 2185988 h 6858000"/>
              <a:gd name="connsiteX46" fmla="*/ 651828 w 672465"/>
              <a:gd name="connsiteY46" fmla="*/ 2238375 h 6858000"/>
              <a:gd name="connsiteX47" fmla="*/ 635953 w 672465"/>
              <a:gd name="connsiteY47" fmla="*/ 2284413 h 6858000"/>
              <a:gd name="connsiteX48" fmla="*/ 620078 w 672465"/>
              <a:gd name="connsiteY48" fmla="*/ 2325688 h 6858000"/>
              <a:gd name="connsiteX49" fmla="*/ 604203 w 672465"/>
              <a:gd name="connsiteY49" fmla="*/ 2362200 h 6858000"/>
              <a:gd name="connsiteX50" fmla="*/ 585153 w 672465"/>
              <a:gd name="connsiteY50" fmla="*/ 2400300 h 6858000"/>
              <a:gd name="connsiteX51" fmla="*/ 566103 w 672465"/>
              <a:gd name="connsiteY51" fmla="*/ 2438400 h 6858000"/>
              <a:gd name="connsiteX52" fmla="*/ 547053 w 672465"/>
              <a:gd name="connsiteY52" fmla="*/ 2474913 h 6858000"/>
              <a:gd name="connsiteX53" fmla="*/ 531178 w 672465"/>
              <a:gd name="connsiteY53" fmla="*/ 2516188 h 6858000"/>
              <a:gd name="connsiteX54" fmla="*/ 516890 w 672465"/>
              <a:gd name="connsiteY54" fmla="*/ 2562225 h 6858000"/>
              <a:gd name="connsiteX55" fmla="*/ 505778 w 672465"/>
              <a:gd name="connsiteY55" fmla="*/ 2614613 h 6858000"/>
              <a:gd name="connsiteX56" fmla="*/ 497840 w 672465"/>
              <a:gd name="connsiteY56" fmla="*/ 2674938 h 6858000"/>
              <a:gd name="connsiteX57" fmla="*/ 496253 w 672465"/>
              <a:gd name="connsiteY57" fmla="*/ 2743200 h 6858000"/>
              <a:gd name="connsiteX58" fmla="*/ 497840 w 672465"/>
              <a:gd name="connsiteY58" fmla="*/ 2811463 h 6858000"/>
              <a:gd name="connsiteX59" fmla="*/ 505778 w 672465"/>
              <a:gd name="connsiteY59" fmla="*/ 2871788 h 6858000"/>
              <a:gd name="connsiteX60" fmla="*/ 516890 w 672465"/>
              <a:gd name="connsiteY60" fmla="*/ 2924175 h 6858000"/>
              <a:gd name="connsiteX61" fmla="*/ 531178 w 672465"/>
              <a:gd name="connsiteY61" fmla="*/ 2970213 h 6858000"/>
              <a:gd name="connsiteX62" fmla="*/ 547053 w 672465"/>
              <a:gd name="connsiteY62" fmla="*/ 3011488 h 6858000"/>
              <a:gd name="connsiteX63" fmla="*/ 566103 w 672465"/>
              <a:gd name="connsiteY63" fmla="*/ 3048000 h 6858000"/>
              <a:gd name="connsiteX64" fmla="*/ 585153 w 672465"/>
              <a:gd name="connsiteY64" fmla="*/ 3086100 h 6858000"/>
              <a:gd name="connsiteX65" fmla="*/ 604203 w 672465"/>
              <a:gd name="connsiteY65" fmla="*/ 3124200 h 6858000"/>
              <a:gd name="connsiteX66" fmla="*/ 620078 w 672465"/>
              <a:gd name="connsiteY66" fmla="*/ 3160713 h 6858000"/>
              <a:gd name="connsiteX67" fmla="*/ 635953 w 672465"/>
              <a:gd name="connsiteY67" fmla="*/ 3201988 h 6858000"/>
              <a:gd name="connsiteX68" fmla="*/ 651828 w 672465"/>
              <a:gd name="connsiteY68" fmla="*/ 3248025 h 6858000"/>
              <a:gd name="connsiteX69" fmla="*/ 662940 w 672465"/>
              <a:gd name="connsiteY69" fmla="*/ 3300413 h 6858000"/>
              <a:gd name="connsiteX70" fmla="*/ 669290 w 672465"/>
              <a:gd name="connsiteY70" fmla="*/ 3360738 h 6858000"/>
              <a:gd name="connsiteX71" fmla="*/ 672465 w 672465"/>
              <a:gd name="connsiteY71" fmla="*/ 3427413 h 6858000"/>
              <a:gd name="connsiteX72" fmla="*/ 669290 w 672465"/>
              <a:gd name="connsiteY72" fmla="*/ 3497263 h 6858000"/>
              <a:gd name="connsiteX73" fmla="*/ 662940 w 672465"/>
              <a:gd name="connsiteY73" fmla="*/ 3557588 h 6858000"/>
              <a:gd name="connsiteX74" fmla="*/ 651828 w 672465"/>
              <a:gd name="connsiteY74" fmla="*/ 3609975 h 6858000"/>
              <a:gd name="connsiteX75" fmla="*/ 635953 w 672465"/>
              <a:gd name="connsiteY75" fmla="*/ 3656013 h 6858000"/>
              <a:gd name="connsiteX76" fmla="*/ 620078 w 672465"/>
              <a:gd name="connsiteY76" fmla="*/ 3697288 h 6858000"/>
              <a:gd name="connsiteX77" fmla="*/ 604203 w 672465"/>
              <a:gd name="connsiteY77" fmla="*/ 3733800 h 6858000"/>
              <a:gd name="connsiteX78" fmla="*/ 585153 w 672465"/>
              <a:gd name="connsiteY78" fmla="*/ 3771900 h 6858000"/>
              <a:gd name="connsiteX79" fmla="*/ 566103 w 672465"/>
              <a:gd name="connsiteY79" fmla="*/ 3810000 h 6858000"/>
              <a:gd name="connsiteX80" fmla="*/ 547053 w 672465"/>
              <a:gd name="connsiteY80" fmla="*/ 3846513 h 6858000"/>
              <a:gd name="connsiteX81" fmla="*/ 531178 w 672465"/>
              <a:gd name="connsiteY81" fmla="*/ 3887788 h 6858000"/>
              <a:gd name="connsiteX82" fmla="*/ 516890 w 672465"/>
              <a:gd name="connsiteY82" fmla="*/ 3933825 h 6858000"/>
              <a:gd name="connsiteX83" fmla="*/ 505778 w 672465"/>
              <a:gd name="connsiteY83" fmla="*/ 3986213 h 6858000"/>
              <a:gd name="connsiteX84" fmla="*/ 497840 w 672465"/>
              <a:gd name="connsiteY84" fmla="*/ 4046538 h 6858000"/>
              <a:gd name="connsiteX85" fmla="*/ 496253 w 672465"/>
              <a:gd name="connsiteY85" fmla="*/ 4114800 h 6858000"/>
              <a:gd name="connsiteX86" fmla="*/ 497840 w 672465"/>
              <a:gd name="connsiteY86" fmla="*/ 4183063 h 6858000"/>
              <a:gd name="connsiteX87" fmla="*/ 505778 w 672465"/>
              <a:gd name="connsiteY87" fmla="*/ 4243388 h 6858000"/>
              <a:gd name="connsiteX88" fmla="*/ 516890 w 672465"/>
              <a:gd name="connsiteY88" fmla="*/ 4295775 h 6858000"/>
              <a:gd name="connsiteX89" fmla="*/ 531178 w 672465"/>
              <a:gd name="connsiteY89" fmla="*/ 4341813 h 6858000"/>
              <a:gd name="connsiteX90" fmla="*/ 547053 w 672465"/>
              <a:gd name="connsiteY90" fmla="*/ 4383088 h 6858000"/>
              <a:gd name="connsiteX91" fmla="*/ 566103 w 672465"/>
              <a:gd name="connsiteY91" fmla="*/ 4419600 h 6858000"/>
              <a:gd name="connsiteX92" fmla="*/ 604203 w 672465"/>
              <a:gd name="connsiteY92" fmla="*/ 4495800 h 6858000"/>
              <a:gd name="connsiteX93" fmla="*/ 620078 w 672465"/>
              <a:gd name="connsiteY93" fmla="*/ 4532313 h 6858000"/>
              <a:gd name="connsiteX94" fmla="*/ 635953 w 672465"/>
              <a:gd name="connsiteY94" fmla="*/ 4573588 h 6858000"/>
              <a:gd name="connsiteX95" fmla="*/ 651828 w 672465"/>
              <a:gd name="connsiteY95" fmla="*/ 4619625 h 6858000"/>
              <a:gd name="connsiteX96" fmla="*/ 662940 w 672465"/>
              <a:gd name="connsiteY96" fmla="*/ 4672013 h 6858000"/>
              <a:gd name="connsiteX97" fmla="*/ 669290 w 672465"/>
              <a:gd name="connsiteY97" fmla="*/ 4732338 h 6858000"/>
              <a:gd name="connsiteX98" fmla="*/ 672465 w 672465"/>
              <a:gd name="connsiteY98" fmla="*/ 4800600 h 6858000"/>
              <a:gd name="connsiteX99" fmla="*/ 669290 w 672465"/>
              <a:gd name="connsiteY99" fmla="*/ 4868863 h 6858000"/>
              <a:gd name="connsiteX100" fmla="*/ 662940 w 672465"/>
              <a:gd name="connsiteY100" fmla="*/ 4929188 h 6858000"/>
              <a:gd name="connsiteX101" fmla="*/ 651828 w 672465"/>
              <a:gd name="connsiteY101" fmla="*/ 4981575 h 6858000"/>
              <a:gd name="connsiteX102" fmla="*/ 635953 w 672465"/>
              <a:gd name="connsiteY102" fmla="*/ 5027613 h 6858000"/>
              <a:gd name="connsiteX103" fmla="*/ 620078 w 672465"/>
              <a:gd name="connsiteY103" fmla="*/ 5068888 h 6858000"/>
              <a:gd name="connsiteX104" fmla="*/ 604203 w 672465"/>
              <a:gd name="connsiteY104" fmla="*/ 5105400 h 6858000"/>
              <a:gd name="connsiteX105" fmla="*/ 585153 w 672465"/>
              <a:gd name="connsiteY105" fmla="*/ 5143500 h 6858000"/>
              <a:gd name="connsiteX106" fmla="*/ 566103 w 672465"/>
              <a:gd name="connsiteY106" fmla="*/ 5181600 h 6858000"/>
              <a:gd name="connsiteX107" fmla="*/ 547053 w 672465"/>
              <a:gd name="connsiteY107" fmla="*/ 5218113 h 6858000"/>
              <a:gd name="connsiteX108" fmla="*/ 531178 w 672465"/>
              <a:gd name="connsiteY108" fmla="*/ 5259388 h 6858000"/>
              <a:gd name="connsiteX109" fmla="*/ 516890 w 672465"/>
              <a:gd name="connsiteY109" fmla="*/ 5305425 h 6858000"/>
              <a:gd name="connsiteX110" fmla="*/ 505778 w 672465"/>
              <a:gd name="connsiteY110" fmla="*/ 5357813 h 6858000"/>
              <a:gd name="connsiteX111" fmla="*/ 497840 w 672465"/>
              <a:gd name="connsiteY111" fmla="*/ 5418138 h 6858000"/>
              <a:gd name="connsiteX112" fmla="*/ 496253 w 672465"/>
              <a:gd name="connsiteY112" fmla="*/ 5486400 h 6858000"/>
              <a:gd name="connsiteX113" fmla="*/ 497840 w 672465"/>
              <a:gd name="connsiteY113" fmla="*/ 5554663 h 6858000"/>
              <a:gd name="connsiteX114" fmla="*/ 505778 w 672465"/>
              <a:gd name="connsiteY114" fmla="*/ 5614988 h 6858000"/>
              <a:gd name="connsiteX115" fmla="*/ 516890 w 672465"/>
              <a:gd name="connsiteY115" fmla="*/ 5667375 h 6858000"/>
              <a:gd name="connsiteX116" fmla="*/ 531178 w 672465"/>
              <a:gd name="connsiteY116" fmla="*/ 5713413 h 6858000"/>
              <a:gd name="connsiteX117" fmla="*/ 547053 w 672465"/>
              <a:gd name="connsiteY117" fmla="*/ 5754688 h 6858000"/>
              <a:gd name="connsiteX118" fmla="*/ 566103 w 672465"/>
              <a:gd name="connsiteY118" fmla="*/ 5791200 h 6858000"/>
              <a:gd name="connsiteX119" fmla="*/ 585153 w 672465"/>
              <a:gd name="connsiteY119" fmla="*/ 5829300 h 6858000"/>
              <a:gd name="connsiteX120" fmla="*/ 604203 w 672465"/>
              <a:gd name="connsiteY120" fmla="*/ 5867400 h 6858000"/>
              <a:gd name="connsiteX121" fmla="*/ 620078 w 672465"/>
              <a:gd name="connsiteY121" fmla="*/ 5903913 h 6858000"/>
              <a:gd name="connsiteX122" fmla="*/ 635953 w 672465"/>
              <a:gd name="connsiteY122" fmla="*/ 5945188 h 6858000"/>
              <a:gd name="connsiteX123" fmla="*/ 651828 w 672465"/>
              <a:gd name="connsiteY123" fmla="*/ 5991225 h 6858000"/>
              <a:gd name="connsiteX124" fmla="*/ 662940 w 672465"/>
              <a:gd name="connsiteY124" fmla="*/ 6043613 h 6858000"/>
              <a:gd name="connsiteX125" fmla="*/ 669290 w 672465"/>
              <a:gd name="connsiteY125" fmla="*/ 6103938 h 6858000"/>
              <a:gd name="connsiteX126" fmla="*/ 672465 w 672465"/>
              <a:gd name="connsiteY126" fmla="*/ 6172200 h 6858000"/>
              <a:gd name="connsiteX127" fmla="*/ 669290 w 672465"/>
              <a:gd name="connsiteY127" fmla="*/ 6240463 h 6858000"/>
              <a:gd name="connsiteX128" fmla="*/ 662940 w 672465"/>
              <a:gd name="connsiteY128" fmla="*/ 6300788 h 6858000"/>
              <a:gd name="connsiteX129" fmla="*/ 651828 w 672465"/>
              <a:gd name="connsiteY129" fmla="*/ 6353175 h 6858000"/>
              <a:gd name="connsiteX130" fmla="*/ 635953 w 672465"/>
              <a:gd name="connsiteY130" fmla="*/ 6399213 h 6858000"/>
              <a:gd name="connsiteX131" fmla="*/ 620078 w 672465"/>
              <a:gd name="connsiteY131" fmla="*/ 6440488 h 6858000"/>
              <a:gd name="connsiteX132" fmla="*/ 604203 w 672465"/>
              <a:gd name="connsiteY132" fmla="*/ 6477000 h 6858000"/>
              <a:gd name="connsiteX133" fmla="*/ 585153 w 672465"/>
              <a:gd name="connsiteY133" fmla="*/ 6515100 h 6858000"/>
              <a:gd name="connsiteX134" fmla="*/ 566103 w 672465"/>
              <a:gd name="connsiteY134" fmla="*/ 6553200 h 6858000"/>
              <a:gd name="connsiteX135" fmla="*/ 547053 w 672465"/>
              <a:gd name="connsiteY135" fmla="*/ 6589713 h 6858000"/>
              <a:gd name="connsiteX136" fmla="*/ 531178 w 672465"/>
              <a:gd name="connsiteY136" fmla="*/ 6630988 h 6858000"/>
              <a:gd name="connsiteX137" fmla="*/ 516890 w 672465"/>
              <a:gd name="connsiteY137" fmla="*/ 6677025 h 6858000"/>
              <a:gd name="connsiteX138" fmla="*/ 505778 w 672465"/>
              <a:gd name="connsiteY138" fmla="*/ 6729413 h 6858000"/>
              <a:gd name="connsiteX139" fmla="*/ 497840 w 672465"/>
              <a:gd name="connsiteY139" fmla="*/ 6789738 h 6858000"/>
              <a:gd name="connsiteX140" fmla="*/ 496253 w 672465"/>
              <a:gd name="connsiteY140" fmla="*/ 6858000 h 6858000"/>
              <a:gd name="connsiteX141" fmla="*/ 0 w 672465"/>
              <a:gd name="connsiteY1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672465" h="6858000">
                <a:moveTo>
                  <a:pt x="0" y="0"/>
                </a:moveTo>
                <a:lnTo>
                  <a:pt x="496253" y="0"/>
                </a:lnTo>
                <a:lnTo>
                  <a:pt x="497840" y="68263"/>
                </a:lnTo>
                <a:lnTo>
                  <a:pt x="505778" y="128588"/>
                </a:lnTo>
                <a:lnTo>
                  <a:pt x="516890" y="180975"/>
                </a:lnTo>
                <a:lnTo>
                  <a:pt x="531178" y="227013"/>
                </a:lnTo>
                <a:lnTo>
                  <a:pt x="547053" y="268288"/>
                </a:lnTo>
                <a:lnTo>
                  <a:pt x="566103" y="304800"/>
                </a:lnTo>
                <a:lnTo>
                  <a:pt x="585153" y="342900"/>
                </a:lnTo>
                <a:lnTo>
                  <a:pt x="604203" y="381000"/>
                </a:lnTo>
                <a:lnTo>
                  <a:pt x="620078" y="417513"/>
                </a:lnTo>
                <a:lnTo>
                  <a:pt x="635953" y="458788"/>
                </a:lnTo>
                <a:lnTo>
                  <a:pt x="651828" y="504825"/>
                </a:lnTo>
                <a:lnTo>
                  <a:pt x="662940" y="557213"/>
                </a:lnTo>
                <a:lnTo>
                  <a:pt x="669290" y="617538"/>
                </a:lnTo>
                <a:lnTo>
                  <a:pt x="672465" y="685800"/>
                </a:lnTo>
                <a:lnTo>
                  <a:pt x="669290" y="754063"/>
                </a:lnTo>
                <a:lnTo>
                  <a:pt x="662940" y="814388"/>
                </a:lnTo>
                <a:lnTo>
                  <a:pt x="651828" y="866775"/>
                </a:lnTo>
                <a:lnTo>
                  <a:pt x="635953" y="912813"/>
                </a:lnTo>
                <a:lnTo>
                  <a:pt x="620078" y="954088"/>
                </a:lnTo>
                <a:lnTo>
                  <a:pt x="604203" y="990600"/>
                </a:lnTo>
                <a:lnTo>
                  <a:pt x="585153" y="1028700"/>
                </a:lnTo>
                <a:lnTo>
                  <a:pt x="566103" y="1066800"/>
                </a:lnTo>
                <a:lnTo>
                  <a:pt x="547053" y="1103313"/>
                </a:lnTo>
                <a:lnTo>
                  <a:pt x="531178" y="1144588"/>
                </a:lnTo>
                <a:lnTo>
                  <a:pt x="516890" y="1190625"/>
                </a:lnTo>
                <a:lnTo>
                  <a:pt x="505778" y="1243013"/>
                </a:lnTo>
                <a:lnTo>
                  <a:pt x="497840" y="1303338"/>
                </a:lnTo>
                <a:lnTo>
                  <a:pt x="496253" y="1371600"/>
                </a:lnTo>
                <a:lnTo>
                  <a:pt x="497840" y="1439863"/>
                </a:lnTo>
                <a:lnTo>
                  <a:pt x="505778" y="1500188"/>
                </a:lnTo>
                <a:lnTo>
                  <a:pt x="516890" y="1552575"/>
                </a:lnTo>
                <a:lnTo>
                  <a:pt x="531178" y="1598613"/>
                </a:lnTo>
                <a:lnTo>
                  <a:pt x="547053" y="1639888"/>
                </a:lnTo>
                <a:lnTo>
                  <a:pt x="566103" y="1676400"/>
                </a:lnTo>
                <a:lnTo>
                  <a:pt x="585153" y="1714500"/>
                </a:lnTo>
                <a:lnTo>
                  <a:pt x="604203" y="1752600"/>
                </a:lnTo>
                <a:lnTo>
                  <a:pt x="620078" y="1789113"/>
                </a:lnTo>
                <a:lnTo>
                  <a:pt x="635953" y="1830388"/>
                </a:lnTo>
                <a:lnTo>
                  <a:pt x="651828" y="1876425"/>
                </a:lnTo>
                <a:lnTo>
                  <a:pt x="662940" y="1928813"/>
                </a:lnTo>
                <a:lnTo>
                  <a:pt x="669290" y="1989138"/>
                </a:lnTo>
                <a:lnTo>
                  <a:pt x="672465" y="2057400"/>
                </a:lnTo>
                <a:lnTo>
                  <a:pt x="669290" y="2125663"/>
                </a:lnTo>
                <a:lnTo>
                  <a:pt x="662940" y="2185988"/>
                </a:lnTo>
                <a:lnTo>
                  <a:pt x="651828" y="2238375"/>
                </a:lnTo>
                <a:lnTo>
                  <a:pt x="635953" y="2284413"/>
                </a:lnTo>
                <a:lnTo>
                  <a:pt x="620078" y="2325688"/>
                </a:lnTo>
                <a:lnTo>
                  <a:pt x="604203" y="2362200"/>
                </a:lnTo>
                <a:lnTo>
                  <a:pt x="585153" y="2400300"/>
                </a:lnTo>
                <a:lnTo>
                  <a:pt x="566103" y="2438400"/>
                </a:lnTo>
                <a:lnTo>
                  <a:pt x="547053" y="2474913"/>
                </a:lnTo>
                <a:lnTo>
                  <a:pt x="531178" y="2516188"/>
                </a:lnTo>
                <a:lnTo>
                  <a:pt x="516890" y="2562225"/>
                </a:lnTo>
                <a:lnTo>
                  <a:pt x="505778" y="2614613"/>
                </a:lnTo>
                <a:lnTo>
                  <a:pt x="497840" y="2674938"/>
                </a:lnTo>
                <a:lnTo>
                  <a:pt x="496253" y="2743200"/>
                </a:lnTo>
                <a:lnTo>
                  <a:pt x="497840" y="2811463"/>
                </a:lnTo>
                <a:lnTo>
                  <a:pt x="505778" y="2871788"/>
                </a:lnTo>
                <a:lnTo>
                  <a:pt x="516890" y="2924175"/>
                </a:lnTo>
                <a:lnTo>
                  <a:pt x="531178" y="2970213"/>
                </a:lnTo>
                <a:lnTo>
                  <a:pt x="547053" y="3011488"/>
                </a:lnTo>
                <a:lnTo>
                  <a:pt x="566103" y="3048000"/>
                </a:lnTo>
                <a:lnTo>
                  <a:pt x="585153" y="3086100"/>
                </a:lnTo>
                <a:lnTo>
                  <a:pt x="604203" y="3124200"/>
                </a:lnTo>
                <a:lnTo>
                  <a:pt x="620078" y="3160713"/>
                </a:lnTo>
                <a:lnTo>
                  <a:pt x="635953" y="3201988"/>
                </a:lnTo>
                <a:lnTo>
                  <a:pt x="651828" y="3248025"/>
                </a:lnTo>
                <a:lnTo>
                  <a:pt x="662940" y="3300413"/>
                </a:lnTo>
                <a:lnTo>
                  <a:pt x="669290" y="3360738"/>
                </a:lnTo>
                <a:lnTo>
                  <a:pt x="672465" y="3427413"/>
                </a:lnTo>
                <a:lnTo>
                  <a:pt x="669290" y="3497263"/>
                </a:lnTo>
                <a:lnTo>
                  <a:pt x="662940" y="3557588"/>
                </a:lnTo>
                <a:lnTo>
                  <a:pt x="651828" y="3609975"/>
                </a:lnTo>
                <a:lnTo>
                  <a:pt x="635953" y="3656013"/>
                </a:lnTo>
                <a:lnTo>
                  <a:pt x="620078" y="3697288"/>
                </a:lnTo>
                <a:lnTo>
                  <a:pt x="604203" y="3733800"/>
                </a:lnTo>
                <a:lnTo>
                  <a:pt x="585153" y="3771900"/>
                </a:lnTo>
                <a:lnTo>
                  <a:pt x="566103" y="3810000"/>
                </a:lnTo>
                <a:lnTo>
                  <a:pt x="547053" y="3846513"/>
                </a:lnTo>
                <a:lnTo>
                  <a:pt x="531178" y="3887788"/>
                </a:lnTo>
                <a:lnTo>
                  <a:pt x="516890" y="3933825"/>
                </a:lnTo>
                <a:lnTo>
                  <a:pt x="505778" y="3986213"/>
                </a:lnTo>
                <a:lnTo>
                  <a:pt x="497840" y="4046538"/>
                </a:lnTo>
                <a:lnTo>
                  <a:pt x="496253" y="4114800"/>
                </a:lnTo>
                <a:lnTo>
                  <a:pt x="497840" y="4183063"/>
                </a:lnTo>
                <a:lnTo>
                  <a:pt x="505778" y="4243388"/>
                </a:lnTo>
                <a:lnTo>
                  <a:pt x="516890" y="4295775"/>
                </a:lnTo>
                <a:lnTo>
                  <a:pt x="531178" y="4341813"/>
                </a:lnTo>
                <a:lnTo>
                  <a:pt x="547053" y="4383088"/>
                </a:lnTo>
                <a:lnTo>
                  <a:pt x="566103" y="4419600"/>
                </a:lnTo>
                <a:lnTo>
                  <a:pt x="604203" y="4495800"/>
                </a:lnTo>
                <a:lnTo>
                  <a:pt x="620078" y="4532313"/>
                </a:lnTo>
                <a:lnTo>
                  <a:pt x="635953" y="4573588"/>
                </a:lnTo>
                <a:lnTo>
                  <a:pt x="651828" y="4619625"/>
                </a:lnTo>
                <a:lnTo>
                  <a:pt x="662940" y="4672013"/>
                </a:lnTo>
                <a:lnTo>
                  <a:pt x="669290" y="4732338"/>
                </a:lnTo>
                <a:lnTo>
                  <a:pt x="672465" y="4800600"/>
                </a:lnTo>
                <a:lnTo>
                  <a:pt x="669290" y="4868863"/>
                </a:lnTo>
                <a:lnTo>
                  <a:pt x="662940" y="4929188"/>
                </a:lnTo>
                <a:lnTo>
                  <a:pt x="651828" y="4981575"/>
                </a:lnTo>
                <a:lnTo>
                  <a:pt x="635953" y="5027613"/>
                </a:lnTo>
                <a:lnTo>
                  <a:pt x="620078" y="5068888"/>
                </a:lnTo>
                <a:lnTo>
                  <a:pt x="604203" y="5105400"/>
                </a:lnTo>
                <a:lnTo>
                  <a:pt x="585153" y="5143500"/>
                </a:lnTo>
                <a:lnTo>
                  <a:pt x="566103" y="5181600"/>
                </a:lnTo>
                <a:lnTo>
                  <a:pt x="547053" y="5218113"/>
                </a:lnTo>
                <a:lnTo>
                  <a:pt x="531178" y="5259388"/>
                </a:lnTo>
                <a:lnTo>
                  <a:pt x="516890" y="5305425"/>
                </a:lnTo>
                <a:lnTo>
                  <a:pt x="505778" y="5357813"/>
                </a:lnTo>
                <a:lnTo>
                  <a:pt x="497840" y="5418138"/>
                </a:lnTo>
                <a:lnTo>
                  <a:pt x="496253" y="5486400"/>
                </a:lnTo>
                <a:lnTo>
                  <a:pt x="497840" y="5554663"/>
                </a:lnTo>
                <a:lnTo>
                  <a:pt x="505778" y="5614988"/>
                </a:lnTo>
                <a:lnTo>
                  <a:pt x="516890" y="5667375"/>
                </a:lnTo>
                <a:lnTo>
                  <a:pt x="531178" y="5713413"/>
                </a:lnTo>
                <a:lnTo>
                  <a:pt x="547053" y="5754688"/>
                </a:lnTo>
                <a:lnTo>
                  <a:pt x="566103" y="5791200"/>
                </a:lnTo>
                <a:lnTo>
                  <a:pt x="585153" y="5829300"/>
                </a:lnTo>
                <a:lnTo>
                  <a:pt x="604203" y="5867400"/>
                </a:lnTo>
                <a:lnTo>
                  <a:pt x="620078" y="5903913"/>
                </a:lnTo>
                <a:lnTo>
                  <a:pt x="635953" y="5945188"/>
                </a:lnTo>
                <a:lnTo>
                  <a:pt x="651828" y="5991225"/>
                </a:lnTo>
                <a:lnTo>
                  <a:pt x="662940" y="6043613"/>
                </a:lnTo>
                <a:lnTo>
                  <a:pt x="669290" y="6103938"/>
                </a:lnTo>
                <a:lnTo>
                  <a:pt x="672465" y="6172200"/>
                </a:lnTo>
                <a:lnTo>
                  <a:pt x="669290" y="6240463"/>
                </a:lnTo>
                <a:lnTo>
                  <a:pt x="662940" y="6300788"/>
                </a:lnTo>
                <a:lnTo>
                  <a:pt x="651828" y="6353175"/>
                </a:lnTo>
                <a:lnTo>
                  <a:pt x="635953" y="6399213"/>
                </a:lnTo>
                <a:lnTo>
                  <a:pt x="620078" y="6440488"/>
                </a:lnTo>
                <a:lnTo>
                  <a:pt x="604203" y="6477000"/>
                </a:lnTo>
                <a:lnTo>
                  <a:pt x="585153" y="6515100"/>
                </a:lnTo>
                <a:lnTo>
                  <a:pt x="566103" y="6553200"/>
                </a:lnTo>
                <a:lnTo>
                  <a:pt x="547053" y="6589713"/>
                </a:lnTo>
                <a:lnTo>
                  <a:pt x="531178" y="6630988"/>
                </a:lnTo>
                <a:lnTo>
                  <a:pt x="516890" y="6677025"/>
                </a:lnTo>
                <a:lnTo>
                  <a:pt x="505778" y="6729413"/>
                </a:lnTo>
                <a:lnTo>
                  <a:pt x="497840" y="6789738"/>
                </a:lnTo>
                <a:lnTo>
                  <a:pt x="4962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1127760" y="1264356"/>
            <a:ext cx="4575846" cy="521546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Persons who have abilities that are much appreciated in a culture.</a:t>
            </a:r>
          </a:p>
          <a:p>
            <a:pPr>
              <a:lnSpc>
                <a:spcPct val="100000"/>
              </a:lnSpc>
            </a:pPr>
            <a:r>
              <a:rPr lang="en-US" dirty="0"/>
              <a:t>Role models to the members of the culture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Dead / alive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Real /fictional</a:t>
            </a:r>
          </a:p>
          <a:p>
            <a:pPr>
              <a:lnSpc>
                <a:spcPct val="100000"/>
              </a:lnSpc>
            </a:pPr>
            <a:r>
              <a:rPr lang="en-US" dirty="0" err="1"/>
              <a:t>Eg.</a:t>
            </a:r>
            <a:r>
              <a:rPr lang="en-US" dirty="0"/>
              <a:t> politicians, royalty, athletes, artists, scientists, statesmen.</a:t>
            </a:r>
          </a:p>
          <a:p>
            <a:pPr>
              <a:lnSpc>
                <a:spcPct val="100000"/>
              </a:lnSpc>
            </a:pPr>
            <a:r>
              <a:rPr lang="en-US" dirty="0"/>
              <a:t>Some might be heroes at a certain point in time, but lose that status later if they are not relevant anymore or are dead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Can you think of other Danish heroes?</a:t>
            </a:r>
          </a:p>
          <a:p>
            <a:pPr lvl="1">
              <a:lnSpc>
                <a:spcPct val="100000"/>
              </a:lnSpc>
            </a:pPr>
            <a:endParaRPr lang="en-US" sz="1500" dirty="0"/>
          </a:p>
        </p:txBody>
      </p:sp>
      <p:pic>
        <p:nvPicPr>
          <p:cNvPr id="3074" name="Picture 2" descr="H.C. Andersen - Wikipedia, den frie encyklopædi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6251"/>
          <a:stretch>
            <a:fillRect/>
          </a:stretch>
        </p:blipFill>
        <p:spPr bwMode="auto">
          <a:xfrm>
            <a:off x="6093808" y="-1"/>
            <a:ext cx="3006755" cy="33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4"/>
          <a:srcRect l="20858" r="19855" b="-3"/>
          <a:stretch>
            <a:fillRect/>
          </a:stretch>
        </p:blipFill>
        <p:spPr>
          <a:xfrm>
            <a:off x="9185244" y="-1"/>
            <a:ext cx="3006755" cy="3385384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5"/>
          <a:srcRect r="-1" b="17805"/>
          <a:stretch>
            <a:fillRect/>
          </a:stretch>
        </p:blipFill>
        <p:spPr>
          <a:xfrm>
            <a:off x="6093808" y="3472544"/>
            <a:ext cx="3006754" cy="3385456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 rotWithShape="1">
          <a:blip r:embed="rId6"/>
          <a:srcRect l="2866" r="8606" b="2"/>
          <a:stretch>
            <a:fillRect/>
          </a:stretch>
        </p:blipFill>
        <p:spPr>
          <a:xfrm>
            <a:off x="9185243" y="3461658"/>
            <a:ext cx="3006755" cy="33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93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Rituals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1"/>
          </p:nvPr>
        </p:nvSpPr>
        <p:spPr>
          <a:xfrm>
            <a:off x="1049867" y="1574276"/>
            <a:ext cx="4673407" cy="4331224"/>
          </a:xfrm>
        </p:spPr>
        <p:txBody>
          <a:bodyPr/>
          <a:lstStyle/>
          <a:p>
            <a:r>
              <a:rPr lang="da-DK" dirty="0" err="1"/>
              <a:t>Collective</a:t>
            </a:r>
            <a:r>
              <a:rPr lang="da-DK" dirty="0"/>
              <a:t> </a:t>
            </a:r>
            <a:r>
              <a:rPr lang="da-DK" dirty="0" err="1"/>
              <a:t>activities</a:t>
            </a:r>
            <a:r>
              <a:rPr lang="da-DK" dirty="0"/>
              <a:t> </a:t>
            </a:r>
            <a:r>
              <a:rPr lang="da-DK" dirty="0" err="1"/>
              <a:t>within</a:t>
            </a:r>
            <a:r>
              <a:rPr lang="da-DK" dirty="0"/>
              <a:t> a </a:t>
            </a:r>
            <a:r>
              <a:rPr lang="da-DK" dirty="0" err="1"/>
              <a:t>culture</a:t>
            </a:r>
            <a:endParaRPr lang="da-DK" dirty="0"/>
          </a:p>
          <a:p>
            <a:r>
              <a:rPr lang="da-DK" dirty="0" err="1"/>
              <a:t>Socially</a:t>
            </a:r>
            <a:r>
              <a:rPr lang="da-DK" dirty="0"/>
              <a:t> </a:t>
            </a:r>
            <a:r>
              <a:rPr lang="da-DK" dirty="0" err="1"/>
              <a:t>essential</a:t>
            </a:r>
            <a:r>
              <a:rPr lang="da-DK" dirty="0"/>
              <a:t> to the </a:t>
            </a:r>
            <a:r>
              <a:rPr lang="da-DK" dirty="0" err="1"/>
              <a:t>members</a:t>
            </a:r>
            <a:r>
              <a:rPr lang="da-DK" dirty="0"/>
              <a:t> of the </a:t>
            </a:r>
            <a:r>
              <a:rPr lang="da-DK" dirty="0" err="1"/>
              <a:t>culture</a:t>
            </a:r>
            <a:r>
              <a:rPr lang="da-DK" dirty="0"/>
              <a:t> – </a:t>
            </a:r>
            <a:r>
              <a:rPr lang="da-DK" dirty="0" err="1"/>
              <a:t>only</a:t>
            </a:r>
            <a:r>
              <a:rPr lang="da-DK" dirty="0"/>
              <a:t> </a:t>
            </a:r>
            <a:r>
              <a:rPr lang="da-DK" dirty="0" err="1"/>
              <a:t>carried</a:t>
            </a:r>
            <a:r>
              <a:rPr lang="da-DK" dirty="0"/>
              <a:t> out for </a:t>
            </a:r>
            <a:r>
              <a:rPr lang="da-DK" dirty="0" err="1"/>
              <a:t>their</a:t>
            </a:r>
            <a:r>
              <a:rPr lang="da-DK" dirty="0"/>
              <a:t> </a:t>
            </a:r>
            <a:r>
              <a:rPr lang="da-DK" dirty="0" err="1"/>
              <a:t>own</a:t>
            </a:r>
            <a:r>
              <a:rPr lang="da-DK" dirty="0"/>
              <a:t> sake.</a:t>
            </a:r>
          </a:p>
          <a:p>
            <a:pPr lvl="1"/>
            <a:r>
              <a:rPr lang="da-DK" sz="2000" dirty="0"/>
              <a:t>Traditions</a:t>
            </a:r>
          </a:p>
          <a:p>
            <a:pPr lvl="1"/>
            <a:r>
              <a:rPr lang="da-DK" sz="2000" dirty="0" err="1"/>
              <a:t>Eating</a:t>
            </a:r>
            <a:r>
              <a:rPr lang="da-DK" sz="2000" dirty="0"/>
              <a:t> rituals</a:t>
            </a:r>
          </a:p>
          <a:p>
            <a:pPr lvl="1"/>
            <a:r>
              <a:rPr lang="da-DK" sz="2000" dirty="0" err="1"/>
              <a:t>Greeting</a:t>
            </a:r>
            <a:r>
              <a:rPr lang="da-DK" sz="2000" dirty="0"/>
              <a:t> rituals</a:t>
            </a:r>
          </a:p>
          <a:p>
            <a:pPr lvl="1"/>
            <a:r>
              <a:rPr lang="da-DK" sz="2000" dirty="0" err="1"/>
              <a:t>Singing</a:t>
            </a:r>
            <a:r>
              <a:rPr lang="da-DK" sz="2000" dirty="0"/>
              <a:t> the national </a:t>
            </a:r>
            <a:r>
              <a:rPr lang="da-DK" sz="2000" dirty="0" err="1"/>
              <a:t>anthem</a:t>
            </a:r>
            <a:r>
              <a:rPr lang="da-DK" sz="2000" dirty="0"/>
              <a:t> etc.</a:t>
            </a:r>
          </a:p>
          <a:p>
            <a:pPr lvl="1"/>
            <a:endParaRPr lang="da-DK" dirty="0"/>
          </a:p>
          <a:p>
            <a:endParaRPr lang="da-DK" dirty="0"/>
          </a:p>
        </p:txBody>
      </p:sp>
      <p:pic>
        <p:nvPicPr>
          <p:cNvPr id="4098" name="Picture 2" descr="sankthansaften | lex.dk – Den Store Dansk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038" y="233887"/>
            <a:ext cx="4843955" cy="1838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3625" y="2061612"/>
            <a:ext cx="2846369" cy="1898511"/>
          </a:xfrm>
          <a:prstGeom prst="rect">
            <a:avLst/>
          </a:prstGeom>
        </p:spPr>
      </p:pic>
      <p:sp>
        <p:nvSpPr>
          <p:cNvPr id="7" name="AutoShape 6" descr="Cafe Ciré Valby - Gløgg &amp;amp; æbleskiver er lig med julehygge. Hos Cafe Ciré  får du sprøde æbleskiver fyldt med smag. Tilføj dertil varm og velkrydret  Glögg. Velbekommen :) Like Cirés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7828" y="3905182"/>
            <a:ext cx="2431789" cy="2156604"/>
          </a:xfrm>
          <a:prstGeom prst="rect">
            <a:avLst/>
          </a:prstGeom>
        </p:spPr>
      </p:pic>
      <p:pic>
        <p:nvPicPr>
          <p:cNvPr id="1026" name="Picture 2" descr="11 Danish cultural traditions that only ...">
            <a:extLst>
              <a:ext uri="{FF2B5EF4-FFF2-40B4-BE49-F238E27FC236}">
                <a16:creationId xmlns:a16="http://schemas.microsoft.com/office/drawing/2014/main" id="{56EFDCE6-7042-10A7-6A27-8502D34B3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898" y="1809682"/>
            <a:ext cx="2121074" cy="2037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lå katten af tønden i Valby Kulturhus - Valby Lokaludval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459" y="3649582"/>
            <a:ext cx="2463424" cy="129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66039" y="4830150"/>
            <a:ext cx="2448844" cy="122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972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Values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3723973" cy="3619500"/>
          </a:xfrm>
        </p:spPr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core</a:t>
            </a:r>
            <a:r>
              <a:rPr lang="da-DK" dirty="0"/>
              <a:t> of the </a:t>
            </a:r>
            <a:r>
              <a:rPr lang="da-DK" dirty="0" err="1"/>
              <a:t>cultural</a:t>
            </a:r>
            <a:r>
              <a:rPr lang="da-DK" dirty="0"/>
              <a:t> </a:t>
            </a:r>
            <a:r>
              <a:rPr lang="da-DK" dirty="0" err="1"/>
              <a:t>onion</a:t>
            </a:r>
            <a:endParaRPr lang="da-DK" dirty="0"/>
          </a:p>
          <a:p>
            <a:r>
              <a:rPr lang="da-DK" dirty="0" err="1"/>
              <a:t>Invisible</a:t>
            </a:r>
            <a:r>
              <a:rPr lang="da-DK" dirty="0"/>
              <a:t> – but </a:t>
            </a:r>
            <a:r>
              <a:rPr lang="da-DK" dirty="0" err="1"/>
              <a:t>become</a:t>
            </a:r>
            <a:r>
              <a:rPr lang="da-DK" dirty="0"/>
              <a:t> visible </a:t>
            </a:r>
            <a:r>
              <a:rPr lang="da-DK" dirty="0" err="1"/>
              <a:t>through</a:t>
            </a:r>
            <a:r>
              <a:rPr lang="da-DK" dirty="0"/>
              <a:t> </a:t>
            </a:r>
            <a:r>
              <a:rPr lang="da-DK" dirty="0" err="1"/>
              <a:t>our</a:t>
            </a:r>
            <a:r>
              <a:rPr lang="da-DK" dirty="0"/>
              <a:t> </a:t>
            </a:r>
            <a:r>
              <a:rPr lang="da-DK" dirty="0" err="1"/>
              <a:t>behaviour</a:t>
            </a:r>
            <a:r>
              <a:rPr lang="da-DK" dirty="0"/>
              <a:t>, rituals etc. (</a:t>
            </a:r>
            <a:r>
              <a:rPr lang="da-DK" dirty="0" err="1"/>
              <a:t>pracitices</a:t>
            </a:r>
            <a:r>
              <a:rPr lang="da-DK" dirty="0"/>
              <a:t>)</a:t>
            </a:r>
          </a:p>
          <a:p>
            <a:r>
              <a:rPr lang="da-DK" dirty="0"/>
              <a:t>Good or bad</a:t>
            </a:r>
          </a:p>
          <a:p>
            <a:r>
              <a:rPr lang="da-DK" dirty="0"/>
              <a:t>Acceptable / uacceptable</a:t>
            </a:r>
          </a:p>
          <a:p>
            <a:r>
              <a:rPr lang="da-DK" dirty="0"/>
              <a:t>Right / </a:t>
            </a:r>
            <a:r>
              <a:rPr lang="da-DK" dirty="0" err="1"/>
              <a:t>wrong</a:t>
            </a:r>
            <a:endParaRPr lang="da-DK" dirty="0"/>
          </a:p>
          <a:p>
            <a:r>
              <a:rPr lang="da-DK" dirty="0" err="1"/>
              <a:t>Desirable</a:t>
            </a:r>
            <a:r>
              <a:rPr lang="da-DK" dirty="0"/>
              <a:t> / </a:t>
            </a:r>
            <a:r>
              <a:rPr lang="da-DK" dirty="0" err="1"/>
              <a:t>undesirable</a:t>
            </a:r>
            <a:endParaRPr lang="da-DK" dirty="0"/>
          </a:p>
        </p:txBody>
      </p:sp>
      <p:pic>
        <p:nvPicPr>
          <p:cNvPr id="5122" name="Picture 2" descr="Gender Equality in Bioethics - Newsroom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355" y="780478"/>
            <a:ext cx="2482334" cy="1398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lede 5"/>
          <p:cNvPicPr>
            <a:picLocks noChangeAspect="1"/>
          </p:cNvPicPr>
          <p:nvPr/>
        </p:nvPicPr>
        <p:blipFill rotWithShape="1">
          <a:blip r:embed="rId4"/>
          <a:srcRect l="1475" t="-9138" r="-1475" b="9138"/>
          <a:stretch/>
        </p:blipFill>
        <p:spPr>
          <a:xfrm>
            <a:off x="5237388" y="2035694"/>
            <a:ext cx="2308343" cy="1676401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0149" y="4519730"/>
            <a:ext cx="2469496" cy="1389092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7380" y="2387079"/>
            <a:ext cx="2052265" cy="2132651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8030" y="3656541"/>
            <a:ext cx="2248959" cy="2248959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54080" y="740059"/>
            <a:ext cx="2105565" cy="164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143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… </a:t>
            </a:r>
            <a:r>
              <a:rPr lang="da-DK" dirty="0" err="1"/>
              <a:t>now</a:t>
            </a:r>
            <a:r>
              <a:rPr lang="da-DK" dirty="0"/>
              <a:t> </a:t>
            </a:r>
            <a:r>
              <a:rPr lang="da-DK" dirty="0" err="1"/>
              <a:t>it’s</a:t>
            </a:r>
            <a:r>
              <a:rPr lang="da-DK" dirty="0"/>
              <a:t>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turn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251678" y="1587159"/>
            <a:ext cx="4913148" cy="4888456"/>
          </a:xfrm>
        </p:spPr>
        <p:txBody>
          <a:bodyPr>
            <a:normAutofit/>
          </a:bodyPr>
          <a:lstStyle/>
          <a:p>
            <a:r>
              <a:rPr lang="da-DK" dirty="0"/>
              <a:t>Work in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study</a:t>
            </a:r>
            <a:r>
              <a:rPr lang="da-DK" dirty="0"/>
              <a:t> </a:t>
            </a:r>
            <a:r>
              <a:rPr lang="da-DK" dirty="0" err="1"/>
              <a:t>groups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Make a poster of </a:t>
            </a:r>
            <a:r>
              <a:rPr lang="da-DK" dirty="0" err="1"/>
              <a:t>Hofstede’s</a:t>
            </a:r>
            <a:r>
              <a:rPr lang="da-DK" dirty="0"/>
              <a:t> </a:t>
            </a:r>
            <a:r>
              <a:rPr lang="da-DK" dirty="0" err="1"/>
              <a:t>onion</a:t>
            </a:r>
            <a:r>
              <a:rPr lang="da-DK" dirty="0"/>
              <a:t> model.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 err="1"/>
              <a:t>Illustrate</a:t>
            </a:r>
            <a:r>
              <a:rPr lang="da-DK" dirty="0"/>
              <a:t> </a:t>
            </a:r>
            <a:r>
              <a:rPr lang="da-DK" dirty="0" err="1"/>
              <a:t>your</a:t>
            </a:r>
            <a:r>
              <a:rPr lang="da-DK" dirty="0"/>
              <a:t> poster with American</a:t>
            </a:r>
          </a:p>
          <a:p>
            <a:pPr lvl="1"/>
            <a:r>
              <a:rPr lang="da-DK" dirty="0"/>
              <a:t>Symbols</a:t>
            </a:r>
          </a:p>
          <a:p>
            <a:pPr lvl="1"/>
            <a:r>
              <a:rPr lang="da-DK" dirty="0" err="1"/>
              <a:t>Heroes</a:t>
            </a:r>
            <a:endParaRPr lang="da-DK" dirty="0"/>
          </a:p>
          <a:p>
            <a:pPr lvl="1"/>
            <a:r>
              <a:rPr lang="da-DK" dirty="0"/>
              <a:t>Rituals</a:t>
            </a:r>
          </a:p>
          <a:p>
            <a:pPr lvl="1"/>
            <a:r>
              <a:rPr lang="da-DK" dirty="0"/>
              <a:t>Values</a:t>
            </a:r>
          </a:p>
          <a:p>
            <a:pPr marL="457200" lvl="1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Make a </a:t>
            </a:r>
            <a:r>
              <a:rPr lang="da-DK" dirty="0" err="1"/>
              <a:t>presentation</a:t>
            </a:r>
            <a:r>
              <a:rPr lang="da-DK" dirty="0"/>
              <a:t> in class of </a:t>
            </a:r>
            <a:r>
              <a:rPr lang="da-DK" dirty="0" err="1"/>
              <a:t>your</a:t>
            </a:r>
            <a:r>
              <a:rPr lang="da-DK" dirty="0"/>
              <a:t> poster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1028" name="Picture 4" descr="Se kildebilledet">
            <a:extLst>
              <a:ext uri="{FF2B5EF4-FFF2-40B4-BE49-F238E27FC236}">
                <a16:creationId xmlns:a16="http://schemas.microsoft.com/office/drawing/2014/main" id="{8661F9D6-30B1-48B9-8497-61EAC3769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465" y="3300255"/>
            <a:ext cx="2433583" cy="279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792" y="1620576"/>
            <a:ext cx="2676525" cy="1704975"/>
          </a:xfrm>
          <a:prstGeom prst="rect">
            <a:avLst/>
          </a:prstGeom>
        </p:spPr>
      </p:pic>
      <p:pic>
        <p:nvPicPr>
          <p:cNvPr id="1030" name="Picture 6" descr="Se kildebilledet">
            <a:extLst>
              <a:ext uri="{FF2B5EF4-FFF2-40B4-BE49-F238E27FC236}">
                <a16:creationId xmlns:a16="http://schemas.microsoft.com/office/drawing/2014/main" id="{5389A260-266B-4B11-B14C-B0D5568F4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317" y="1550634"/>
            <a:ext cx="1506617" cy="174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e kildebilledet">
            <a:extLst>
              <a:ext uri="{FF2B5EF4-FFF2-40B4-BE49-F238E27FC236}">
                <a16:creationId xmlns:a16="http://schemas.microsoft.com/office/drawing/2014/main" id="{FBFA0A9F-959C-4E56-8637-48322592D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792" y="3429000"/>
            <a:ext cx="2013814" cy="156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e kildebilledet">
            <a:extLst>
              <a:ext uri="{FF2B5EF4-FFF2-40B4-BE49-F238E27FC236}">
                <a16:creationId xmlns:a16="http://schemas.microsoft.com/office/drawing/2014/main" id="{A688E8DC-3CFD-4C71-B65B-B006E74CF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792" y="5028198"/>
            <a:ext cx="1888878" cy="112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333203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471</TotalTime>
  <Words>518</Words>
  <Application>Microsoft Office PowerPoint</Application>
  <PresentationFormat>Widescreen</PresentationFormat>
  <Paragraphs>76</Paragraphs>
  <Slides>9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5" baseType="lpstr">
      <vt:lpstr>Aptos</vt:lpstr>
      <vt:lpstr>Arial</vt:lpstr>
      <vt:lpstr>Gill Sans MT</vt:lpstr>
      <vt:lpstr>Impact</vt:lpstr>
      <vt:lpstr>Wingdings</vt:lpstr>
      <vt:lpstr>Badge</vt:lpstr>
      <vt:lpstr>English – “Grundforløb”  8 lessons  </vt:lpstr>
      <vt:lpstr>What  are stereotypes?</vt:lpstr>
      <vt:lpstr>Geert Hofstede</vt:lpstr>
      <vt:lpstr>Culture is like an onion….</vt:lpstr>
      <vt:lpstr>Symbols</vt:lpstr>
      <vt:lpstr>Heroes</vt:lpstr>
      <vt:lpstr>Rituals</vt:lpstr>
      <vt:lpstr>Values</vt:lpstr>
      <vt:lpstr>… now it’s your turn</vt:lpstr>
    </vt:vector>
  </TitlesOfParts>
  <Company>EFIF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Geert Hofstede</dc:title>
  <dc:creator>Jette Allentoft</dc:creator>
  <cp:lastModifiedBy>Stine Rømer Nielsen (SRN - Underviser - SP - LMH)</cp:lastModifiedBy>
  <cp:revision>31</cp:revision>
  <dcterms:created xsi:type="dcterms:W3CDTF">2021-09-28T18:20:38Z</dcterms:created>
  <dcterms:modified xsi:type="dcterms:W3CDTF">2025-09-14T20:52:20Z</dcterms:modified>
</cp:coreProperties>
</file>