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4"/>
  </p:notesMasterIdLst>
  <p:sldIdLst>
    <p:sldId id="256" r:id="rId2"/>
    <p:sldId id="257" r:id="rId3"/>
    <p:sldId id="258" r:id="rId4"/>
    <p:sldId id="273" r:id="rId5"/>
    <p:sldId id="274" r:id="rId6"/>
    <p:sldId id="265" r:id="rId7"/>
    <p:sldId id="266" r:id="rId8"/>
    <p:sldId id="267" r:id="rId9"/>
    <p:sldId id="268" r:id="rId10"/>
    <p:sldId id="260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95" autoAdjust="0"/>
    <p:restoredTop sz="94660"/>
  </p:normalViewPr>
  <p:slideViewPr>
    <p:cSldViewPr snapToGrid="0">
      <p:cViewPr>
        <p:scale>
          <a:sx n="65" d="100"/>
          <a:sy n="65" d="100"/>
        </p:scale>
        <p:origin x="170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B274C6-66BD-42F4-AA83-1FA2877A4FC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E79823-6089-485C-87CE-77ED5F25E8CF}">
      <dgm:prSet custT="1"/>
      <dgm:spPr/>
      <dgm:t>
        <a:bodyPr/>
        <a:lstStyle/>
        <a:p>
          <a:r>
            <a:rPr lang="da-DK" sz="2400" b="1" dirty="0"/>
            <a:t>Hvad er vigtigt ved prisfastsættels</a:t>
          </a:r>
          <a:r>
            <a:rPr lang="da-DK" sz="2400" b="1" dirty="0">
              <a:latin typeface="+mj-lt"/>
            </a:rPr>
            <a:t>e</a:t>
          </a:r>
          <a:r>
            <a:rPr lang="da-DK" sz="5300" dirty="0">
              <a:latin typeface="+mj-lt"/>
            </a:rPr>
            <a:t>?</a:t>
          </a:r>
          <a:endParaRPr lang="en-US" sz="5300" dirty="0">
            <a:latin typeface="+mj-lt"/>
          </a:endParaRPr>
        </a:p>
      </dgm:t>
    </dgm:pt>
    <dgm:pt modelId="{C5DD1DEC-F914-44F2-A990-29084114DC88}" type="parTrans" cxnId="{6D84EC76-C467-414B-A412-8958CED7E2B1}">
      <dgm:prSet/>
      <dgm:spPr/>
      <dgm:t>
        <a:bodyPr/>
        <a:lstStyle/>
        <a:p>
          <a:endParaRPr lang="en-US"/>
        </a:p>
      </dgm:t>
    </dgm:pt>
    <dgm:pt modelId="{56E20355-8628-42A9-AF7B-6D77992E0021}" type="sibTrans" cxnId="{6D84EC76-C467-414B-A412-8958CED7E2B1}">
      <dgm:prSet/>
      <dgm:spPr/>
      <dgm:t>
        <a:bodyPr/>
        <a:lstStyle/>
        <a:p>
          <a:endParaRPr lang="en-US"/>
        </a:p>
      </dgm:t>
    </dgm:pt>
    <dgm:pt modelId="{7C5FE897-CCD3-4470-B0D7-EDEF8DC264B3}">
      <dgm:prSet custT="1"/>
      <dgm:spPr/>
      <dgm:t>
        <a:bodyPr/>
        <a:lstStyle/>
        <a:p>
          <a:r>
            <a:rPr lang="da-DK" sz="2400" b="1" dirty="0"/>
            <a:t>P</a:t>
          </a:r>
          <a:r>
            <a:rPr lang="en-US" sz="2400" b="1" dirty="0" err="1"/>
            <a:t>risniveauet</a:t>
          </a:r>
          <a:r>
            <a:rPr lang="en-US" sz="2400" b="1" dirty="0"/>
            <a:t> </a:t>
          </a:r>
          <a:r>
            <a:rPr lang="en-US" sz="2400" b="1" dirty="0" err="1"/>
            <a:t>på</a:t>
          </a:r>
          <a:r>
            <a:rPr lang="en-US" sz="2400" b="1" dirty="0"/>
            <a:t> den </a:t>
          </a:r>
          <a:r>
            <a:rPr lang="en-US" sz="2400" b="1" dirty="0" err="1"/>
            <a:t>enkelte</a:t>
          </a:r>
          <a:r>
            <a:rPr lang="en-US" sz="2400" b="1" dirty="0"/>
            <a:t> </a:t>
          </a:r>
          <a:r>
            <a:rPr lang="en-US" sz="2400" b="1" dirty="0" err="1"/>
            <a:t>vare</a:t>
          </a:r>
          <a:r>
            <a:rPr lang="en-US" sz="2400" b="1" dirty="0"/>
            <a:t> og hele </a:t>
          </a:r>
          <a:r>
            <a:rPr lang="en-US" sz="2400" b="1" dirty="0" err="1"/>
            <a:t>sortimentet</a:t>
          </a:r>
          <a:endParaRPr lang="en-US" sz="2400" dirty="0"/>
        </a:p>
      </dgm:t>
    </dgm:pt>
    <dgm:pt modelId="{3251E660-57CF-41E5-B038-D28EB2207687}" type="parTrans" cxnId="{B739B0FE-5176-4231-B72B-CB7BE12B7EEE}">
      <dgm:prSet/>
      <dgm:spPr/>
      <dgm:t>
        <a:bodyPr/>
        <a:lstStyle/>
        <a:p>
          <a:endParaRPr lang="en-US"/>
        </a:p>
      </dgm:t>
    </dgm:pt>
    <dgm:pt modelId="{C2646F92-7D83-4B79-8DEE-BC2906CCC886}" type="sibTrans" cxnId="{B739B0FE-5176-4231-B72B-CB7BE12B7EEE}">
      <dgm:prSet/>
      <dgm:spPr/>
      <dgm:t>
        <a:bodyPr/>
        <a:lstStyle/>
        <a:p>
          <a:endParaRPr lang="en-US"/>
        </a:p>
      </dgm:t>
    </dgm:pt>
    <dgm:pt modelId="{A83873FE-55FD-4618-BE8F-602FF3D0626C}">
      <dgm:prSet custT="1"/>
      <dgm:spPr/>
      <dgm:t>
        <a:bodyPr/>
        <a:lstStyle/>
        <a:p>
          <a:r>
            <a:rPr lang="da-DK" sz="2400" b="1" dirty="0"/>
            <a:t>F</a:t>
          </a:r>
          <a:r>
            <a:rPr lang="en-US" sz="2400" b="1" dirty="0" err="1"/>
            <a:t>orbrugerens</a:t>
          </a:r>
          <a:r>
            <a:rPr lang="en-US" sz="2400" b="1" dirty="0"/>
            <a:t> </a:t>
          </a:r>
          <a:r>
            <a:rPr lang="en-US" sz="2400" b="1" dirty="0" err="1"/>
            <a:t>oplevelse</a:t>
          </a:r>
          <a:r>
            <a:rPr lang="en-US" sz="2400" b="1" dirty="0"/>
            <a:t> </a:t>
          </a:r>
          <a:r>
            <a:rPr lang="en-US" sz="2400" b="1" dirty="0" err="1"/>
            <a:t>af</a:t>
          </a:r>
          <a:r>
            <a:rPr lang="en-US" sz="2400" b="1" dirty="0"/>
            <a:t> </a:t>
          </a:r>
          <a:r>
            <a:rPr lang="en-US" sz="2400" b="1" dirty="0" err="1"/>
            <a:t>værdien</a:t>
          </a:r>
          <a:r>
            <a:rPr lang="en-US" sz="2400" b="1" dirty="0"/>
            <a:t> </a:t>
          </a:r>
          <a:r>
            <a:rPr lang="en-US" sz="2400" b="1" dirty="0" err="1"/>
            <a:t>i</a:t>
          </a:r>
          <a:r>
            <a:rPr lang="en-US" sz="2400" b="1" dirty="0"/>
            <a:t> forhold </a:t>
          </a:r>
          <a:r>
            <a:rPr lang="en-US" sz="2400" b="1" dirty="0" err="1"/>
            <a:t>til</a:t>
          </a:r>
          <a:r>
            <a:rPr lang="en-US" sz="2400" b="1" dirty="0"/>
            <a:t> </a:t>
          </a:r>
          <a:r>
            <a:rPr lang="en-US" sz="2400" b="1" dirty="0" err="1"/>
            <a:t>prisen</a:t>
          </a:r>
          <a:endParaRPr lang="en-US" sz="2400" dirty="0"/>
        </a:p>
      </dgm:t>
    </dgm:pt>
    <dgm:pt modelId="{1DECFF64-2077-4217-A87B-C24BC730D356}" type="parTrans" cxnId="{BEB90CFB-E6AB-4C16-A56E-9545A7388944}">
      <dgm:prSet/>
      <dgm:spPr/>
      <dgm:t>
        <a:bodyPr/>
        <a:lstStyle/>
        <a:p>
          <a:endParaRPr lang="en-US"/>
        </a:p>
      </dgm:t>
    </dgm:pt>
    <dgm:pt modelId="{6E957D47-7DD2-4FDA-AFF2-50051887E903}" type="sibTrans" cxnId="{BEB90CFB-E6AB-4C16-A56E-9545A7388944}">
      <dgm:prSet/>
      <dgm:spPr/>
      <dgm:t>
        <a:bodyPr/>
        <a:lstStyle/>
        <a:p>
          <a:endParaRPr lang="en-US"/>
        </a:p>
      </dgm:t>
    </dgm:pt>
    <dgm:pt modelId="{51F229ED-EB8B-444F-AEEA-8854F4D69CED}">
      <dgm:prSet custT="1"/>
      <dgm:spPr/>
      <dgm:t>
        <a:bodyPr/>
        <a:lstStyle/>
        <a:p>
          <a:endParaRPr lang="en-US" sz="2400" dirty="0"/>
        </a:p>
      </dgm:t>
    </dgm:pt>
    <dgm:pt modelId="{C5CAABAA-F5D8-4B6A-8BB6-6A2F2A4AC8E1}" type="parTrans" cxnId="{A536C18F-0B4B-4580-A8F4-9A8B2B46C933}">
      <dgm:prSet/>
      <dgm:spPr/>
      <dgm:t>
        <a:bodyPr/>
        <a:lstStyle/>
        <a:p>
          <a:endParaRPr lang="en-GB"/>
        </a:p>
      </dgm:t>
    </dgm:pt>
    <dgm:pt modelId="{98142EDB-B9D2-4CB8-AD9D-88A99F549CC3}" type="sibTrans" cxnId="{A536C18F-0B4B-4580-A8F4-9A8B2B46C933}">
      <dgm:prSet/>
      <dgm:spPr/>
      <dgm:t>
        <a:bodyPr/>
        <a:lstStyle/>
        <a:p>
          <a:endParaRPr lang="en-GB"/>
        </a:p>
      </dgm:t>
    </dgm:pt>
    <dgm:pt modelId="{2C3DB75C-ED1D-4EE2-811E-C7C3DB04444B}" type="pres">
      <dgm:prSet presAssocID="{06B274C6-66BD-42F4-AA83-1FA2877A4FC2}" presName="linear" presStyleCnt="0">
        <dgm:presLayoutVars>
          <dgm:animLvl val="lvl"/>
          <dgm:resizeHandles val="exact"/>
        </dgm:presLayoutVars>
      </dgm:prSet>
      <dgm:spPr/>
    </dgm:pt>
    <dgm:pt modelId="{9D8ACE81-6358-4750-8008-BEFCD78E5FC3}" type="pres">
      <dgm:prSet presAssocID="{97E79823-6089-485C-87CE-77ED5F25E8CF}" presName="parentText" presStyleLbl="node1" presStyleIdx="0" presStyleCnt="1" custLinFactNeighborX="-7259">
        <dgm:presLayoutVars>
          <dgm:chMax val="0"/>
          <dgm:bulletEnabled val="1"/>
        </dgm:presLayoutVars>
      </dgm:prSet>
      <dgm:spPr/>
    </dgm:pt>
    <dgm:pt modelId="{2CCA98C1-3EAE-4051-AFFD-8D1630AC5CD8}" type="pres">
      <dgm:prSet presAssocID="{97E79823-6089-485C-87CE-77ED5F25E8CF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E3A6847-6200-4433-ABA0-D9A1E971D6B2}" type="presOf" srcId="{A83873FE-55FD-4618-BE8F-602FF3D0626C}" destId="{2CCA98C1-3EAE-4051-AFFD-8D1630AC5CD8}" srcOrd="0" destOrd="2" presId="urn:microsoft.com/office/officeart/2005/8/layout/vList2"/>
    <dgm:cxn modelId="{217D1454-2972-4B6E-8F22-0C4F035F2BA6}" type="presOf" srcId="{97E79823-6089-485C-87CE-77ED5F25E8CF}" destId="{9D8ACE81-6358-4750-8008-BEFCD78E5FC3}" srcOrd="0" destOrd="0" presId="urn:microsoft.com/office/officeart/2005/8/layout/vList2"/>
    <dgm:cxn modelId="{6D84EC76-C467-414B-A412-8958CED7E2B1}" srcId="{06B274C6-66BD-42F4-AA83-1FA2877A4FC2}" destId="{97E79823-6089-485C-87CE-77ED5F25E8CF}" srcOrd="0" destOrd="0" parTransId="{C5DD1DEC-F914-44F2-A990-29084114DC88}" sibTransId="{56E20355-8628-42A9-AF7B-6D77992E0021}"/>
    <dgm:cxn modelId="{A536C18F-0B4B-4580-A8F4-9A8B2B46C933}" srcId="{97E79823-6089-485C-87CE-77ED5F25E8CF}" destId="{51F229ED-EB8B-444F-AEEA-8854F4D69CED}" srcOrd="1" destOrd="0" parTransId="{C5CAABAA-F5D8-4B6A-8BB6-6A2F2A4AC8E1}" sibTransId="{98142EDB-B9D2-4CB8-AD9D-88A99F549CC3}"/>
    <dgm:cxn modelId="{F9AC79C9-C070-486B-A8C5-C56ABB88E66A}" type="presOf" srcId="{7C5FE897-CCD3-4470-B0D7-EDEF8DC264B3}" destId="{2CCA98C1-3EAE-4051-AFFD-8D1630AC5CD8}" srcOrd="0" destOrd="0" presId="urn:microsoft.com/office/officeart/2005/8/layout/vList2"/>
    <dgm:cxn modelId="{08C89EEA-2E41-473C-9F34-EAEFCF393A7F}" type="presOf" srcId="{06B274C6-66BD-42F4-AA83-1FA2877A4FC2}" destId="{2C3DB75C-ED1D-4EE2-811E-C7C3DB04444B}" srcOrd="0" destOrd="0" presId="urn:microsoft.com/office/officeart/2005/8/layout/vList2"/>
    <dgm:cxn modelId="{9ABF30F4-70B6-487D-BECC-BB97BD6EEB30}" type="presOf" srcId="{51F229ED-EB8B-444F-AEEA-8854F4D69CED}" destId="{2CCA98C1-3EAE-4051-AFFD-8D1630AC5CD8}" srcOrd="0" destOrd="1" presId="urn:microsoft.com/office/officeart/2005/8/layout/vList2"/>
    <dgm:cxn modelId="{BEB90CFB-E6AB-4C16-A56E-9545A7388944}" srcId="{97E79823-6089-485C-87CE-77ED5F25E8CF}" destId="{A83873FE-55FD-4618-BE8F-602FF3D0626C}" srcOrd="2" destOrd="0" parTransId="{1DECFF64-2077-4217-A87B-C24BC730D356}" sibTransId="{6E957D47-7DD2-4FDA-AFF2-50051887E903}"/>
    <dgm:cxn modelId="{B739B0FE-5176-4231-B72B-CB7BE12B7EEE}" srcId="{97E79823-6089-485C-87CE-77ED5F25E8CF}" destId="{7C5FE897-CCD3-4470-B0D7-EDEF8DC264B3}" srcOrd="0" destOrd="0" parTransId="{3251E660-57CF-41E5-B038-D28EB2207687}" sibTransId="{C2646F92-7D83-4B79-8DEE-BC2906CCC886}"/>
    <dgm:cxn modelId="{4FA90BD2-D9E1-4D44-8F49-C8C7CB93F166}" type="presParOf" srcId="{2C3DB75C-ED1D-4EE2-811E-C7C3DB04444B}" destId="{9D8ACE81-6358-4750-8008-BEFCD78E5FC3}" srcOrd="0" destOrd="0" presId="urn:microsoft.com/office/officeart/2005/8/layout/vList2"/>
    <dgm:cxn modelId="{21D99783-B210-4AFF-AA20-41FAACCED27E}" type="presParOf" srcId="{2C3DB75C-ED1D-4EE2-811E-C7C3DB04444B}" destId="{2CCA98C1-3EAE-4051-AFFD-8D1630AC5CD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F175F6-435F-4F0E-A366-E4016B44BC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30D8541-2CCC-4546-B757-025FF5A3EC80}">
      <dgm:prSet/>
      <dgm:spPr/>
      <dgm:t>
        <a:bodyPr/>
        <a:lstStyle/>
        <a:p>
          <a:r>
            <a:rPr lang="da-DK"/>
            <a:t>Markedsbaseret prisfastsættelse</a:t>
          </a:r>
          <a:endParaRPr lang="en-US"/>
        </a:p>
      </dgm:t>
    </dgm:pt>
    <dgm:pt modelId="{72953B9A-0C37-40A4-9BE6-D8994567774C}" type="parTrans" cxnId="{249C040D-C67B-44A1-B060-4B1381330E6F}">
      <dgm:prSet/>
      <dgm:spPr/>
      <dgm:t>
        <a:bodyPr/>
        <a:lstStyle/>
        <a:p>
          <a:endParaRPr lang="en-US"/>
        </a:p>
      </dgm:t>
    </dgm:pt>
    <dgm:pt modelId="{6D5B5785-4B5B-4C7B-85C4-44801A4721E2}" type="sibTrans" cxnId="{249C040D-C67B-44A1-B060-4B1381330E6F}">
      <dgm:prSet/>
      <dgm:spPr/>
      <dgm:t>
        <a:bodyPr/>
        <a:lstStyle/>
        <a:p>
          <a:endParaRPr lang="en-US"/>
        </a:p>
      </dgm:t>
    </dgm:pt>
    <dgm:pt modelId="{6B9D4BC0-0DE6-4E66-891F-B800702D9CCB}">
      <dgm:prSet/>
      <dgm:spPr/>
      <dgm:t>
        <a:bodyPr/>
        <a:lstStyle/>
        <a:p>
          <a:r>
            <a:rPr lang="da-DK"/>
            <a:t>eller</a:t>
          </a:r>
          <a:endParaRPr lang="en-US"/>
        </a:p>
      </dgm:t>
    </dgm:pt>
    <dgm:pt modelId="{ECCBC122-2D15-4F45-A8E3-5B9E27124428}" type="parTrans" cxnId="{848559EC-1A62-47C8-9AF8-683683F5AED1}">
      <dgm:prSet/>
      <dgm:spPr/>
      <dgm:t>
        <a:bodyPr/>
        <a:lstStyle/>
        <a:p>
          <a:endParaRPr lang="en-US"/>
        </a:p>
      </dgm:t>
    </dgm:pt>
    <dgm:pt modelId="{ECD9AACF-4C43-4240-A230-B382233BA6F9}" type="sibTrans" cxnId="{848559EC-1A62-47C8-9AF8-683683F5AED1}">
      <dgm:prSet/>
      <dgm:spPr/>
      <dgm:t>
        <a:bodyPr/>
        <a:lstStyle/>
        <a:p>
          <a:endParaRPr lang="en-US"/>
        </a:p>
      </dgm:t>
    </dgm:pt>
    <dgm:pt modelId="{EB86C5F6-AA4E-498D-8D5C-CBB29F5EA1A1}">
      <dgm:prSet/>
      <dgm:spPr/>
      <dgm:t>
        <a:bodyPr/>
        <a:lstStyle/>
        <a:p>
          <a:r>
            <a:rPr lang="da-DK"/>
            <a:t>Omkostningsbaseret prisfastsættelse</a:t>
          </a:r>
          <a:endParaRPr lang="en-US"/>
        </a:p>
      </dgm:t>
    </dgm:pt>
    <dgm:pt modelId="{3F73EEB3-4423-4D03-9550-F9FDFD13084D}" type="parTrans" cxnId="{1A6AA29D-C3F0-4AE4-BF7F-092051A1F631}">
      <dgm:prSet/>
      <dgm:spPr/>
      <dgm:t>
        <a:bodyPr/>
        <a:lstStyle/>
        <a:p>
          <a:endParaRPr lang="en-US"/>
        </a:p>
      </dgm:t>
    </dgm:pt>
    <dgm:pt modelId="{32ADDF28-99A2-493F-87B8-61B2F5703BA1}" type="sibTrans" cxnId="{1A6AA29D-C3F0-4AE4-BF7F-092051A1F631}">
      <dgm:prSet/>
      <dgm:spPr/>
      <dgm:t>
        <a:bodyPr/>
        <a:lstStyle/>
        <a:p>
          <a:endParaRPr lang="en-US"/>
        </a:p>
      </dgm:t>
    </dgm:pt>
    <dgm:pt modelId="{7DA2F344-7C46-4224-B643-996C4963E11C}" type="pres">
      <dgm:prSet presAssocID="{5AF175F6-435F-4F0E-A366-E4016B44BC81}" presName="linear" presStyleCnt="0">
        <dgm:presLayoutVars>
          <dgm:animLvl val="lvl"/>
          <dgm:resizeHandles val="exact"/>
        </dgm:presLayoutVars>
      </dgm:prSet>
      <dgm:spPr/>
    </dgm:pt>
    <dgm:pt modelId="{5B563EC4-49C6-43A1-82C7-AC1240AF6525}" type="pres">
      <dgm:prSet presAssocID="{830D8541-2CCC-4546-B757-025FF5A3EC8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571E8A3-256D-4780-84B8-49D273AFDBC1}" type="pres">
      <dgm:prSet presAssocID="{6D5B5785-4B5B-4C7B-85C4-44801A4721E2}" presName="spacer" presStyleCnt="0"/>
      <dgm:spPr/>
    </dgm:pt>
    <dgm:pt modelId="{31C5FB1E-16B7-447D-B5DB-D5420D81D408}" type="pres">
      <dgm:prSet presAssocID="{6B9D4BC0-0DE6-4E66-891F-B800702D9CC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405738E-E4A8-4422-81D9-F67EA2825C64}" type="pres">
      <dgm:prSet presAssocID="{ECD9AACF-4C43-4240-A230-B382233BA6F9}" presName="spacer" presStyleCnt="0"/>
      <dgm:spPr/>
    </dgm:pt>
    <dgm:pt modelId="{EA5B21B5-1682-4ABB-B2F1-1F981383FDD4}" type="pres">
      <dgm:prSet presAssocID="{EB86C5F6-AA4E-498D-8D5C-CBB29F5EA1A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49C040D-C67B-44A1-B060-4B1381330E6F}" srcId="{5AF175F6-435F-4F0E-A366-E4016B44BC81}" destId="{830D8541-2CCC-4546-B757-025FF5A3EC80}" srcOrd="0" destOrd="0" parTransId="{72953B9A-0C37-40A4-9BE6-D8994567774C}" sibTransId="{6D5B5785-4B5B-4C7B-85C4-44801A4721E2}"/>
    <dgm:cxn modelId="{FACCC61B-E540-4CC4-9CB0-2B3C6BC260E5}" type="presOf" srcId="{830D8541-2CCC-4546-B757-025FF5A3EC80}" destId="{5B563EC4-49C6-43A1-82C7-AC1240AF6525}" srcOrd="0" destOrd="0" presId="urn:microsoft.com/office/officeart/2005/8/layout/vList2"/>
    <dgm:cxn modelId="{729C338B-8E36-44CD-A76F-12E36B2B09ED}" type="presOf" srcId="{EB86C5F6-AA4E-498D-8D5C-CBB29F5EA1A1}" destId="{EA5B21B5-1682-4ABB-B2F1-1F981383FDD4}" srcOrd="0" destOrd="0" presId="urn:microsoft.com/office/officeart/2005/8/layout/vList2"/>
    <dgm:cxn modelId="{1A6AA29D-C3F0-4AE4-BF7F-092051A1F631}" srcId="{5AF175F6-435F-4F0E-A366-E4016B44BC81}" destId="{EB86C5F6-AA4E-498D-8D5C-CBB29F5EA1A1}" srcOrd="2" destOrd="0" parTransId="{3F73EEB3-4423-4D03-9550-F9FDFD13084D}" sibTransId="{32ADDF28-99A2-493F-87B8-61B2F5703BA1}"/>
    <dgm:cxn modelId="{DEE729BD-FB4D-4DD6-98A6-0D922C27FE87}" type="presOf" srcId="{5AF175F6-435F-4F0E-A366-E4016B44BC81}" destId="{7DA2F344-7C46-4224-B643-996C4963E11C}" srcOrd="0" destOrd="0" presId="urn:microsoft.com/office/officeart/2005/8/layout/vList2"/>
    <dgm:cxn modelId="{1A520DCA-BDAD-4032-B622-BACD56EC8A5B}" type="presOf" srcId="{6B9D4BC0-0DE6-4E66-891F-B800702D9CCB}" destId="{31C5FB1E-16B7-447D-B5DB-D5420D81D408}" srcOrd="0" destOrd="0" presId="urn:microsoft.com/office/officeart/2005/8/layout/vList2"/>
    <dgm:cxn modelId="{848559EC-1A62-47C8-9AF8-683683F5AED1}" srcId="{5AF175F6-435F-4F0E-A366-E4016B44BC81}" destId="{6B9D4BC0-0DE6-4E66-891F-B800702D9CCB}" srcOrd="1" destOrd="0" parTransId="{ECCBC122-2D15-4F45-A8E3-5B9E27124428}" sibTransId="{ECD9AACF-4C43-4240-A230-B382233BA6F9}"/>
    <dgm:cxn modelId="{7D477888-5259-4BDD-AA17-4AA31811AC19}" type="presParOf" srcId="{7DA2F344-7C46-4224-B643-996C4963E11C}" destId="{5B563EC4-49C6-43A1-82C7-AC1240AF6525}" srcOrd="0" destOrd="0" presId="urn:microsoft.com/office/officeart/2005/8/layout/vList2"/>
    <dgm:cxn modelId="{82E30828-9C23-458D-BBE6-12A64A19FCFB}" type="presParOf" srcId="{7DA2F344-7C46-4224-B643-996C4963E11C}" destId="{0571E8A3-256D-4780-84B8-49D273AFDBC1}" srcOrd="1" destOrd="0" presId="urn:microsoft.com/office/officeart/2005/8/layout/vList2"/>
    <dgm:cxn modelId="{0B1E8EE7-6E64-4DA6-9516-D91A9AF1BF4B}" type="presParOf" srcId="{7DA2F344-7C46-4224-B643-996C4963E11C}" destId="{31C5FB1E-16B7-447D-B5DB-D5420D81D408}" srcOrd="2" destOrd="0" presId="urn:microsoft.com/office/officeart/2005/8/layout/vList2"/>
    <dgm:cxn modelId="{F3E1553D-0450-419F-8E94-CBB40198F467}" type="presParOf" srcId="{7DA2F344-7C46-4224-B643-996C4963E11C}" destId="{1405738E-E4A8-4422-81D9-F67EA2825C64}" srcOrd="3" destOrd="0" presId="urn:microsoft.com/office/officeart/2005/8/layout/vList2"/>
    <dgm:cxn modelId="{0E17F7F0-0642-4BF1-B154-BCDF066E5C7E}" type="presParOf" srcId="{7DA2F344-7C46-4224-B643-996C4963E11C}" destId="{EA5B21B5-1682-4ABB-B2F1-1F981383FDD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ACE81-6358-4750-8008-BEFCD78E5FC3}">
      <dsp:nvSpPr>
        <dsp:cNvPr id="0" name=""/>
        <dsp:cNvSpPr/>
      </dsp:nvSpPr>
      <dsp:spPr>
        <a:xfrm>
          <a:off x="0" y="1598727"/>
          <a:ext cx="5825765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 dirty="0"/>
            <a:t>Hvad er vigtigt ved prisfastsættels</a:t>
          </a:r>
          <a:r>
            <a:rPr lang="da-DK" sz="2400" b="1" kern="1200" dirty="0">
              <a:latin typeface="+mj-lt"/>
            </a:rPr>
            <a:t>e</a:t>
          </a:r>
          <a:r>
            <a:rPr lang="da-DK" sz="5300" kern="1200" dirty="0">
              <a:latin typeface="+mj-lt"/>
            </a:rPr>
            <a:t>?</a:t>
          </a:r>
          <a:endParaRPr lang="en-US" sz="5300" kern="1200" dirty="0">
            <a:latin typeface="+mj-lt"/>
          </a:endParaRPr>
        </a:p>
      </dsp:txBody>
      <dsp:txXfrm>
        <a:off x="59399" y="1658126"/>
        <a:ext cx="5706967" cy="1098002"/>
      </dsp:txXfrm>
    </dsp:sp>
    <dsp:sp modelId="{2CCA98C1-3EAE-4051-AFFD-8D1630AC5CD8}">
      <dsp:nvSpPr>
        <dsp:cNvPr id="0" name=""/>
        <dsp:cNvSpPr/>
      </dsp:nvSpPr>
      <dsp:spPr>
        <a:xfrm>
          <a:off x="0" y="2815527"/>
          <a:ext cx="5825765" cy="1816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68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b="1" kern="1200" dirty="0"/>
            <a:t>P</a:t>
          </a:r>
          <a:r>
            <a:rPr lang="en-US" sz="2400" b="1" kern="1200" dirty="0" err="1"/>
            <a:t>risniveauet</a:t>
          </a:r>
          <a:r>
            <a:rPr lang="en-US" sz="2400" b="1" kern="1200" dirty="0"/>
            <a:t> </a:t>
          </a:r>
          <a:r>
            <a:rPr lang="en-US" sz="2400" b="1" kern="1200" dirty="0" err="1"/>
            <a:t>på</a:t>
          </a:r>
          <a:r>
            <a:rPr lang="en-US" sz="2400" b="1" kern="1200" dirty="0"/>
            <a:t> den </a:t>
          </a:r>
          <a:r>
            <a:rPr lang="en-US" sz="2400" b="1" kern="1200" dirty="0" err="1"/>
            <a:t>enkelte</a:t>
          </a:r>
          <a:r>
            <a:rPr lang="en-US" sz="2400" b="1" kern="1200" dirty="0"/>
            <a:t> </a:t>
          </a:r>
          <a:r>
            <a:rPr lang="en-US" sz="2400" b="1" kern="1200" dirty="0" err="1"/>
            <a:t>vare</a:t>
          </a:r>
          <a:r>
            <a:rPr lang="en-US" sz="2400" b="1" kern="1200" dirty="0"/>
            <a:t> og hele </a:t>
          </a:r>
          <a:r>
            <a:rPr lang="en-US" sz="2400" b="1" kern="1200" dirty="0" err="1"/>
            <a:t>sortimentet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b="1" kern="1200" dirty="0"/>
            <a:t>F</a:t>
          </a:r>
          <a:r>
            <a:rPr lang="en-US" sz="2400" b="1" kern="1200" dirty="0" err="1"/>
            <a:t>orbrugerens</a:t>
          </a:r>
          <a:r>
            <a:rPr lang="en-US" sz="2400" b="1" kern="1200" dirty="0"/>
            <a:t> </a:t>
          </a:r>
          <a:r>
            <a:rPr lang="en-US" sz="2400" b="1" kern="1200" dirty="0" err="1"/>
            <a:t>oplevelse</a:t>
          </a:r>
          <a:r>
            <a:rPr lang="en-US" sz="2400" b="1" kern="1200" dirty="0"/>
            <a:t> </a:t>
          </a:r>
          <a:r>
            <a:rPr lang="en-US" sz="2400" b="1" kern="1200" dirty="0" err="1"/>
            <a:t>af</a:t>
          </a:r>
          <a:r>
            <a:rPr lang="en-US" sz="2400" b="1" kern="1200" dirty="0"/>
            <a:t> </a:t>
          </a:r>
          <a:r>
            <a:rPr lang="en-US" sz="2400" b="1" kern="1200" dirty="0" err="1"/>
            <a:t>værdien</a:t>
          </a:r>
          <a:r>
            <a:rPr lang="en-US" sz="2400" b="1" kern="1200" dirty="0"/>
            <a:t> </a:t>
          </a:r>
          <a:r>
            <a:rPr lang="en-US" sz="2400" b="1" kern="1200" dirty="0" err="1"/>
            <a:t>i</a:t>
          </a:r>
          <a:r>
            <a:rPr lang="en-US" sz="2400" b="1" kern="1200" dirty="0"/>
            <a:t> forhold </a:t>
          </a:r>
          <a:r>
            <a:rPr lang="en-US" sz="2400" b="1" kern="1200" dirty="0" err="1"/>
            <a:t>til</a:t>
          </a:r>
          <a:r>
            <a:rPr lang="en-US" sz="2400" b="1" kern="1200" dirty="0"/>
            <a:t> </a:t>
          </a:r>
          <a:r>
            <a:rPr lang="en-US" sz="2400" b="1" kern="1200" dirty="0" err="1"/>
            <a:t>prisen</a:t>
          </a:r>
          <a:endParaRPr lang="en-US" sz="2400" kern="1200" dirty="0"/>
        </a:p>
      </dsp:txBody>
      <dsp:txXfrm>
        <a:off x="0" y="2815527"/>
        <a:ext cx="5825765" cy="18164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63EC4-49C6-43A1-82C7-AC1240AF6525}">
      <dsp:nvSpPr>
        <dsp:cNvPr id="0" name=""/>
        <dsp:cNvSpPr/>
      </dsp:nvSpPr>
      <dsp:spPr>
        <a:xfrm>
          <a:off x="0" y="131733"/>
          <a:ext cx="4815840" cy="15830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kern="1200"/>
            <a:t>Markedsbaseret prisfastsættelse</a:t>
          </a:r>
          <a:endParaRPr lang="en-US" sz="4100" kern="1200"/>
        </a:p>
      </dsp:txBody>
      <dsp:txXfrm>
        <a:off x="77276" y="209009"/>
        <a:ext cx="4661288" cy="1428457"/>
      </dsp:txXfrm>
    </dsp:sp>
    <dsp:sp modelId="{31C5FB1E-16B7-447D-B5DB-D5420D81D408}">
      <dsp:nvSpPr>
        <dsp:cNvPr id="0" name=""/>
        <dsp:cNvSpPr/>
      </dsp:nvSpPr>
      <dsp:spPr>
        <a:xfrm>
          <a:off x="0" y="1832823"/>
          <a:ext cx="4815840" cy="15830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kern="1200"/>
            <a:t>eller</a:t>
          </a:r>
          <a:endParaRPr lang="en-US" sz="4100" kern="1200"/>
        </a:p>
      </dsp:txBody>
      <dsp:txXfrm>
        <a:off x="77276" y="1910099"/>
        <a:ext cx="4661288" cy="1428457"/>
      </dsp:txXfrm>
    </dsp:sp>
    <dsp:sp modelId="{EA5B21B5-1682-4ABB-B2F1-1F981383FDD4}">
      <dsp:nvSpPr>
        <dsp:cNvPr id="0" name=""/>
        <dsp:cNvSpPr/>
      </dsp:nvSpPr>
      <dsp:spPr>
        <a:xfrm>
          <a:off x="0" y="3533913"/>
          <a:ext cx="4815840" cy="15830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kern="1200"/>
            <a:t>Omkostningsbaseret prisfastsættelse</a:t>
          </a:r>
          <a:endParaRPr lang="en-US" sz="4100" kern="1200"/>
        </a:p>
      </dsp:txBody>
      <dsp:txXfrm>
        <a:off x="77276" y="3611189"/>
        <a:ext cx="4661288" cy="1428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B138A-0A61-4992-ACEB-2F061A09571C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D8344-099D-4DB6-AAC1-5243807570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85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½ time og så resten af timen til </a:t>
            </a:r>
            <a:r>
              <a:rPr lang="da-DK"/>
              <a:t>byopgaven</a:t>
            </a:r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D8344-099D-4DB6-AAC1-5243807570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114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Diskuter to og to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D8344-099D-4DB6-AAC1-5243807570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3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Alle grupper fremlægger del 2 - butiksopgaven og så trækker vi lod om en fremlæggelse af del 1 - billedopgaven</a:t>
            </a:r>
            <a:endParaRPr lang="en-US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D8344-099D-4DB6-AAC1-52438075707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2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marketing.systime.dk/?id=1554#c17464" TargetMode="Externa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gitale tal og grafer">
            <a:extLst>
              <a:ext uri="{FF2B5EF4-FFF2-40B4-BE49-F238E27FC236}">
                <a16:creationId xmlns:a16="http://schemas.microsoft.com/office/drawing/2014/main" id="{FFB3AAE3-211C-ED65-CB60-4B20B57A86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92ECDA-74D0-4FD0-AD01-68526E34E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noFill/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da-DK" sz="4000" b="1" dirty="0">
                <a:solidFill>
                  <a:schemeClr val="tx1"/>
                </a:solidFill>
              </a:rPr>
              <a:t>Pris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54F91F-04E9-4C62-85CC-EEF82F74F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06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D87C036-0131-4B76-AEB2-F521E61FF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80" y="105118"/>
            <a:ext cx="10478122" cy="634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51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30EF06-549F-4F87-AF20-F452D6078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81" y="593889"/>
            <a:ext cx="4809547" cy="2791437"/>
          </a:xfrm>
        </p:spPr>
        <p:txBody>
          <a:bodyPr>
            <a:normAutofit/>
          </a:bodyPr>
          <a:lstStyle/>
          <a:p>
            <a:r>
              <a:rPr lang="da-DK" sz="3200" dirty="0">
                <a:ea typeface="Calibri" panose="020F0502020204030204" pitchFamily="34" charset="0"/>
                <a:cs typeface="Calibri" panose="020F0502020204030204" pitchFamily="34" charset="0"/>
              </a:rPr>
              <a:t>4 forskellige Prisstrategier</a:t>
            </a:r>
            <a:endParaRPr lang="en-US" sz="32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Pladsholder til indhold 2">
            <a:extLst>
              <a:ext uri="{FF2B5EF4-FFF2-40B4-BE49-F238E27FC236}">
                <a16:creationId xmlns:a16="http://schemas.microsoft.com/office/drawing/2014/main" id="{6A2119AC-5669-4D53-C822-859CBBCF09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5434218"/>
              </p:ext>
            </p:extLst>
          </p:nvPr>
        </p:nvGraphicFramePr>
        <p:xfrm>
          <a:off x="6202112" y="-714066"/>
          <a:ext cx="5825765" cy="6230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F4D8A25-9E5A-4872-9930-4A5C7BB9B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3045" y="3549917"/>
            <a:ext cx="4809547" cy="2714193"/>
          </a:xfrm>
        </p:spPr>
        <p:txBody>
          <a:bodyPr>
            <a:normAutofit/>
          </a:bodyPr>
          <a:lstStyle/>
          <a:p>
            <a:pPr marL="342900" lvl="0" indent="-342900" algn="l">
              <a:buFont typeface="+mj-lt"/>
              <a:buAutoNum type="arabicPeriod"/>
            </a:pPr>
            <a:r>
              <a:rPr lang="en-US" sz="2400" dirty="0"/>
              <a:t>1. </a:t>
            </a:r>
            <a:r>
              <a:rPr lang="en-GB" sz="2400" noProof="0" dirty="0"/>
              <a:t>Break-even</a:t>
            </a:r>
          </a:p>
          <a:p>
            <a:pPr marL="342900" lvl="0" indent="-342900" algn="l">
              <a:buFont typeface="+mj-lt"/>
              <a:buAutoNum type="arabicPeriod"/>
            </a:pPr>
            <a:r>
              <a:rPr lang="en-GB" sz="2400" noProof="0" dirty="0"/>
              <a:t>2. </a:t>
            </a:r>
            <a:r>
              <a:rPr lang="en-GB" sz="2400" noProof="0" dirty="0" err="1"/>
              <a:t>Profitmaksimering</a:t>
            </a:r>
            <a:endParaRPr lang="en-GB" sz="2400" noProof="0" dirty="0"/>
          </a:p>
          <a:p>
            <a:pPr marL="342900" lvl="0" indent="-342900" algn="l">
              <a:buFont typeface="+mj-lt"/>
              <a:buAutoNum type="arabicPeriod"/>
            </a:pPr>
            <a:r>
              <a:rPr lang="en-GB" sz="2400" noProof="0" dirty="0"/>
              <a:t>3. </a:t>
            </a:r>
            <a:r>
              <a:rPr lang="en-GB" sz="2400" noProof="0" dirty="0" err="1"/>
              <a:t>Maksimering</a:t>
            </a:r>
            <a:r>
              <a:rPr lang="en-GB" sz="2400" noProof="0" dirty="0"/>
              <a:t> </a:t>
            </a:r>
            <a:r>
              <a:rPr lang="en-GB" sz="2400" noProof="0" dirty="0" err="1"/>
              <a:t>af</a:t>
            </a:r>
            <a:r>
              <a:rPr lang="en-GB" sz="2400" noProof="0" dirty="0"/>
              <a:t> </a:t>
            </a:r>
            <a:r>
              <a:rPr lang="en-GB" sz="2400" noProof="0" dirty="0" err="1"/>
              <a:t>markedsandel</a:t>
            </a:r>
            <a:endParaRPr lang="en-GB" sz="2400" noProof="0" dirty="0"/>
          </a:p>
          <a:p>
            <a:pPr marL="342900" lvl="0" indent="-342900" algn="l">
              <a:buFont typeface="+mj-lt"/>
              <a:buAutoNum type="arabicPeriod"/>
            </a:pPr>
            <a:r>
              <a:rPr lang="en-GB" sz="2400" noProof="0" dirty="0"/>
              <a:t>4. Pris-/</a:t>
            </a:r>
            <a:r>
              <a:rPr lang="en-GB" sz="2400" noProof="0" dirty="0" err="1"/>
              <a:t>kvalitetsførerskab</a:t>
            </a:r>
            <a:endParaRPr lang="en-GB" sz="2400" noProof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67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C9644B8-50F2-1B77-F824-0ED95EE57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4F645F40-E650-6AEC-5685-3C58B35A3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779ECFEF-3D1D-236E-85D6-B0F894265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486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A4DB1705-BA58-87FE-7188-607DEBEECF31}"/>
              </a:ext>
            </a:extLst>
          </p:cNvPr>
          <p:cNvSpPr txBox="1"/>
          <p:nvPr/>
        </p:nvSpPr>
        <p:spPr>
          <a:xfrm>
            <a:off x="116996" y="293077"/>
            <a:ext cx="4654296" cy="57605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da-DK" b="1" i="0" noProof="0" dirty="0">
                <a:solidFill>
                  <a:schemeClr val="bg1"/>
                </a:solidFill>
                <a:effectLst/>
              </a:rPr>
              <a:t>Prisparameteren 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Sammenhæng mellem Pris og de andre P'er?  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Høj eller lav pris?</a:t>
            </a:r>
          </a:p>
          <a:p>
            <a:pPr marL="742950" lvl="1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Høj imagemæssig kvalitet...</a:t>
            </a:r>
          </a:p>
          <a:p>
            <a:pPr marL="742950" lvl="1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Eksklusiv distributionsstrategi</a:t>
            </a:r>
          </a:p>
          <a:p>
            <a:pPr marL="742950" lvl="1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Intensiv distributionsstrategi</a:t>
            </a:r>
          </a:p>
          <a:p>
            <a:pPr marL="742950" lvl="1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Funktionel kvalitet er den vigtigste kvalitetsdimension..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 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da-DK" b="1" i="0" noProof="0" dirty="0">
                <a:solidFill>
                  <a:schemeClr val="bg1"/>
                </a:solidFill>
                <a:effectLst/>
              </a:rPr>
              <a:t>Diskussion</a:t>
            </a:r>
            <a:r>
              <a:rPr lang="da-DK" b="0" i="0" noProof="0" dirty="0">
                <a:solidFill>
                  <a:schemeClr val="bg1"/>
                </a:solidFill>
                <a:effectLst/>
              </a:rPr>
              <a:t>:</a:t>
            </a:r>
          </a:p>
          <a:p>
            <a:pPr marL="171450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 Er prisen et udtryk for omkostninger ved at producere et produkt eller den status produktet skal signalere?</a:t>
            </a:r>
          </a:p>
          <a:p>
            <a:pPr marL="742950" lvl="1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Omkostningslederstrategien</a:t>
            </a:r>
          </a:p>
          <a:p>
            <a:pPr marL="742950" lvl="1"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Differentieringsstrategien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Hvad menes med at prisen er let at observere? 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a-DK" b="0" i="0" noProof="0" dirty="0">
                <a:solidFill>
                  <a:schemeClr val="bg1"/>
                </a:solidFill>
                <a:effectLst/>
              </a:rPr>
              <a:t>Forklar, hvorfor prisen er hurtigere at ændre end de andre P'er.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</a:rPr>
              <a:t> </a:t>
            </a:r>
          </a:p>
        </p:txBody>
      </p:sp>
      <p:pic>
        <p:nvPicPr>
          <p:cNvPr id="7" name="Billede 6" descr="Et billede, der indeholder tekst, bog, Publikation/tidsskrift/artikel, indendørs&#10;&#10;AI-genereret indhold kan være ukorrekt.">
            <a:extLst>
              <a:ext uri="{FF2B5EF4-FFF2-40B4-BE49-F238E27FC236}">
                <a16:creationId xmlns:a16="http://schemas.microsoft.com/office/drawing/2014/main" id="{A2AE2DB8-9691-5D05-A26C-85E6EA1D13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721" b="1"/>
          <a:stretch>
            <a:fillRect/>
          </a:stretch>
        </p:blipFill>
        <p:spPr>
          <a:xfrm>
            <a:off x="5449955" y="643467"/>
            <a:ext cx="5946384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09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2603C2-6ED3-49A0-9115-42DA4915F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389897"/>
          </a:xfrm>
        </p:spPr>
        <p:txBody>
          <a:bodyPr>
            <a:normAutofit fontScale="90000"/>
          </a:bodyPr>
          <a:lstStyle/>
          <a:p>
            <a:r>
              <a:rPr lang="en-US"/>
              <a:t>Prisstrategier</a:t>
            </a:r>
            <a:endParaRPr lang="en-US" dirty="0"/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C25D6CC7-1925-49A4-8DC9-D7260CCCED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9383324"/>
              </p:ext>
            </p:extLst>
          </p:nvPr>
        </p:nvGraphicFramePr>
        <p:xfrm>
          <a:off x="218387" y="510363"/>
          <a:ext cx="11755225" cy="6132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520">
                  <a:extLst>
                    <a:ext uri="{9D8B030D-6E8A-4147-A177-3AD203B41FA5}">
                      <a16:colId xmlns:a16="http://schemas.microsoft.com/office/drawing/2014/main" val="2352502293"/>
                    </a:ext>
                  </a:extLst>
                </a:gridCol>
                <a:gridCol w="2432115">
                  <a:extLst>
                    <a:ext uri="{9D8B030D-6E8A-4147-A177-3AD203B41FA5}">
                      <a16:colId xmlns:a16="http://schemas.microsoft.com/office/drawing/2014/main" val="810997623"/>
                    </a:ext>
                  </a:extLst>
                </a:gridCol>
                <a:gridCol w="2601798">
                  <a:extLst>
                    <a:ext uri="{9D8B030D-6E8A-4147-A177-3AD203B41FA5}">
                      <a16:colId xmlns:a16="http://schemas.microsoft.com/office/drawing/2014/main" val="1151966593"/>
                    </a:ext>
                  </a:extLst>
                </a:gridCol>
                <a:gridCol w="2318994">
                  <a:extLst>
                    <a:ext uri="{9D8B030D-6E8A-4147-A177-3AD203B41FA5}">
                      <a16:colId xmlns:a16="http://schemas.microsoft.com/office/drawing/2014/main" val="2158147259"/>
                    </a:ext>
                  </a:extLst>
                </a:gridCol>
                <a:gridCol w="2601798">
                  <a:extLst>
                    <a:ext uri="{9D8B030D-6E8A-4147-A177-3AD203B41FA5}">
                      <a16:colId xmlns:a16="http://schemas.microsoft.com/office/drawing/2014/main" val="2728721618"/>
                    </a:ext>
                  </a:extLst>
                </a:gridCol>
              </a:tblGrid>
              <a:tr h="65453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>
                          <a:solidFill>
                            <a:schemeClr val="tx1"/>
                          </a:solidFill>
                        </a:rPr>
                        <a:t>Break-even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>
                          <a:solidFill>
                            <a:schemeClr val="tx1"/>
                          </a:solidFill>
                        </a:rPr>
                        <a:t>Profitmaksimering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>
                          <a:solidFill>
                            <a:schemeClr val="tx1"/>
                          </a:solidFill>
                        </a:rPr>
                        <a:t>Maksimering af markedsandele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>
                          <a:solidFill>
                            <a:schemeClr val="tx1"/>
                          </a:solidFill>
                        </a:rPr>
                        <a:t>Pris/kvalitetsførerskab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845283586"/>
                  </a:ext>
                </a:extLst>
              </a:tr>
              <a:tr h="663906">
                <a:tc>
                  <a:txBody>
                    <a:bodyPr/>
                    <a:lstStyle/>
                    <a:p>
                      <a:r>
                        <a:rPr lang="da-DK"/>
                        <a:t>Strategi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Kortsigtet</a:t>
                      </a:r>
                    </a:p>
                    <a:p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Opnå maksimal profit på længere sigt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Laveste pris, så man bliver markedsfører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Pris/kvalitetsførerskab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28205819"/>
                  </a:ext>
                </a:extLst>
              </a:tr>
              <a:tr h="1385590">
                <a:tc>
                  <a:txBody>
                    <a:bodyPr/>
                    <a:lstStyle/>
                    <a:p>
                      <a:r>
                        <a:rPr lang="da-DK"/>
                        <a:t>Kendetegn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Dækker kun variable omkostninger</a:t>
                      </a:r>
                    </a:p>
                    <a:p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Dækker både faste og variabel omkostninger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Lav bruttoavance pr. enhed men stor markedsandel. God strategi til høje faste og lave variable omk.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Anvendes af markedsleder og evt. udfordrer</a:t>
                      </a:r>
                    </a:p>
                    <a:p>
                      <a:r>
                        <a:rPr lang="da-DK"/>
                        <a:t>Høj kvalitet, stærk USP/ESP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85905799"/>
                  </a:ext>
                </a:extLst>
              </a:tr>
              <a:tr h="960808">
                <a:tc>
                  <a:txBody>
                    <a:bodyPr/>
                    <a:lstStyle/>
                    <a:p>
                      <a:r>
                        <a:rPr lang="da-DK"/>
                        <a:t>Ulemper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Dækker ikke faste omk.</a:t>
                      </a:r>
                    </a:p>
                    <a:p>
                      <a:r>
                        <a:rPr lang="da-DK"/>
                        <a:t>Skade virksomhedens image på lang sigt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Svært at vurdere efterspørgslen på længere sigt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92204288"/>
                  </a:ext>
                </a:extLst>
              </a:tr>
              <a:tr h="1385590">
                <a:tc>
                  <a:txBody>
                    <a:bodyPr/>
                    <a:lstStyle/>
                    <a:p>
                      <a:r>
                        <a:rPr lang="da-DK"/>
                        <a:t>Formål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Opnå høj markeds andel på produktet. Opnå kendskab til hele virksomheden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At prøve at forudsige pris elasticiteten på markedet = hvad kunderne efterspørge til hvilken pris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Markedsfører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Førerskab, hvor det er svært af efterligne produkterne</a:t>
                      </a:r>
                    </a:p>
                    <a:p>
                      <a:r>
                        <a:rPr lang="da-DK"/>
                        <a:t>Høj markedsandel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80341950"/>
                  </a:ext>
                </a:extLst>
              </a:tr>
              <a:tr h="927397">
                <a:tc>
                  <a:txBody>
                    <a:bodyPr/>
                    <a:lstStyle/>
                    <a:p>
                      <a:r>
                        <a:rPr lang="da-DK"/>
                        <a:t>Virksomheds</a:t>
                      </a:r>
                    </a:p>
                    <a:p>
                      <a:r>
                        <a:rPr lang="da-DK"/>
                        <a:t>eksempler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1-2-3 lavpris benzin</a:t>
                      </a:r>
                    </a:p>
                    <a:p>
                      <a:r>
                        <a:rPr lang="da-DK"/>
                        <a:t>Visse bilmærker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De ”fleste” virksomheder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Ryanair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Apple</a:t>
                      </a:r>
                      <a:endParaRPr 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23415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924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F590D9-FF2A-4FFD-9B0F-E127FDA14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35666"/>
            <a:ext cx="4486656" cy="2449660"/>
          </a:xfrm>
        </p:spPr>
        <p:txBody>
          <a:bodyPr>
            <a:normAutofit/>
          </a:bodyPr>
          <a:lstStyle/>
          <a:p>
            <a:r>
              <a:rPr lang="da-DK" sz="2400" dirty="0">
                <a:latin typeface="Cooper Black" panose="0208090404030B020404" pitchFamily="18" charset="0"/>
              </a:rPr>
              <a:t>Prisfastsættelses metoder</a:t>
            </a:r>
            <a:endParaRPr lang="en-US" sz="2400" dirty="0">
              <a:latin typeface="Cooper Black" panose="0208090404030B020404" pitchFamily="18" charset="0"/>
            </a:endParaRPr>
          </a:p>
        </p:txBody>
      </p:sp>
      <p:graphicFrame>
        <p:nvGraphicFramePr>
          <p:cNvPr id="6" name="Pladsholder til indhold 2">
            <a:extLst>
              <a:ext uri="{FF2B5EF4-FFF2-40B4-BE49-F238E27FC236}">
                <a16:creationId xmlns:a16="http://schemas.microsoft.com/office/drawing/2014/main" id="{29ACAAAD-0F0B-8E93-6EA0-A50D65052D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464714"/>
              </p:ext>
            </p:extLst>
          </p:nvPr>
        </p:nvGraphicFramePr>
        <p:xfrm>
          <a:off x="6736080" y="804672"/>
          <a:ext cx="4815840" cy="5248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2765BF8-7472-44C7-B4CE-76AAE87FB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911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4113F-3DF8-4738-8E78-7D4AEFAF4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92" y="1830584"/>
            <a:ext cx="5326912" cy="1219200"/>
          </a:xfrm>
        </p:spPr>
        <p:txBody>
          <a:bodyPr>
            <a:normAutofit fontScale="90000"/>
          </a:bodyPr>
          <a:lstStyle/>
          <a:p>
            <a:r>
              <a:rPr lang="da-DK" sz="3200" dirty="0">
                <a:solidFill>
                  <a:schemeClr val="tx1"/>
                </a:solidFill>
              </a:rPr>
              <a:t>Markedsbaseret prisfastsættelse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54FFB9-3C80-4369-960E-45D93BE41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r>
              <a:rPr lang="en-US" b="1" dirty="0"/>
              <a:t>Præferencebestemt pris</a:t>
            </a:r>
          </a:p>
          <a:p>
            <a:pPr lvl="1"/>
            <a:r>
              <a:rPr lang="da-DK" dirty="0"/>
              <a:t>Prisen fastsættes ud fra forbrugerens præference</a:t>
            </a:r>
          </a:p>
          <a:p>
            <a:pPr marL="228600" lvl="1" indent="0">
              <a:buNone/>
            </a:pPr>
            <a:endParaRPr lang="da-DK" dirty="0"/>
          </a:p>
          <a:p>
            <a:r>
              <a:rPr lang="da-DK" b="1" dirty="0"/>
              <a:t>P</a:t>
            </a:r>
            <a:r>
              <a:rPr lang="en-US" b="1" dirty="0"/>
              <a:t>sykologisk pris</a:t>
            </a:r>
          </a:p>
          <a:p>
            <a:pPr lvl="1"/>
            <a:r>
              <a:rPr lang="da-DK" dirty="0"/>
              <a:t>P</a:t>
            </a:r>
            <a:r>
              <a:rPr lang="en-US" dirty="0"/>
              <a:t>risen fastsættes så forbrugeren føler prisfastsættelsen er lavere end den jo i virkeligheden er. fx 299 kr.  istedet for 300 kr.</a:t>
            </a:r>
          </a:p>
          <a:p>
            <a:pPr marL="228600" lvl="1" indent="0">
              <a:buNone/>
            </a:pPr>
            <a:br>
              <a:rPr lang="en-US" dirty="0"/>
            </a:br>
            <a:endParaRPr lang="en-US" dirty="0"/>
          </a:p>
          <a:p>
            <a:pPr marL="228600" lvl="1" indent="0">
              <a:buNone/>
            </a:pPr>
            <a:endParaRPr lang="da-DK" dirty="0"/>
          </a:p>
          <a:p>
            <a:pPr marL="228600" lvl="1" indent="0">
              <a:buNone/>
            </a:pPr>
            <a:endParaRPr lang="da-DK" dirty="0"/>
          </a:p>
          <a:p>
            <a:pPr marL="228600" lvl="1" indent="0">
              <a:buNone/>
            </a:pPr>
            <a:endParaRPr lang="da-DK" dirty="0"/>
          </a:p>
          <a:p>
            <a:pPr marL="228600" lvl="1" indent="0">
              <a:buNone/>
            </a:pPr>
            <a:endParaRPr lang="en-US" dirty="0"/>
          </a:p>
          <a:p>
            <a:r>
              <a:rPr lang="da-DK" b="1" dirty="0"/>
              <a:t>L</a:t>
            </a:r>
            <a:r>
              <a:rPr lang="en-US" b="1" dirty="0"/>
              <a:t>okkepris</a:t>
            </a:r>
          </a:p>
          <a:p>
            <a:pPr lvl="1"/>
            <a:r>
              <a:rPr lang="da-DK" dirty="0"/>
              <a:t>M</a:t>
            </a:r>
            <a:r>
              <a:rPr lang="en-US" dirty="0"/>
              <a:t>est i dagligvarer branchen</a:t>
            </a:r>
          </a:p>
          <a:p>
            <a:pPr lvl="1"/>
            <a:r>
              <a:rPr lang="da-DK" dirty="0"/>
              <a:t>”Få” billige priser der lokker kunderne ind og så køber de resten til normalpris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8FC0B39-6111-40A9-A932-D21A390798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5568" y="3946660"/>
            <a:ext cx="3794760" cy="219403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F9DC0AD-2CE8-4452-AC26-454459986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976" y="5374758"/>
            <a:ext cx="2739636" cy="148324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6B87337D-7DF0-4576-BD22-E2EC9796E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895" y="2390577"/>
            <a:ext cx="5068161" cy="163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32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C0CFA2-69AB-42CC-ACC9-49E15423A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91290"/>
            <a:ext cx="5151121" cy="1824626"/>
          </a:xfrm>
        </p:spPr>
        <p:txBody>
          <a:bodyPr/>
          <a:lstStyle/>
          <a:p>
            <a:r>
              <a:rPr lang="da-DK" sz="2400" dirty="0">
                <a:solidFill>
                  <a:srgbClr val="7030A0"/>
                </a:solidFill>
                <a:latin typeface="Cooper Black" panose="0208090404030B020404" pitchFamily="18" charset="0"/>
              </a:rPr>
              <a:t>Omkostningsbaseret prisfastsættelse</a:t>
            </a:r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8032B5-3C16-4608-ACA9-2D2359431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080" y="804671"/>
            <a:ext cx="4815840" cy="5724465"/>
          </a:xfrm>
        </p:spPr>
        <p:txBody>
          <a:bodyPr>
            <a:normAutofit/>
          </a:bodyPr>
          <a:lstStyle/>
          <a:p>
            <a:r>
              <a:rPr lang="da-DK" sz="2000" dirty="0"/>
              <a:t>Virksomhedens interne forhold er afgørende</a:t>
            </a:r>
          </a:p>
          <a:p>
            <a:r>
              <a:rPr lang="da-DK" sz="2000" dirty="0"/>
              <a:t>Ulemper - høje interne omkostninger medfører højere salgspriser</a:t>
            </a:r>
          </a:p>
          <a:p>
            <a:r>
              <a:rPr lang="da-DK" sz="2000" dirty="0"/>
              <a:t>Kan gøre det svært for virksomheden at overleve – forbrugerne er ligeglade med virksomhedens interne forhold</a:t>
            </a:r>
          </a:p>
          <a:p>
            <a:r>
              <a:rPr lang="da-DK" sz="2000" dirty="0"/>
              <a:t>KUN godt hvis virksomheden har monopol eller monopol lignende tilstande = ingen konkurrenter</a:t>
            </a:r>
          </a:p>
          <a:p>
            <a:r>
              <a:rPr lang="da-DK" sz="2000" dirty="0"/>
              <a:t>Fordele: Wal-Mart og Ryanair som hele tiden arbejder på at være dem indenfor deres brancher, som har de laveste omkostninger og derfor kan sælge billigst (maksimering af markedsandele)</a:t>
            </a:r>
          </a:p>
          <a:p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B2A2E22-4F57-4C16-AEB7-5972F8813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16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5F27A0-7BC4-4F04-BDA2-BC4592371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01836"/>
            <a:ext cx="4486656" cy="2483490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0070C0"/>
                </a:solidFill>
                <a:latin typeface="Cooper Black" panose="0208090404030B020404" pitchFamily="18" charset="0"/>
              </a:rPr>
              <a:t>Sammenhæng mellem pris og kvalitet set fra forbrugerens perspektiv</a:t>
            </a:r>
            <a:endParaRPr lang="en-US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1434CDE-2505-41D4-A75F-E9E6256AA1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4496" y="901836"/>
            <a:ext cx="5226852" cy="5054328"/>
          </a:xfrm>
          <a:prstGeom prst="rect">
            <a:avLst/>
          </a:prstGeo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162991B-2866-4A37-90D8-C6930B1493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0620" y="4285209"/>
            <a:ext cx="3794760" cy="2194036"/>
          </a:xfrm>
        </p:spPr>
        <p:txBody>
          <a:bodyPr>
            <a:normAutofit/>
          </a:bodyPr>
          <a:lstStyle/>
          <a:p>
            <a:r>
              <a:rPr lang="da-DK" sz="2800">
                <a:latin typeface="Cooper Black" panose="0208090404030B020404" pitchFamily="18" charset="0"/>
              </a:rPr>
              <a:t>Positioneringskort </a:t>
            </a:r>
          </a:p>
          <a:p>
            <a:r>
              <a:rPr lang="da-DK" sz="2800">
                <a:latin typeface="Cooper Black" panose="0208090404030B020404" pitchFamily="18" charset="0"/>
              </a:rPr>
              <a:t>eller</a:t>
            </a:r>
          </a:p>
          <a:p>
            <a:r>
              <a:rPr lang="da-DK" sz="2800">
                <a:latin typeface="Cooper Black" panose="0208090404030B020404" pitchFamily="18" charset="0"/>
              </a:rPr>
              <a:t>Perceptual map</a:t>
            </a:r>
            <a:endParaRPr lang="en-US" sz="28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64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211A94-D2A5-49E7-92E3-F85ACBB31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746" y="990380"/>
            <a:ext cx="4486656" cy="1141497"/>
          </a:xfrm>
        </p:spPr>
        <p:txBody>
          <a:bodyPr/>
          <a:lstStyle/>
          <a:p>
            <a:r>
              <a:rPr lang="da-DK" dirty="0"/>
              <a:t>opgave</a:t>
            </a:r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B156AC-6066-49C8-ACF7-50370A47A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080" y="154112"/>
            <a:ext cx="4815840" cy="6493268"/>
          </a:xfrm>
        </p:spPr>
        <p:txBody>
          <a:bodyPr>
            <a:normAutofit fontScale="85000" lnSpcReduction="20000"/>
          </a:bodyPr>
          <a:lstStyle/>
          <a:p>
            <a:r>
              <a:rPr lang="da-DK" sz="2200" dirty="0"/>
              <a:t>Lav et positionering kort over supermarkeder i Danmark. </a:t>
            </a:r>
          </a:p>
          <a:p>
            <a:r>
              <a:rPr lang="da-DK" sz="2200" dirty="0"/>
              <a:t>Brug det interaktive kort fra opgave 18.1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Supermarkeder:</a:t>
            </a:r>
          </a:p>
          <a:p>
            <a:pPr lvl="1"/>
            <a:r>
              <a:rPr lang="da-DK" dirty="0"/>
              <a:t>Bilka</a:t>
            </a:r>
          </a:p>
          <a:p>
            <a:pPr lvl="1"/>
            <a:r>
              <a:rPr lang="da-DK" dirty="0"/>
              <a:t>Føtex</a:t>
            </a:r>
          </a:p>
          <a:p>
            <a:pPr lvl="1"/>
            <a:r>
              <a:rPr lang="da-DK" dirty="0"/>
              <a:t>Netto</a:t>
            </a:r>
          </a:p>
          <a:p>
            <a:pPr lvl="1"/>
            <a:r>
              <a:rPr lang="da-DK" dirty="0"/>
              <a:t>Meny</a:t>
            </a:r>
          </a:p>
          <a:p>
            <a:pPr lvl="1"/>
            <a:r>
              <a:rPr lang="da-DK" dirty="0"/>
              <a:t>Spar</a:t>
            </a:r>
          </a:p>
          <a:p>
            <a:pPr lvl="1"/>
            <a:r>
              <a:rPr lang="da-DK" dirty="0"/>
              <a:t>Min købmand</a:t>
            </a:r>
          </a:p>
          <a:p>
            <a:pPr lvl="1"/>
            <a:r>
              <a:rPr lang="da-DK" dirty="0"/>
              <a:t>Let købmand</a:t>
            </a:r>
          </a:p>
          <a:p>
            <a:pPr lvl="1"/>
            <a:r>
              <a:rPr lang="da-DK" dirty="0"/>
              <a:t>Kvickly</a:t>
            </a:r>
          </a:p>
          <a:p>
            <a:pPr lvl="1"/>
            <a:r>
              <a:rPr lang="da-DK" dirty="0"/>
              <a:t>SuperBrugsen</a:t>
            </a:r>
          </a:p>
          <a:p>
            <a:pPr lvl="1"/>
            <a:r>
              <a:rPr lang="da-DK" dirty="0"/>
              <a:t>Dagli’Brugsen</a:t>
            </a:r>
          </a:p>
          <a:p>
            <a:pPr lvl="1"/>
            <a:r>
              <a:rPr lang="da-DK" dirty="0"/>
              <a:t>Coop 365 discount</a:t>
            </a:r>
          </a:p>
          <a:p>
            <a:pPr lvl="1"/>
            <a:r>
              <a:rPr lang="da-DK" dirty="0"/>
              <a:t>Lidl</a:t>
            </a:r>
          </a:p>
          <a:p>
            <a:pPr lvl="1"/>
            <a:r>
              <a:rPr lang="da-DK" dirty="0"/>
              <a:t>Rema</a:t>
            </a:r>
          </a:p>
          <a:p>
            <a:pPr lvl="1"/>
            <a:r>
              <a:rPr lang="da-DK" dirty="0"/>
              <a:t>Løvbjerg</a:t>
            </a:r>
          </a:p>
          <a:p>
            <a:pPr lvl="1"/>
            <a:r>
              <a:rPr lang="da-DK" dirty="0"/>
              <a:t>Andre</a:t>
            </a:r>
          </a:p>
          <a:p>
            <a:pPr marL="228600" lvl="1" indent="0">
              <a:buNone/>
            </a:pPr>
            <a:r>
              <a:rPr lang="da-DK" dirty="0">
                <a:hlinkClick r:id="rId2"/>
              </a:rPr>
              <a:t>https://marketing.systime.dk/?id=1554#c17464</a:t>
            </a:r>
            <a:endParaRPr lang="da-DK" dirty="0"/>
          </a:p>
          <a:p>
            <a:pPr marL="228600" lvl="1" indent="0">
              <a:buNone/>
            </a:pP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34BE6CD-9F75-4954-9324-B3B11BE3A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5AAD3716-4CF6-49ED-3EB6-643489428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67" y="2900198"/>
            <a:ext cx="5240214" cy="349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800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9DFD6A-E67E-48AF-ABA9-DA4EB01EC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335" y="484630"/>
            <a:ext cx="3874597" cy="6018911"/>
          </a:xfrm>
          <a:noFill/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pPr algn="l"/>
            <a:r>
              <a:rPr lang="en-US" sz="1800" dirty="0" err="1">
                <a:solidFill>
                  <a:schemeClr val="tx1"/>
                </a:solidFill>
              </a:rPr>
              <a:t>Makkerskabsgrupperne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Vælger</a:t>
            </a:r>
            <a:r>
              <a:rPr lang="en-US" sz="1800" dirty="0">
                <a:solidFill>
                  <a:schemeClr val="tx1"/>
                </a:solidFill>
              </a:rPr>
              <a:t> en </a:t>
            </a:r>
            <a:r>
              <a:rPr lang="en-US" sz="1800" dirty="0" err="1">
                <a:solidFill>
                  <a:schemeClr val="tx1"/>
                </a:solidFill>
              </a:rPr>
              <a:t>butik</a:t>
            </a:r>
            <a:r>
              <a:rPr lang="en-US" sz="1800" dirty="0">
                <a:solidFill>
                  <a:schemeClr val="tx1"/>
                </a:solidFill>
              </a:rPr>
              <a:t> på Søndergade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 err="1">
                <a:solidFill>
                  <a:schemeClr val="tx1"/>
                </a:solidFill>
              </a:rPr>
              <a:t>Butiksvalg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efter</a:t>
            </a:r>
            <a:r>
              <a:rPr lang="en-US" sz="1800" dirty="0">
                <a:solidFill>
                  <a:schemeClr val="tx1"/>
                </a:solidFill>
              </a:rPr>
              <a:t> ”</a:t>
            </a:r>
            <a:r>
              <a:rPr lang="en-US" sz="1800" dirty="0" err="1">
                <a:solidFill>
                  <a:schemeClr val="tx1"/>
                </a:solidFill>
              </a:rPr>
              <a:t>først</a:t>
            </a:r>
            <a:r>
              <a:rPr lang="en-US" sz="1800" dirty="0">
                <a:solidFill>
                  <a:schemeClr val="tx1"/>
                </a:solidFill>
              </a:rPr>
              <a:t> til </a:t>
            </a:r>
            <a:r>
              <a:rPr lang="en-US" sz="1800" dirty="0" err="1">
                <a:solidFill>
                  <a:schemeClr val="tx1"/>
                </a:solidFill>
              </a:rPr>
              <a:t>mølle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princippet</a:t>
            </a:r>
            <a:r>
              <a:rPr lang="en-US" sz="1800" dirty="0">
                <a:solidFill>
                  <a:schemeClr val="tx1"/>
                </a:solidFill>
              </a:rPr>
              <a:t>”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tag </a:t>
            </a:r>
            <a:r>
              <a:rPr lang="en-US" sz="1800" dirty="0" err="1">
                <a:solidFill>
                  <a:schemeClr val="tx1"/>
                </a:solidFill>
              </a:rPr>
              <a:t>billeder</a:t>
            </a:r>
            <a:r>
              <a:rPr lang="en-US" sz="1800" dirty="0">
                <a:solidFill>
                  <a:schemeClr val="tx1"/>
                </a:solidFill>
              </a:rPr>
              <a:t> til </a:t>
            </a:r>
            <a:r>
              <a:rPr lang="en-US" sz="1800" dirty="0" err="1">
                <a:solidFill>
                  <a:schemeClr val="tx1"/>
                </a:solidFill>
              </a:rPr>
              <a:t>både</a:t>
            </a:r>
            <a:r>
              <a:rPr lang="en-US" sz="1800" dirty="0">
                <a:solidFill>
                  <a:schemeClr val="tx1"/>
                </a:solidFill>
              </a:rPr>
              <a:t> opgave 1 og 2 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Tidsforbrug til opgaven: 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1time på Søndergade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1 lektion til forberedelse af power points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gruppe fremlæggelser </a:t>
            </a:r>
          </a:p>
        </p:txBody>
      </p:sp>
      <p:pic>
        <p:nvPicPr>
          <p:cNvPr id="4" name="Billede 3" descr="Events and city life">
            <a:extLst>
              <a:ext uri="{FF2B5EF4-FFF2-40B4-BE49-F238E27FC236}">
                <a16:creationId xmlns:a16="http://schemas.microsoft.com/office/drawing/2014/main" id="{09E4F205-BE18-AE97-9E5F-C090EB751B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2" r="28848"/>
          <a:stretch/>
        </p:blipFill>
        <p:spPr bwMode="auto">
          <a:xfrm>
            <a:off x="-1" y="-1"/>
            <a:ext cx="7537704" cy="6858000"/>
          </a:xfrm>
          <a:prstGeom prst="rect">
            <a:avLst/>
          </a:prstGeom>
          <a:noFill/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2160CA0-3CEE-43A1-A8B4-59842AEBB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95790" y="6274746"/>
            <a:ext cx="3701142" cy="461665"/>
          </a:xfrm>
          <a:solidFill>
            <a:schemeClr val="bg1">
              <a:alpha val="75000"/>
            </a:schemeClr>
          </a:solidFill>
          <a:ln w="25400" cap="sq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13978074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10249</TotalTime>
  <Words>561</Words>
  <Application>Microsoft Office PowerPoint</Application>
  <PresentationFormat>Widescreen</PresentationFormat>
  <Paragraphs>113</Paragraphs>
  <Slides>12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Cooper Black</vt:lpstr>
      <vt:lpstr>Gill Sans MT</vt:lpstr>
      <vt:lpstr>Pakke</vt:lpstr>
      <vt:lpstr>Pris</vt:lpstr>
      <vt:lpstr>PowerPoint-præsentation</vt:lpstr>
      <vt:lpstr>4 forskellige Prisstrategier</vt:lpstr>
      <vt:lpstr>PowerPoint-præsentation</vt:lpstr>
      <vt:lpstr>PowerPoint-præsentation</vt:lpstr>
      <vt:lpstr>Prisstrategier</vt:lpstr>
      <vt:lpstr>Prisfastsættelses metoder</vt:lpstr>
      <vt:lpstr>Markedsbaseret prisfastsættelse</vt:lpstr>
      <vt:lpstr>Omkostningsbaseret prisfastsættelse</vt:lpstr>
      <vt:lpstr>Sammenhæng mellem pris og kvalitet set fra forbrugerens perspektiv</vt:lpstr>
      <vt:lpstr>opgave</vt:lpstr>
      <vt:lpstr>Makkerskabsgrupperne Vælger en butik på Søndergade  Butiksvalg efter ”først til mølle princippet”  tag billeder til både opgave 1 og 2   Tidsforbrug til opgaven:   1time på Søndergade    1 lektion til forberedelse af power points  gruppe fremlæggelser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Pris</dc:title>
  <dc:creator>Tilde Mose (TIMO - Underviser - SV - LMH)</dc:creator>
  <cp:lastModifiedBy>Stine Rømer Nielsen (SRN - Underviser - SP - LMH)</cp:lastModifiedBy>
  <cp:revision>35</cp:revision>
  <dcterms:created xsi:type="dcterms:W3CDTF">2022-08-30T07:10:37Z</dcterms:created>
  <dcterms:modified xsi:type="dcterms:W3CDTF">2025-09-17T14:19:32Z</dcterms:modified>
</cp:coreProperties>
</file>