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29460-73CE-A8D4-C7BC-7B0EE651D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6373A9C-8ACA-125F-E08D-2DD2DA291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E494C6-2353-8592-960C-0E44AA94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EB8F-C57F-4F96-B2FB-A3769800F66D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026749-5DED-58FF-E2C4-1DC2CEBF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99657AE-BE15-DF9B-8262-D27EBD69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AC6-D54F-4839-9127-1A3014F845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869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D86FD-5E76-05F5-4D36-4AD9ED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E4194C6-CB58-EF4F-E56E-83705F55A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C3109CB-F9CF-BEDD-8252-60563CEB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EB8F-C57F-4F96-B2FB-A3769800F66D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6710B10-0CDD-D4B6-1AE0-5B58253F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94C962-9AF6-D10E-189C-D580CE74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AC6-D54F-4839-9127-1A3014F845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295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223442D-73AF-73AE-4C5B-7F0B3F0EF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A47D26-9EA2-99EE-22B9-DBE115DE4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D93472-B359-8A85-0088-4FA89FFFF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EB8F-C57F-4F96-B2FB-A3769800F66D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F3300C-69BF-C46C-5856-8D77FA9D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B23DB2-A988-074A-BFF4-DA0D0ED3E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AC6-D54F-4839-9127-1A3014F845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798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506A3-2799-5D83-6581-F3E1BEAD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51CA43-AA4D-EEF4-C146-5589EB3D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17E6AF-DCB1-2AEF-4AB0-4CB432AA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EB8F-C57F-4F96-B2FB-A3769800F66D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CA07E6-7CAA-13AC-E0A4-60492D89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27EAD5-DE00-7110-40F5-A729850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AC6-D54F-4839-9127-1A3014F845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99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C4827-B6B1-7483-3DB2-130431BD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44C48E-7955-AF40-E44D-E52271ABB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B0DE5A-FD10-A934-7760-473B0DB5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EB8F-C57F-4F96-B2FB-A3769800F66D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32F8DA-6D4C-F818-11B7-1EE07EE2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E4EF3D-6B25-6442-D326-D48506AD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AC6-D54F-4839-9127-1A3014F845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518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47441-BB82-3FC7-8489-4F44EBA1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24AC23-EDCA-29B5-386B-455F6A947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DAD97FA-1C0C-526C-DFA3-582CF441C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5B6DD2D-A87D-0445-5334-BDFF0F3ED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EB8F-C57F-4F96-B2FB-A3769800F66D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61EA1FF-2DBC-85A6-0FF5-C8C0866D7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5C1F56D-F721-396D-6141-18DB8EA9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AC6-D54F-4839-9127-1A3014F845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569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E3C33-3DF7-7DA4-9728-C53C9A96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8E91060-7C61-8F96-167A-05DCB59F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75C2948-6FBA-3C0B-6B88-2856667CA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B2760D3-9B8F-C460-2CF9-2B96E9E93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2E6E2C-0713-8A6B-26BF-341FE17ED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7FBEC10-4495-CE38-47FF-C30659C9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EB8F-C57F-4F96-B2FB-A3769800F66D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0439794-718C-11FF-7124-0350C55F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2A3ED52-A967-76E8-BAC0-6B59193F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AC6-D54F-4839-9127-1A3014F845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543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7B6BB-33CB-BEE8-B301-71436249C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B8E4684-C413-FE2B-A07A-D2852B9A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EB8F-C57F-4F96-B2FB-A3769800F66D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5B47727-4C54-8D95-2AD1-8452A72B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6FE0B0A-F2BB-83B0-FA22-B2018A04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AC6-D54F-4839-9127-1A3014F845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87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79AC5BF-B363-3129-481E-7DBE0BD9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EB8F-C57F-4F96-B2FB-A3769800F66D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A7A47AA-BF7A-236C-7C28-1ECAD4EC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9BA5207-4010-68FC-4A8E-E7BC829A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AC6-D54F-4839-9127-1A3014F845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090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7702B-E532-A2C1-A07D-73F01B94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4E0D2F-6CC2-041B-11B5-38B8A9D09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B2A2826-9166-C9E3-B672-866ED80E0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728B1CC-8487-82E6-4C88-68B2F470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EB8F-C57F-4F96-B2FB-A3769800F66D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1C3BA3-9C2D-0E55-0F73-4615B3505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5BE3171-0959-83B3-A689-FE4D1B10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AC6-D54F-4839-9127-1A3014F845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95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0B175-1D71-5858-0036-8380009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2138AD-DECD-4C84-3960-B713EEFBB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24E068A-323C-A1A9-D9CF-A1B02B1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BABA7E8-60A2-C508-E547-7574109F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EB8F-C57F-4F96-B2FB-A3769800F66D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D8D77B5-4F38-C828-1DE7-972970B3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E5F488A-3E92-7C74-FF41-9AEB3E04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AC6-D54F-4839-9127-1A3014F845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078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987D52B-95F5-0876-8C01-687613120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462D191-8B84-05C3-6E5B-A140AB556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3EC27B-7709-C18F-10B9-7BDF435DF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2DEB8F-C57F-4F96-B2FB-A3769800F66D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EA0075-2E83-1669-7E29-F0354A52C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E134748-F7BB-42AB-28D4-DCEA6661A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A85AC6-D54F-4839-9127-1A3014F845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855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Sociale klasser og levevilkår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Hvad er sociale klasser og efter hvilke forhold deler man folk i dem?</a:t>
            </a:r>
          </a:p>
        </p:txBody>
      </p:sp>
    </p:spTree>
    <p:extLst>
      <p:ext uri="{BB962C8B-B14F-4D97-AF65-F5344CB8AC3E}">
        <p14:creationId xmlns:p14="http://schemas.microsoft.com/office/powerpoint/2010/main" val="293592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0B010-8989-1241-F494-D99F7975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Sociale klasser i Danmark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09BD83B-D495-1FA9-FCB7-6B23D41DBD5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a-DK" dirty="0"/>
              <a:t>Overklasse</a:t>
            </a:r>
          </a:p>
          <a:p>
            <a:endParaRPr lang="da-DK" dirty="0"/>
          </a:p>
          <a:p>
            <a:r>
              <a:rPr lang="da-DK" dirty="0"/>
              <a:t>Højere middelklasse</a:t>
            </a:r>
          </a:p>
          <a:p>
            <a:endParaRPr lang="da-DK" dirty="0"/>
          </a:p>
          <a:p>
            <a:r>
              <a:rPr lang="da-DK" dirty="0"/>
              <a:t>Middelklasse</a:t>
            </a:r>
          </a:p>
          <a:p>
            <a:endParaRPr lang="da-DK" dirty="0"/>
          </a:p>
          <a:p>
            <a:r>
              <a:rPr lang="da-DK" dirty="0"/>
              <a:t>Arbejderklasse</a:t>
            </a:r>
          </a:p>
          <a:p>
            <a:endParaRPr lang="da-DK" dirty="0"/>
          </a:p>
          <a:p>
            <a:r>
              <a:rPr lang="da-DK" dirty="0"/>
              <a:t>Underklasse/udenfor arbejdsmarkedet</a:t>
            </a:r>
          </a:p>
          <a:p>
            <a:endParaRPr lang="da-DK" dirty="0"/>
          </a:p>
          <a:p>
            <a:r>
              <a:rPr lang="da-DK" dirty="0"/>
              <a:t>LVU – lang videregående uddannelse- universitetsuddannelse</a:t>
            </a:r>
          </a:p>
          <a:p>
            <a:r>
              <a:rPr lang="da-DK" dirty="0"/>
              <a:t>5 år eller mere – primært teoretisk uddannelse</a:t>
            </a:r>
          </a:p>
          <a:p>
            <a:endParaRPr lang="da-DK" dirty="0"/>
          </a:p>
          <a:p>
            <a:r>
              <a:rPr lang="da-DK" dirty="0"/>
              <a:t>MVU – mellemlang videregående uddannelse – 3-4 år – professionsuddannelse – både teori og praktik</a:t>
            </a:r>
          </a:p>
          <a:p>
            <a:endParaRPr lang="da-DK" dirty="0"/>
          </a:p>
          <a:p>
            <a:r>
              <a:rPr lang="da-DK" dirty="0"/>
              <a:t>KVU – kort videregående uddannelse – 2-3 år – rettet mod erhvervslivet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26" name="Picture 2" descr="Din klasse følger dig gennem livet">
            <a:extLst>
              <a:ext uri="{FF2B5EF4-FFF2-40B4-BE49-F238E27FC236}">
                <a16:creationId xmlns:a16="http://schemas.microsoft.com/office/drawing/2014/main" id="{AE0B7B84-44CF-BD3C-44F6-D33150D3E6A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060848"/>
            <a:ext cx="44643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13479-85B9-4BA6-BE2F-F4AD11F7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Overklasse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6773E57-C655-E6A9-41AA-AEC3CCFF9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/>
              <a:t>Selvstændige eller topledere i det private erhvervsliv eller det offentlige</a:t>
            </a:r>
          </a:p>
          <a:p>
            <a:r>
              <a:rPr lang="da-DK" dirty="0"/>
              <a:t>Indkomst på 1,2 </a:t>
            </a:r>
            <a:r>
              <a:rPr lang="da-DK" dirty="0" err="1"/>
              <a:t>mio</a:t>
            </a:r>
            <a:r>
              <a:rPr lang="da-DK" dirty="0"/>
              <a:t> eller mere om året</a:t>
            </a:r>
          </a:p>
          <a:p>
            <a:r>
              <a:rPr lang="da-DK" dirty="0"/>
              <a:t>Udgør 1,8 procent af befolkningen</a:t>
            </a:r>
          </a:p>
          <a:p>
            <a:r>
              <a:rPr lang="da-DK" dirty="0"/>
              <a:t>Typisk administrerende direktører i en stor virksomhed, godsejere, topledere i en offentlig institution eller organisation</a:t>
            </a:r>
          </a:p>
          <a:p>
            <a:endParaRPr lang="da-DK" dirty="0"/>
          </a:p>
        </p:txBody>
      </p:sp>
      <p:pic>
        <p:nvPicPr>
          <p:cNvPr id="1026" name="Picture 2" descr="Emne: overklasse | Information">
            <a:extLst>
              <a:ext uri="{FF2B5EF4-FFF2-40B4-BE49-F238E27FC236}">
                <a16:creationId xmlns:a16="http://schemas.microsoft.com/office/drawing/2014/main" id="{232CDDF9-EB68-F2F4-D9C5-CC4254C2C8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2424112"/>
            <a:ext cx="35718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5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269E2-E2E3-E201-7C21-6ACB33FD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Højere middelklasse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FE629C1-F52A-F2EE-B2C2-E6FBBD26F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/>
              <a:t>Har en Lang videregående uddannelse</a:t>
            </a:r>
          </a:p>
          <a:p>
            <a:r>
              <a:rPr lang="da-DK" dirty="0"/>
              <a:t>ELLER</a:t>
            </a:r>
          </a:p>
          <a:p>
            <a:r>
              <a:rPr lang="da-DK" dirty="0"/>
              <a:t>Indkomst mlm 805.000 og 1.2 </a:t>
            </a:r>
            <a:r>
              <a:rPr lang="da-DK" dirty="0" err="1"/>
              <a:t>mio</a:t>
            </a:r>
            <a:r>
              <a:rPr lang="da-DK" dirty="0"/>
              <a:t> </a:t>
            </a:r>
            <a:r>
              <a:rPr lang="da-DK" dirty="0" err="1"/>
              <a:t>kr</a:t>
            </a:r>
            <a:endParaRPr lang="da-DK" dirty="0"/>
          </a:p>
          <a:p>
            <a:r>
              <a:rPr lang="da-DK" dirty="0"/>
              <a:t>Typisk læger, advokater, civilingeniører, gymnasielærere, eller top- og mellemledere i det offentlige og det private</a:t>
            </a:r>
          </a:p>
          <a:p>
            <a:r>
              <a:rPr lang="da-DK" dirty="0"/>
              <a:t>9 procent af befolkningen</a:t>
            </a:r>
          </a:p>
          <a:p>
            <a:endParaRPr lang="da-DK" dirty="0"/>
          </a:p>
        </p:txBody>
      </p:sp>
      <p:pic>
        <p:nvPicPr>
          <p:cNvPr id="2050" name="Picture 2" descr="Advokat eller jurist - hvad er forskellen? - Flyforsinkelse erstatning">
            <a:extLst>
              <a:ext uri="{FF2B5EF4-FFF2-40B4-BE49-F238E27FC236}">
                <a16:creationId xmlns:a16="http://schemas.microsoft.com/office/drawing/2014/main" id="{F44D3DDC-97FE-867F-6583-477B57E5DD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368051"/>
            <a:ext cx="6172200" cy="411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0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EE4B7-1408-1F1A-8D24-8D5534B7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Middelklasse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6D1D84F-7374-1197-384A-D3FCFAA31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/>
              <a:t>Mellemledere eller små selvstændige </a:t>
            </a:r>
          </a:p>
          <a:p>
            <a:r>
              <a:rPr lang="da-DK" dirty="0"/>
              <a:t>Kort og mellemlang videregående uddannelse</a:t>
            </a:r>
          </a:p>
          <a:p>
            <a:r>
              <a:rPr lang="da-DK" dirty="0"/>
              <a:t>Ingen indkomstgrænse men gennemsnitsindkomst 450.000</a:t>
            </a:r>
          </a:p>
          <a:p>
            <a:r>
              <a:rPr lang="da-DK" dirty="0"/>
              <a:t>Typisk folkeskolelærere, sygeplejerske, pædagoger, små butiksejere og håndværkere, teknikere</a:t>
            </a:r>
          </a:p>
          <a:p>
            <a:r>
              <a:rPr lang="da-DK" dirty="0"/>
              <a:t>24 % af den voksne befolkning</a:t>
            </a:r>
          </a:p>
        </p:txBody>
      </p:sp>
      <p:pic>
        <p:nvPicPr>
          <p:cNvPr id="3074" name="Picture 2" descr="At blive folkeskolelærer er et af de bedste valg, jeg har truffet i mit liv">
            <a:extLst>
              <a:ext uri="{FF2B5EF4-FFF2-40B4-BE49-F238E27FC236}">
                <a16:creationId xmlns:a16="http://schemas.microsoft.com/office/drawing/2014/main" id="{D22C6E19-C5A4-4957-A09B-A399F99D7B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365230"/>
            <a:ext cx="6172200" cy="411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17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7334F-AF0F-6A7C-3017-B3E1BFD83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Arbejderklasse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2618FE-8BCA-106B-BEBC-84E9DD2D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/>
              <a:t>Lønmodtagere med faglært uddannelse eller ufaglærte</a:t>
            </a:r>
          </a:p>
          <a:p>
            <a:r>
              <a:rPr lang="da-DK" dirty="0"/>
              <a:t>Ingen videregående uddannelse men EUD/EUX eller SOSU-uddannelse</a:t>
            </a:r>
          </a:p>
          <a:p>
            <a:r>
              <a:rPr lang="da-DK" dirty="0"/>
              <a:t>Ingen indkomstgrænse med gennemsnitsindkomst på 433000 </a:t>
            </a:r>
            <a:r>
              <a:rPr lang="da-DK" dirty="0" err="1"/>
              <a:t>kr</a:t>
            </a:r>
            <a:endParaRPr lang="da-DK" dirty="0"/>
          </a:p>
          <a:p>
            <a:r>
              <a:rPr lang="da-DK" dirty="0"/>
              <a:t>Typisk håndværkere, butiksansatte, kasseassistent, SOSU-assistent, lastbilchauffør, fabriksarbejdere, rengøringsassistent, osv.</a:t>
            </a:r>
          </a:p>
          <a:p>
            <a:r>
              <a:rPr lang="da-DK" dirty="0"/>
              <a:t>40 % af befolkningen</a:t>
            </a:r>
          </a:p>
          <a:p>
            <a:endParaRPr lang="da-DK" dirty="0"/>
          </a:p>
        </p:txBody>
      </p:sp>
      <p:pic>
        <p:nvPicPr>
          <p:cNvPr id="4098" name="Picture 2" descr="Er arbejderklassen reaktionær? | Arbejderen">
            <a:extLst>
              <a:ext uri="{FF2B5EF4-FFF2-40B4-BE49-F238E27FC236}">
                <a16:creationId xmlns:a16="http://schemas.microsoft.com/office/drawing/2014/main" id="{042EB700-285B-42AF-CBAD-F127F7332A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375067"/>
            <a:ext cx="6172200" cy="409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8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F9D5E-61F5-E53B-DAC7-4AE9967C8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Udenfor arbejdsmarkedet</a:t>
            </a:r>
            <a:br>
              <a:rPr lang="da-DK" dirty="0"/>
            </a:br>
            <a:r>
              <a:rPr lang="da-DK" dirty="0"/>
              <a:t>/underklassen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848DF96-1434-37EA-868A-CB055FE80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/>
              <a:t>Folk der af forskellige grunde er langtidsledige – ledige 80 % af årets 220 arbejdsdage</a:t>
            </a:r>
          </a:p>
          <a:p>
            <a:r>
              <a:rPr lang="da-DK" dirty="0"/>
              <a:t>IKKE studerende – stå til rådighed for arbejdsmarkedet eller i den arbejdsdygtige alder</a:t>
            </a:r>
          </a:p>
          <a:p>
            <a:r>
              <a:rPr lang="da-DK" dirty="0"/>
              <a:t>Gennemsnitsindkomst 218.000 </a:t>
            </a:r>
            <a:r>
              <a:rPr lang="da-DK" dirty="0" err="1"/>
              <a:t>kr</a:t>
            </a:r>
            <a:endParaRPr lang="da-DK" dirty="0"/>
          </a:p>
          <a:p>
            <a:r>
              <a:rPr lang="da-DK" dirty="0"/>
              <a:t>Kontanthjælpsmodtagere, førtidspensionister, dagpengemodtagere</a:t>
            </a:r>
          </a:p>
          <a:p>
            <a:r>
              <a:rPr lang="da-DK" dirty="0"/>
              <a:t>Udgør 20 % af den voksne befolkning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122" name="Picture 2" descr="Eksempelsætninger til underklasse">
            <a:extLst>
              <a:ext uri="{FF2B5EF4-FFF2-40B4-BE49-F238E27FC236}">
                <a16:creationId xmlns:a16="http://schemas.microsoft.com/office/drawing/2014/main" id="{6487AD49-2BD2-63C5-618E-365291C6D1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033587"/>
            <a:ext cx="5334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21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277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Office-tema</vt:lpstr>
      <vt:lpstr>Sociale klasser og levevilkår</vt:lpstr>
      <vt:lpstr>Sociale klasser i Danmark</vt:lpstr>
      <vt:lpstr>Overklasse</vt:lpstr>
      <vt:lpstr>Højere middelklasse</vt:lpstr>
      <vt:lpstr>Middelklasse</vt:lpstr>
      <vt:lpstr>Arbejderklasse</vt:lpstr>
      <vt:lpstr>Udenfor arbejdsmarkedet /underklassen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Sociale klasser og levevilkår</dc:title>
  <dc:creator>Michael Birkemose</dc:creator>
  <cp:lastModifiedBy>Michael Birkemose</cp:lastModifiedBy>
  <cp:revision>1</cp:revision>
  <dcterms:created xsi:type="dcterms:W3CDTF">2024-02-08T14:31:07Z</dcterms:created>
  <dcterms:modified xsi:type="dcterms:W3CDTF">2024-02-08T15:24:05Z</dcterms:modified>
</cp:coreProperties>
</file>