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6" r:id="rId5"/>
    <p:sldId id="268" r:id="rId6"/>
    <p:sldId id="270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26A4C-7EC2-7ADB-CB35-9511164EB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4F1D471-DBBF-4755-D8E1-62DD84DD7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ED103B2-7E10-EEBE-B4C6-97503CB32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AC4374D-A623-3440-79E9-47776D63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A779F6-0502-C089-7539-433BBAAD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766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A87B8-4A5A-A310-862B-E03ED746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8C37282-11BF-4289-CDE2-C2CFC5557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4AC3A0-6C79-6EEB-EE3F-0CABDC8D4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1E279BF-76B3-E07F-A694-9E3C0B3C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F4DACD9-0DCB-51BD-0866-B5CAB7E4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644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7894A12-90EF-3F80-EBBC-8858A1DA2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5402D4A-8D87-0590-D968-CEEB5CD6F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48333C-145C-6952-F0AE-861113E83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E90CEE3-1D32-2E1D-1CEC-865057CE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61DB50-DF34-F521-096D-65495B51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61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98161-D0BF-1543-E8C2-57B088FB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F56960-C391-BBC8-E8D0-5ECB601A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7BCE1AF-A77D-A4AD-ABA9-F3120D1F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CE9C03-5F0F-27D4-9C53-BC7F9CCF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EB6FFA-D09D-A152-1598-CCD20572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261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0694B3-AE17-5C01-9D42-1E41CDAE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577719B-6A55-CD26-FCF2-6460133F0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E70856D-E611-F6D6-BE97-286483FA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75B7F8-EAF2-6100-D1F3-D0F13BDA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1E2ED6-EF35-8B1F-2D3A-73BD4DB5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33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0E442-1FD1-0E7F-8E8B-E24FFFD3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A8B870-D6F7-84EA-3E61-91496328C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EC7FB65-9A7E-7AFB-C655-8EDEDF0C3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520241-92EC-720D-DC93-E947F15D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F630081-9F9D-9943-4FF8-AE6F6ED5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1A55048-F3A8-9F2F-3DCE-37C3B130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67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F4AAE1-19FB-69FB-C54C-CD001454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A713F3-91C4-1A1C-FEEB-91B2DB40C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9770193-E7F4-4DD7-9FDA-D98C12825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220CB46-258A-7DF1-46A0-D460F7843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6290197-A67C-CA6D-4E46-CE4F05895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9C05EA8-AC2F-E23D-1B3E-DA4E3E3B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97F93FB-DC29-5770-5487-C9E8500C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8D26842-2530-0033-5D1E-BB379960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29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4342-29AE-3E3B-906D-78DCE03E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C5F3D9A-E2C6-C3AB-6616-9826D48E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849ABC7-6109-F931-022A-4ACD90014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58CB66B-9492-5D69-B0DB-EE117995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296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33F7AB0-14B3-AAB7-2963-948E7FAD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3EDDA38-1BE8-1B56-A553-3E0823BB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458BD7E-2AD4-3F6A-15A9-40903F9F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495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5A0AE-7DC8-13D2-0B29-0807D861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1F2B7B-2A7E-0619-68A4-90431A6B0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0DEAD94-9257-3DEC-0B54-AACD8A16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8815458-B359-5A62-4578-0AC3207A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8E4DD86-C3C4-E65B-ACE4-90F708AC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3ED146E-23CF-C8AE-2903-617960DF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186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7E7DB-BE63-3AC8-215C-F91B5D71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DFBCBEB-6010-7384-FBB5-257FD65EA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505181-9D6F-A221-5002-5A99403EC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083F2E3-7685-D101-99BC-7ED10B8B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E1184BB-779F-0E6A-0645-E89EADA9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47EF0B3-BD32-715E-FD5D-11F11756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241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F2B57EE-00E3-36E1-2350-4644351B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2A35D72-A74A-E72F-E468-1638E2F5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B3E5338-4B70-ACD2-BB3C-C1ADD5DF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0C275-965B-4211-872F-A765043F94C6}" type="datetimeFigureOut">
              <a:rPr lang="da-DK" smtClean="0"/>
              <a:t>14-04-2026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E71B6-1B55-027F-2B76-B2CC43ADD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CEBC99-872E-26D6-17E9-66AE95E2F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3B4569-49D3-479D-BABD-0B8C3F6C6D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238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s://www.aftonbladet.se/nyheter/a/jlXKMz/mette-frederiksen-till-vita-huset" TargetMode="Externa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1DC80-DF99-0A36-0963-A9DDC09E6A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EACCFAB-DC52-152C-58D9-C441582EA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358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Forholdet mellem regering, folketing og vælgerne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Sådan bliver du statsminister</a:t>
            </a:r>
          </a:p>
        </p:txBody>
      </p:sp>
      <p:pic>
        <p:nvPicPr>
          <p:cNvPr id="6" name="Lyd 5">
            <a:hlinkClick r:id="" action="ppaction://media"/>
            <a:extLst>
              <a:ext uri="{FF2B5EF4-FFF2-40B4-BE49-F238E27FC236}">
                <a16:creationId xmlns:a16="http://schemas.microsoft.com/office/drawing/2014/main" id="{6EA38EE1-54A0-01C9-DE2E-E6AFEA0BD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60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1"/>
    </mc:Choice>
    <mc:Fallback xmlns="">
      <p:transition spd="slow" advTm="3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EE54051-A7B3-9CBB-98FD-8D17C22A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 err="1">
                <a:latin typeface="+mj-lt"/>
                <a:ea typeface="+mj-ea"/>
                <a:cs typeface="+mj-cs"/>
              </a:rPr>
              <a:t>Tillykke</a:t>
            </a:r>
            <a:r>
              <a:rPr lang="en-US" sz="4200" b="0" i="0" kern="1200" dirty="0">
                <a:latin typeface="+mj-lt"/>
                <a:ea typeface="+mj-ea"/>
                <a:cs typeface="+mj-cs"/>
              </a:rPr>
              <a:t>, du </a:t>
            </a:r>
            <a:r>
              <a:rPr lang="en-US" sz="4200" b="0" i="0" kern="1200" dirty="0" err="1">
                <a:latin typeface="+mj-lt"/>
                <a:ea typeface="+mj-ea"/>
                <a:cs typeface="+mj-cs"/>
              </a:rPr>
              <a:t>blev</a:t>
            </a:r>
            <a:r>
              <a:rPr lang="en-US" sz="4200" b="0" i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200" b="0" i="0" kern="1200" dirty="0" err="1">
                <a:latin typeface="+mj-lt"/>
                <a:ea typeface="+mj-ea"/>
                <a:cs typeface="+mj-cs"/>
              </a:rPr>
              <a:t>valgt</a:t>
            </a:r>
            <a:r>
              <a:rPr lang="en-US" sz="4200" b="0" i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200" b="0" i="0" kern="1200" dirty="0" err="1">
                <a:latin typeface="+mj-lt"/>
                <a:ea typeface="+mj-ea"/>
                <a:cs typeface="+mj-cs"/>
              </a:rPr>
              <a:t>ind</a:t>
            </a:r>
            <a:r>
              <a:rPr lang="en-US" sz="4200" b="0" i="0" kern="1200" dirty="0">
                <a:latin typeface="+mj-lt"/>
                <a:ea typeface="+mj-ea"/>
                <a:cs typeface="+mj-cs"/>
              </a:rPr>
              <a:t> – nu </a:t>
            </a:r>
            <a:r>
              <a:rPr lang="en-US" sz="4200" b="0" i="0" kern="1200" dirty="0" err="1">
                <a:latin typeface="+mj-lt"/>
                <a:ea typeface="+mj-ea"/>
                <a:cs typeface="+mj-cs"/>
              </a:rPr>
              <a:t>vil</a:t>
            </a:r>
            <a:r>
              <a:rPr lang="en-US" sz="4200" b="0" i="0" kern="1200" dirty="0">
                <a:latin typeface="+mj-lt"/>
                <a:ea typeface="+mj-ea"/>
                <a:cs typeface="+mj-cs"/>
              </a:rPr>
              <a:t> du </a:t>
            </a:r>
            <a:r>
              <a:rPr lang="en-US" sz="4200" b="0" i="0" kern="1200" dirty="0" err="1">
                <a:latin typeface="+mj-lt"/>
                <a:ea typeface="+mj-ea"/>
                <a:cs typeface="+mj-cs"/>
              </a:rPr>
              <a:t>være</a:t>
            </a:r>
            <a:r>
              <a:rPr lang="en-US" sz="4200" b="0" i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200" b="0" i="0" kern="1200" dirty="0" err="1">
                <a:latin typeface="+mj-lt"/>
                <a:ea typeface="+mj-ea"/>
                <a:cs typeface="+mj-cs"/>
              </a:rPr>
              <a:t>statsminister</a:t>
            </a:r>
            <a:endParaRPr lang="en-US" sz="4200" b="0" i="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44CF7C09-EFC1-90A3-82F7-51841C0CF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9763" y="1267777"/>
            <a:ext cx="6470907" cy="431933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07063BBC-6B97-3D2A-D7F6-0621543D8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01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95"/>
    </mc:Choice>
    <mc:Fallback xmlns="">
      <p:transition spd="slow" advTm="5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dannes ny regering efter folketingsvalg?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127152" y="3000071"/>
            <a:ext cx="2793158" cy="2895599"/>
          </a:xfrm>
        </p:spPr>
        <p:txBody>
          <a:bodyPr>
            <a:normAutofit/>
          </a:bodyPr>
          <a:lstStyle/>
          <a:p>
            <a:r>
              <a:rPr lang="da-DK" dirty="0"/>
              <a:t>Regering træder tilbage – enten efter valg eller ikke efter valg</a:t>
            </a:r>
          </a:p>
          <a:p>
            <a:r>
              <a:rPr lang="da-DK" dirty="0"/>
              <a:t>kongerunde – partierne peger på deres favorit</a:t>
            </a:r>
          </a:p>
          <a:p>
            <a:r>
              <a:rPr lang="da-DK" dirty="0"/>
              <a:t>Kongelig undersøger : den som kan samle flest bag en statsminister</a:t>
            </a:r>
          </a:p>
          <a:p>
            <a:r>
              <a:rPr lang="da-DK" dirty="0"/>
              <a:t>Den som IKKE har et flertal imod sig bliver statsminister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0255A6CA-E61E-4DB2-93CC-AC4F2273F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2274242"/>
            <a:ext cx="5189538" cy="2919115"/>
          </a:xfr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DEFE2E48-51DB-F85B-37E5-0003DAB4E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70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14"/>
    </mc:Choice>
    <mc:Fallback xmlns="">
      <p:transition spd="slow" advTm="16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D1CD6-CA4B-4178-A4DA-893495C0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Magtens tredeling</a:t>
            </a:r>
          </a:p>
        </p:txBody>
      </p:sp>
      <p:pic>
        <p:nvPicPr>
          <p:cNvPr id="1026" name="Picture 2" descr="Billedresultat for magtens tredeling">
            <a:extLst>
              <a:ext uri="{FF2B5EF4-FFF2-40B4-BE49-F238E27FC236}">
                <a16:creationId xmlns:a16="http://schemas.microsoft.com/office/drawing/2014/main" id="{E740E83A-EE3F-4DF8-AF39-EB20509E5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675" y="1547014"/>
            <a:ext cx="5189538" cy="43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2516902-2D5E-401E-844D-10FD7E9EA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989007"/>
            <a:ext cx="3318722" cy="2931580"/>
          </a:xfrm>
        </p:spPr>
        <p:txBody>
          <a:bodyPr>
            <a:normAutofit lnSpcReduction="10000"/>
          </a:bodyPr>
          <a:lstStyle/>
          <a:p>
            <a:pPr>
              <a:buFont typeface="Wingdings 3" charset="2"/>
              <a:buChar char=""/>
            </a:pPr>
            <a:r>
              <a:rPr lang="da-DK" dirty="0"/>
              <a:t>Lovgivende magt: ”parlamentet”/folketing – vedtager lovene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Udøvende magt: regering eller præsident – fører lovene ud i livet sammen med embedsmænd, politi og kommuner/regioner</a:t>
            </a:r>
          </a:p>
          <a:p>
            <a:pPr>
              <a:buFont typeface="Wingdings 3" charset="2"/>
              <a:buChar char=""/>
            </a:pPr>
            <a:r>
              <a:rPr lang="da-DK" dirty="0"/>
              <a:t>Dømmende magt – fortolker lovene og afgør om de er overtrådt – domstole</a:t>
            </a:r>
          </a:p>
          <a:p>
            <a:pPr lvl="1">
              <a:buFont typeface="Wingdings 3" charset="2"/>
              <a:buChar char=""/>
            </a:pPr>
            <a:r>
              <a:rPr lang="da-DK" dirty="0"/>
              <a:t>I et demokrati er de tre ”magter” adskilt – Hvorfor?</a:t>
            </a:r>
          </a:p>
        </p:txBody>
      </p:sp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DA8137E8-CC83-9EF6-16E1-8D7CB356B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82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57"/>
    </mc:Choice>
    <mc:Fallback xmlns="">
      <p:transition spd="slow" advTm="19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373877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Præsidentiel demokrati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r="4053" b="-1"/>
          <a:stretch>
            <a:fillRect/>
          </a:stretch>
        </p:blipFill>
        <p:spPr>
          <a:xfrm>
            <a:off x="6633677" y="645107"/>
            <a:ext cx="4228592" cy="2828624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39098" y="2418735"/>
            <a:ext cx="5373877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USA er </a:t>
            </a:r>
            <a:r>
              <a:rPr lang="en-US" dirty="0" err="1">
                <a:solidFill>
                  <a:schemeClr val="tx1"/>
                </a:solidFill>
              </a:rPr>
              <a:t>præsidentielt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demokrati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tx1"/>
                </a:solidFill>
              </a:rPr>
              <a:t>Udøvende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magt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præsidenten</a:t>
            </a:r>
            <a:r>
              <a:rPr lang="en-US" dirty="0">
                <a:solidFill>
                  <a:schemeClr val="tx1"/>
                </a:solidFill>
              </a:rPr>
              <a:t>  – </a:t>
            </a:r>
            <a:r>
              <a:rPr lang="en-US" dirty="0" err="1">
                <a:solidFill>
                  <a:schemeClr val="tx1"/>
                </a:solidFill>
              </a:rPr>
              <a:t>vælges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folket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udpeger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regeringen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tx1"/>
                </a:solidFill>
              </a:rPr>
              <a:t>Præsidenten</a:t>
            </a:r>
            <a:r>
              <a:rPr lang="en-US" dirty="0">
                <a:solidFill>
                  <a:schemeClr val="tx1"/>
                </a:solidFill>
              </a:rPr>
              <a:t> er BÅDE </a:t>
            </a:r>
            <a:r>
              <a:rPr lang="en-US" dirty="0" err="1">
                <a:solidFill>
                  <a:schemeClr val="tx1"/>
                </a:solidFill>
              </a:rPr>
              <a:t>statsoverhoved</a:t>
            </a:r>
            <a:r>
              <a:rPr lang="en-US" dirty="0">
                <a:solidFill>
                  <a:schemeClr val="tx1"/>
                </a:solidFill>
              </a:rPr>
              <a:t> og </a:t>
            </a:r>
            <a:r>
              <a:rPr lang="en-US" dirty="0" err="1">
                <a:solidFill>
                  <a:schemeClr val="tx1"/>
                </a:solidFill>
              </a:rPr>
              <a:t>regeringsleder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tx1"/>
                </a:solidFill>
              </a:rPr>
              <a:t>Lovgivende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magt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Kongressen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folkevalgt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senat+repræsentanternes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hus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tx1"/>
                </a:solidFill>
              </a:rPr>
              <a:t>Dømmende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magt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højesteret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tx1"/>
                </a:solidFill>
              </a:rPr>
              <a:t>Kongres</a:t>
            </a:r>
            <a:r>
              <a:rPr lang="en-US" dirty="0">
                <a:solidFill>
                  <a:schemeClr val="tx1"/>
                </a:solidFill>
              </a:rPr>
              <a:t> KAN IKKE </a:t>
            </a:r>
            <a:r>
              <a:rPr lang="en-US" dirty="0" err="1">
                <a:solidFill>
                  <a:schemeClr val="tx1"/>
                </a:solidFill>
              </a:rPr>
              <a:t>afsætte</a:t>
            </a:r>
            <a:r>
              <a:rPr lang="en-US" dirty="0">
                <a:solidFill>
                  <a:schemeClr val="tx1"/>
                </a:solidFill>
              </a:rPr>
              <a:t> Donald Trump og </a:t>
            </a:r>
            <a:r>
              <a:rPr lang="en-US" dirty="0" err="1">
                <a:solidFill>
                  <a:schemeClr val="tx1"/>
                </a:solidFill>
              </a:rPr>
              <a:t>omvendt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Kun </a:t>
            </a:r>
            <a:r>
              <a:rPr lang="en-US" dirty="0" err="1">
                <a:solidFill>
                  <a:schemeClr val="tx1"/>
                </a:solidFill>
              </a:rPr>
              <a:t>ved</a:t>
            </a:r>
            <a:r>
              <a:rPr lang="en-US" dirty="0">
                <a:solidFill>
                  <a:schemeClr val="tx1"/>
                </a:solidFill>
              </a:rPr>
              <a:t> ”impeachment” -</a:t>
            </a:r>
            <a:r>
              <a:rPr lang="en-US" dirty="0" err="1">
                <a:solidFill>
                  <a:schemeClr val="tx1"/>
                </a:solidFill>
              </a:rPr>
              <a:t>rigsretssag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907C55E-06A0-532C-8B70-BA7353B0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92" r="22341" b="-1"/>
          <a:stretch>
            <a:fillRect/>
          </a:stretch>
        </p:blipFill>
        <p:spPr>
          <a:xfrm>
            <a:off x="6633676" y="4095905"/>
            <a:ext cx="2076439" cy="1881869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893ABE61-9E4D-F4B3-C99F-1A51CC03D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92" y="4590612"/>
            <a:ext cx="3494408" cy="2066305"/>
          </a:xfrm>
          <a:prstGeom prst="rect">
            <a:avLst/>
          </a:prstGeom>
        </p:spPr>
      </p:pic>
      <p:pic>
        <p:nvPicPr>
          <p:cNvPr id="7" name="Lyd 6">
            <a:hlinkClick r:id="" action="ppaction://media"/>
            <a:extLst>
              <a:ext uri="{FF2B5EF4-FFF2-40B4-BE49-F238E27FC236}">
                <a16:creationId xmlns:a16="http://schemas.microsoft.com/office/drawing/2014/main" id="{79D83D0F-F10B-574D-2B93-922151798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83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59"/>
    </mc:Choice>
    <mc:Fallback xmlns="">
      <p:transition spd="slow" advTm="24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181</Words>
  <Application>Microsoft Office PowerPoint</Application>
  <PresentationFormat>Widescreen</PresentationFormat>
  <Paragraphs>21</Paragraphs>
  <Slides>6</Slides>
  <Notes>0</Notes>
  <HiddenSlides>0</HiddenSlides>
  <MMClips>5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Wingdings 3</vt:lpstr>
      <vt:lpstr>Office-tema</vt:lpstr>
      <vt:lpstr>PowerPoint-præsentation</vt:lpstr>
      <vt:lpstr>Forholdet mellem regering, folketing og vælgerne</vt:lpstr>
      <vt:lpstr>Tillykke, du blev valgt ind – nu vil du være statsminister</vt:lpstr>
      <vt:lpstr>Hvordan dannes ny regering efter folketingsvalg?</vt:lpstr>
      <vt:lpstr>Magtens tredeling</vt:lpstr>
      <vt:lpstr>Præsidentiel demokrati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Birkemose</dc:creator>
  <cp:lastModifiedBy>Michael Birkemose</cp:lastModifiedBy>
  <cp:revision>1</cp:revision>
  <dcterms:created xsi:type="dcterms:W3CDTF">2026-04-14T10:58:56Z</dcterms:created>
  <dcterms:modified xsi:type="dcterms:W3CDTF">2026-04-14T11:01:14Z</dcterms:modified>
</cp:coreProperties>
</file>