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59" r:id="rId2"/>
    <p:sldId id="267" r:id="rId3"/>
    <p:sldId id="262" r:id="rId4"/>
    <p:sldId id="274" r:id="rId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FAE50D-A1AC-412F-B322-B3ACEBF2F6DA}" type="datetimeFigureOut">
              <a:rPr lang="da-DK" smtClean="0"/>
              <a:t>14-04-2026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6E941E-FA31-4385-B1A1-5CB25337D731}" type="slidenum">
              <a:rPr lang="da-DK" smtClean="0"/>
              <a:t>‹nr.›</a:t>
            </a:fld>
            <a:endParaRPr lang="da-DK"/>
          </a:p>
        </p:txBody>
      </p:sp>
    </p:spTree>
    <p:extLst>
      <p:ext uri="{BB962C8B-B14F-4D97-AF65-F5344CB8AC3E}">
        <p14:creationId xmlns:p14="http://schemas.microsoft.com/office/powerpoint/2010/main" val="964790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t.dk/da/dokumenter/dokumentlister/paragraf_20_spoergsmaal_u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dirty="0">
                <a:solidFill>
                  <a:srgbClr val="252525"/>
                </a:solidFill>
                <a:effectLst/>
                <a:latin typeface="Arial" panose="020B0604020202020204" pitchFamily="34" charset="0"/>
              </a:rPr>
              <a:t>Hvis et eller flere folketingsmedlemmer ønsker at få en sag eller et emne til debat i Folketingssalen, kan de stille en forespørgsel til en minister. Godkender Folketinget forespørgslen, skal ministeren besvare den i en forespørgselsdebat.</a:t>
            </a:r>
          </a:p>
          <a:p>
            <a:pPr algn="l"/>
            <a:r>
              <a:rPr lang="da-DK" b="0" i="0" dirty="0">
                <a:solidFill>
                  <a:srgbClr val="252525"/>
                </a:solidFill>
                <a:effectLst/>
                <a:latin typeface="Arial" panose="020B0604020202020204" pitchFamily="34" charset="0"/>
              </a:rPr>
              <a:t>Partigrupperne udpeger ordførere til at deltage i debatten. Under selve debatten kan medlemmerne stille forslag til vedtagelse, som Folketinget skal stemme om, når forespørgselsdebatten er færdig. Der kan kun vedtages ét forslag til vedtagelse under hver debat, og når et forslag er vedtaget, bortfalder de eventuelle øvrige forslag til vedtagelse.</a:t>
            </a:r>
          </a:p>
          <a:p>
            <a:endParaRPr lang="da-DK" b="0" i="0" dirty="0">
              <a:solidFill>
                <a:srgbClr val="252525"/>
              </a:solidFill>
              <a:effectLst/>
              <a:latin typeface="Arial" panose="020B0604020202020204" pitchFamily="34" charset="0"/>
            </a:endParaRPr>
          </a:p>
          <a:p>
            <a:pPr algn="l"/>
            <a:r>
              <a:rPr lang="da-DK" b="0" i="0" dirty="0">
                <a:solidFill>
                  <a:srgbClr val="252525"/>
                </a:solidFill>
                <a:effectLst/>
                <a:latin typeface="Arial" panose="020B0604020202020204" pitchFamily="34" charset="0"/>
              </a:rPr>
              <a:t>Et folketingsmedlem kan stille skriftlige spørgsmål direkte til en minister til skriftlig besvarelse og i sit eget navn. Spørgsmålene kaldes § 20-spørgsmål, fordi de stilles i henhold til § 20 i Folketingets forretningsorden. § 20-spørgsmål skal angå ministerens holdning. Ministeren skal svare inden for 6 hverdage. Spørgetimen – cirka hver anden tirsdag kl. 13-14</a:t>
            </a:r>
          </a:p>
          <a:p>
            <a:pPr algn="l"/>
            <a:r>
              <a:rPr lang="da-DK" b="0" i="0" dirty="0">
                <a:solidFill>
                  <a:srgbClr val="252525"/>
                </a:solidFill>
                <a:effectLst/>
                <a:latin typeface="Arial" panose="020B0604020202020204" pitchFamily="34" charset="0"/>
              </a:rPr>
              <a:t>Der er kun spørgsmål til statsministeren, og kun partilederne må stille spørgsmål. Statsministeren kender ikke spørgsmålene på forhånd.</a:t>
            </a:r>
          </a:p>
          <a:p>
            <a:pPr algn="l" fontAlgn="ctr">
              <a:buFont typeface="Arial" panose="020B0604020202020204" pitchFamily="34" charset="0"/>
              <a:buChar char="•"/>
            </a:pPr>
            <a:r>
              <a:rPr lang="da-DK" b="0" i="0" u="none" strike="noStrike" dirty="0">
                <a:solidFill>
                  <a:srgbClr val="A6192E"/>
                </a:solidFill>
                <a:effectLst/>
                <a:latin typeface="Arial" panose="020B0604020202020204" pitchFamily="34" charset="0"/>
                <a:hlinkClick r:id="rId3"/>
              </a:rPr>
              <a:t>Se en liste over spørgsmål i spørgetimen (til statsministeren)</a:t>
            </a:r>
            <a:endParaRPr lang="da-DK" b="0" i="0" dirty="0">
              <a:solidFill>
                <a:srgbClr val="252525"/>
              </a:solidFill>
              <a:effectLst/>
              <a:latin typeface="Arial" panose="020B0604020202020204" pitchFamily="34" charset="0"/>
            </a:endParaRPr>
          </a:p>
          <a:p>
            <a:pPr algn="l"/>
            <a:r>
              <a:rPr lang="da-DK" b="0" i="0" dirty="0">
                <a:solidFill>
                  <a:srgbClr val="252525"/>
                </a:solidFill>
                <a:effectLst/>
                <a:latin typeface="Arial" panose="020B0604020202020204" pitchFamily="34" charset="0"/>
              </a:rPr>
              <a:t>Spørgetiden – hver onsdag fra kl. 13, og indtil der ikke er flere spørgsmål</a:t>
            </a:r>
          </a:p>
          <a:p>
            <a:pPr algn="l"/>
            <a:r>
              <a:rPr lang="da-DK" b="0" i="0" dirty="0">
                <a:solidFill>
                  <a:srgbClr val="252525"/>
                </a:solidFill>
                <a:effectLst/>
                <a:latin typeface="Arial" panose="020B0604020202020204" pitchFamily="34" charset="0"/>
              </a:rPr>
              <a:t>Alle folketingsmedlemmer kan stille § 20-spørgsmål til regeringens ministre om en sag, de ønsker mundtligt svar på. Spørgsmålene er forberedte – dvs. stillet skriftligt på forhånd ‒ så den pågældende minister ved, hvad vedkommende skal svare på.</a:t>
            </a:r>
          </a:p>
          <a:p>
            <a:r>
              <a:rPr lang="da-DK" b="0" i="0" dirty="0">
                <a:solidFill>
                  <a:srgbClr val="252525"/>
                </a:solidFill>
                <a:effectLst/>
                <a:latin typeface="Arial" panose="020B0604020202020204" pitchFamily="34" charset="0"/>
              </a:rPr>
              <a:t>Samråd er når en minister af det udvalg, som arbejder med det sagsområde som den </a:t>
            </a:r>
            <a:r>
              <a:rPr lang="da-DK" b="0" i="0" dirty="0" err="1">
                <a:solidFill>
                  <a:srgbClr val="252525"/>
                </a:solidFill>
                <a:effectLst/>
                <a:latin typeface="Arial" panose="020B0604020202020204" pitchFamily="34" charset="0"/>
              </a:rPr>
              <a:t>påg</a:t>
            </a:r>
            <a:r>
              <a:rPr lang="da-DK" b="0" i="0" dirty="0">
                <a:solidFill>
                  <a:srgbClr val="252525"/>
                </a:solidFill>
                <a:effectLst/>
                <a:latin typeface="Arial" panose="020B0604020202020204" pitchFamily="34" charset="0"/>
              </a:rPr>
              <a:t>. minister er minister for, skal forklare eller redegøre for en sag eller et problem der har at gøre med området, for udvalget.</a:t>
            </a:r>
          </a:p>
          <a:p>
            <a:pPr algn="l"/>
            <a:r>
              <a:rPr lang="da-DK" b="0" i="0" dirty="0">
                <a:solidFill>
                  <a:srgbClr val="454545"/>
                </a:solidFill>
                <a:effectLst/>
                <a:latin typeface="Arial" panose="020B0604020202020204" pitchFamily="34" charset="0"/>
              </a:rPr>
              <a:t>Ombudsmandens hovedopgaver er: </a:t>
            </a:r>
          </a:p>
          <a:p>
            <a:pPr algn="l">
              <a:buFont typeface="Arial" panose="020B0604020202020204" pitchFamily="34" charset="0"/>
              <a:buChar char="•"/>
            </a:pPr>
            <a:r>
              <a:rPr lang="da-DK" b="0" i="0" dirty="0">
                <a:solidFill>
                  <a:srgbClr val="454545"/>
                </a:solidFill>
                <a:effectLst/>
                <a:latin typeface="Arial" panose="020B0604020202020204" pitchFamily="34" charset="0"/>
              </a:rPr>
              <a:t>at behandle klager over offentlige myndigheder </a:t>
            </a:r>
          </a:p>
          <a:p>
            <a:pPr algn="l">
              <a:buFont typeface="Arial" panose="020B0604020202020204" pitchFamily="34" charset="0"/>
              <a:buChar char="•"/>
            </a:pPr>
            <a:r>
              <a:rPr lang="da-DK" b="0" i="0" dirty="0">
                <a:solidFill>
                  <a:srgbClr val="454545"/>
                </a:solidFill>
                <a:effectLst/>
                <a:latin typeface="Arial" panose="020B0604020202020204" pitchFamily="34" charset="0"/>
              </a:rPr>
              <a:t>at tage initiativ til at undersøge en myndigheds forvaltning</a:t>
            </a:r>
          </a:p>
          <a:p>
            <a:pPr algn="l">
              <a:buFont typeface="Arial" panose="020B0604020202020204" pitchFamily="34" charset="0"/>
              <a:buChar char="•"/>
            </a:pPr>
            <a:r>
              <a:rPr lang="da-DK" b="0" i="0" dirty="0">
                <a:solidFill>
                  <a:srgbClr val="454545"/>
                </a:solidFill>
                <a:effectLst/>
                <a:latin typeface="Arial" panose="020B0604020202020204" pitchFamily="34" charset="0"/>
              </a:rPr>
              <a:t>at føre tilsyn med steder, borgere bor i kortere eller længere tid – f.eks. fængsler, døgninstitutioner og psykiatriske bofællesskaber m.v.</a:t>
            </a:r>
          </a:p>
          <a:p>
            <a:r>
              <a:rPr lang="da-DK" dirty="0"/>
              <a:t>Grundloven siger i §15 at hvis folketingets flertal udtaler mistillid til statsministeren eller en minister skal enten hele regeringen eller den </a:t>
            </a:r>
            <a:r>
              <a:rPr lang="da-DK" dirty="0" err="1"/>
              <a:t>påg</a:t>
            </a:r>
            <a:r>
              <a:rPr lang="da-DK" dirty="0"/>
              <a:t>. minister gå af.</a:t>
            </a:r>
          </a:p>
          <a:p>
            <a:r>
              <a:rPr lang="da-DK" dirty="0"/>
              <a:t>Rigsret er en særlig domstol med både højesteretsdommere og politisk udpegede domsmænd som sammen skal dømme en minister hvis denne har overtrådt grundloven eller gældende lovgivning. Inger </a:t>
            </a:r>
            <a:r>
              <a:rPr lang="da-DK" dirty="0" err="1"/>
              <a:t>Støjbjerg</a:t>
            </a:r>
            <a:r>
              <a:rPr lang="da-DK" dirty="0"/>
              <a:t> var den sidste der i 2021 blev dømt til 60 dages fængsel for at have overtrådt ministeransvarlighedsloven, dvs. have udsendt ordrer i strid med loven.</a:t>
            </a:r>
          </a:p>
        </p:txBody>
      </p:sp>
      <p:sp>
        <p:nvSpPr>
          <p:cNvPr id="4" name="Pladsholder til slidenummer 3"/>
          <p:cNvSpPr>
            <a:spLocks noGrp="1"/>
          </p:cNvSpPr>
          <p:nvPr>
            <p:ph type="sldNum" sz="quarter" idx="5"/>
          </p:nvPr>
        </p:nvSpPr>
        <p:spPr/>
        <p:txBody>
          <a:bodyPr/>
          <a:lstStyle/>
          <a:p>
            <a:fld id="{436A208B-B95C-460A-B400-ED691934140C}" type="slidenum">
              <a:rPr lang="da-DK" smtClean="0"/>
              <a:t>3</a:t>
            </a:fld>
            <a:endParaRPr lang="da-DK"/>
          </a:p>
        </p:txBody>
      </p:sp>
    </p:spTree>
    <p:extLst>
      <p:ext uri="{BB962C8B-B14F-4D97-AF65-F5344CB8AC3E}">
        <p14:creationId xmlns:p14="http://schemas.microsoft.com/office/powerpoint/2010/main" val="1156242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BF590-0FC6-1A4A-BA45-275E08D15237}"/>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C74C77D3-1AD7-465A-55AC-DBB94A8C3C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5FBA84FA-7172-6A35-5441-66FB6A81A0E9}"/>
              </a:ext>
            </a:extLst>
          </p:cNvPr>
          <p:cNvSpPr>
            <a:spLocks noGrp="1"/>
          </p:cNvSpPr>
          <p:nvPr>
            <p:ph type="dt" sz="half" idx="10"/>
          </p:nvPr>
        </p:nvSpPr>
        <p:spPr/>
        <p:txBody>
          <a:bodyPr/>
          <a:lstStyle/>
          <a:p>
            <a:fld id="{D8EED92F-487E-428F-9A2C-53F4840CD0AD}" type="datetimeFigureOut">
              <a:rPr lang="da-DK" smtClean="0"/>
              <a:t>14-04-2026</a:t>
            </a:fld>
            <a:endParaRPr lang="da-DK"/>
          </a:p>
        </p:txBody>
      </p:sp>
      <p:sp>
        <p:nvSpPr>
          <p:cNvPr id="5" name="Pladsholder til sidefod 4">
            <a:extLst>
              <a:ext uri="{FF2B5EF4-FFF2-40B4-BE49-F238E27FC236}">
                <a16:creationId xmlns:a16="http://schemas.microsoft.com/office/drawing/2014/main" id="{3D468BF8-2087-A555-587D-5946AC2F7CF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B1B0117-C72D-C4D8-F743-1D9DF4DFCCD5}"/>
              </a:ext>
            </a:extLst>
          </p:cNvPr>
          <p:cNvSpPr>
            <a:spLocks noGrp="1"/>
          </p:cNvSpPr>
          <p:nvPr>
            <p:ph type="sldNum" sz="quarter" idx="12"/>
          </p:nvPr>
        </p:nvSpPr>
        <p:spPr/>
        <p:txBody>
          <a:bodyPr/>
          <a:lstStyle/>
          <a:p>
            <a:fld id="{1C3BB99E-F048-4FF1-8B1E-F2787CBCAE99}" type="slidenum">
              <a:rPr lang="da-DK" smtClean="0"/>
              <a:t>‹nr.›</a:t>
            </a:fld>
            <a:endParaRPr lang="da-DK"/>
          </a:p>
        </p:txBody>
      </p:sp>
    </p:spTree>
    <p:extLst>
      <p:ext uri="{BB962C8B-B14F-4D97-AF65-F5344CB8AC3E}">
        <p14:creationId xmlns:p14="http://schemas.microsoft.com/office/powerpoint/2010/main" val="6394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69E057-CD3D-FD1E-94F1-2BD8D2C62B6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3371E05-CDBE-69E8-7B6C-85AF453E428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068F8C1-7678-F09C-6E37-844B35A51178}"/>
              </a:ext>
            </a:extLst>
          </p:cNvPr>
          <p:cNvSpPr>
            <a:spLocks noGrp="1"/>
          </p:cNvSpPr>
          <p:nvPr>
            <p:ph type="dt" sz="half" idx="10"/>
          </p:nvPr>
        </p:nvSpPr>
        <p:spPr/>
        <p:txBody>
          <a:bodyPr/>
          <a:lstStyle/>
          <a:p>
            <a:fld id="{D8EED92F-487E-428F-9A2C-53F4840CD0AD}" type="datetimeFigureOut">
              <a:rPr lang="da-DK" smtClean="0"/>
              <a:t>14-04-2026</a:t>
            </a:fld>
            <a:endParaRPr lang="da-DK"/>
          </a:p>
        </p:txBody>
      </p:sp>
      <p:sp>
        <p:nvSpPr>
          <p:cNvPr id="5" name="Pladsholder til sidefod 4">
            <a:extLst>
              <a:ext uri="{FF2B5EF4-FFF2-40B4-BE49-F238E27FC236}">
                <a16:creationId xmlns:a16="http://schemas.microsoft.com/office/drawing/2014/main" id="{F923BC4D-61D0-9880-9BEE-E6B14ECBAC6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B49F32C-7B9F-70F2-CC79-E4EE7247346B}"/>
              </a:ext>
            </a:extLst>
          </p:cNvPr>
          <p:cNvSpPr>
            <a:spLocks noGrp="1"/>
          </p:cNvSpPr>
          <p:nvPr>
            <p:ph type="sldNum" sz="quarter" idx="12"/>
          </p:nvPr>
        </p:nvSpPr>
        <p:spPr/>
        <p:txBody>
          <a:bodyPr/>
          <a:lstStyle/>
          <a:p>
            <a:fld id="{1C3BB99E-F048-4FF1-8B1E-F2787CBCAE99}" type="slidenum">
              <a:rPr lang="da-DK" smtClean="0"/>
              <a:t>‹nr.›</a:t>
            </a:fld>
            <a:endParaRPr lang="da-DK"/>
          </a:p>
        </p:txBody>
      </p:sp>
    </p:spTree>
    <p:extLst>
      <p:ext uri="{BB962C8B-B14F-4D97-AF65-F5344CB8AC3E}">
        <p14:creationId xmlns:p14="http://schemas.microsoft.com/office/powerpoint/2010/main" val="3297306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79F51BD-5CB4-23D9-1737-4222736EBA7B}"/>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51A4E4FF-9145-E49A-3A62-191F8820A94F}"/>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AB247B1-702D-1CF0-74DF-9D95B0BE14B3}"/>
              </a:ext>
            </a:extLst>
          </p:cNvPr>
          <p:cNvSpPr>
            <a:spLocks noGrp="1"/>
          </p:cNvSpPr>
          <p:nvPr>
            <p:ph type="dt" sz="half" idx="10"/>
          </p:nvPr>
        </p:nvSpPr>
        <p:spPr/>
        <p:txBody>
          <a:bodyPr/>
          <a:lstStyle/>
          <a:p>
            <a:fld id="{D8EED92F-487E-428F-9A2C-53F4840CD0AD}" type="datetimeFigureOut">
              <a:rPr lang="da-DK" smtClean="0"/>
              <a:t>14-04-2026</a:t>
            </a:fld>
            <a:endParaRPr lang="da-DK"/>
          </a:p>
        </p:txBody>
      </p:sp>
      <p:sp>
        <p:nvSpPr>
          <p:cNvPr id="5" name="Pladsholder til sidefod 4">
            <a:extLst>
              <a:ext uri="{FF2B5EF4-FFF2-40B4-BE49-F238E27FC236}">
                <a16:creationId xmlns:a16="http://schemas.microsoft.com/office/drawing/2014/main" id="{3CC2EE08-D9BA-C2BA-0880-7DDCE6A5673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85D9623-ADFE-833E-E960-1A345D10E29F}"/>
              </a:ext>
            </a:extLst>
          </p:cNvPr>
          <p:cNvSpPr>
            <a:spLocks noGrp="1"/>
          </p:cNvSpPr>
          <p:nvPr>
            <p:ph type="sldNum" sz="quarter" idx="12"/>
          </p:nvPr>
        </p:nvSpPr>
        <p:spPr/>
        <p:txBody>
          <a:bodyPr/>
          <a:lstStyle/>
          <a:p>
            <a:fld id="{1C3BB99E-F048-4FF1-8B1E-F2787CBCAE99}" type="slidenum">
              <a:rPr lang="da-DK" smtClean="0"/>
              <a:t>‹nr.›</a:t>
            </a:fld>
            <a:endParaRPr lang="da-DK"/>
          </a:p>
        </p:txBody>
      </p:sp>
    </p:spTree>
    <p:extLst>
      <p:ext uri="{BB962C8B-B14F-4D97-AF65-F5344CB8AC3E}">
        <p14:creationId xmlns:p14="http://schemas.microsoft.com/office/powerpoint/2010/main" val="392355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D1ECEE-40CC-71C5-176F-70894E8735E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A3CB2CD-C487-678A-E859-0D69D36B5100}"/>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24287CC-EFFA-D8D5-ADFB-B8F96BEC7DA4}"/>
              </a:ext>
            </a:extLst>
          </p:cNvPr>
          <p:cNvSpPr>
            <a:spLocks noGrp="1"/>
          </p:cNvSpPr>
          <p:nvPr>
            <p:ph type="dt" sz="half" idx="10"/>
          </p:nvPr>
        </p:nvSpPr>
        <p:spPr/>
        <p:txBody>
          <a:bodyPr/>
          <a:lstStyle/>
          <a:p>
            <a:fld id="{D8EED92F-487E-428F-9A2C-53F4840CD0AD}" type="datetimeFigureOut">
              <a:rPr lang="da-DK" smtClean="0"/>
              <a:t>14-04-2026</a:t>
            </a:fld>
            <a:endParaRPr lang="da-DK"/>
          </a:p>
        </p:txBody>
      </p:sp>
      <p:sp>
        <p:nvSpPr>
          <p:cNvPr id="5" name="Pladsholder til sidefod 4">
            <a:extLst>
              <a:ext uri="{FF2B5EF4-FFF2-40B4-BE49-F238E27FC236}">
                <a16:creationId xmlns:a16="http://schemas.microsoft.com/office/drawing/2014/main" id="{BFCB7675-9328-8F96-238F-A998F9B3567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6D33525-1DD7-6888-988B-C1AF30404A70}"/>
              </a:ext>
            </a:extLst>
          </p:cNvPr>
          <p:cNvSpPr>
            <a:spLocks noGrp="1"/>
          </p:cNvSpPr>
          <p:nvPr>
            <p:ph type="sldNum" sz="quarter" idx="12"/>
          </p:nvPr>
        </p:nvSpPr>
        <p:spPr/>
        <p:txBody>
          <a:bodyPr/>
          <a:lstStyle/>
          <a:p>
            <a:fld id="{1C3BB99E-F048-4FF1-8B1E-F2787CBCAE99}" type="slidenum">
              <a:rPr lang="da-DK" smtClean="0"/>
              <a:t>‹nr.›</a:t>
            </a:fld>
            <a:endParaRPr lang="da-DK"/>
          </a:p>
        </p:txBody>
      </p:sp>
    </p:spTree>
    <p:extLst>
      <p:ext uri="{BB962C8B-B14F-4D97-AF65-F5344CB8AC3E}">
        <p14:creationId xmlns:p14="http://schemas.microsoft.com/office/powerpoint/2010/main" val="2633111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FDD6E-33CF-844B-16AF-626A17275BA4}"/>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C518694E-47D8-02F9-DA55-72A78775BCD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AA96D9CA-C78C-FF93-ADAD-09A147F66C20}"/>
              </a:ext>
            </a:extLst>
          </p:cNvPr>
          <p:cNvSpPr>
            <a:spLocks noGrp="1"/>
          </p:cNvSpPr>
          <p:nvPr>
            <p:ph type="dt" sz="half" idx="10"/>
          </p:nvPr>
        </p:nvSpPr>
        <p:spPr/>
        <p:txBody>
          <a:bodyPr/>
          <a:lstStyle/>
          <a:p>
            <a:fld id="{D8EED92F-487E-428F-9A2C-53F4840CD0AD}" type="datetimeFigureOut">
              <a:rPr lang="da-DK" smtClean="0"/>
              <a:t>14-04-2026</a:t>
            </a:fld>
            <a:endParaRPr lang="da-DK"/>
          </a:p>
        </p:txBody>
      </p:sp>
      <p:sp>
        <p:nvSpPr>
          <p:cNvPr id="5" name="Pladsholder til sidefod 4">
            <a:extLst>
              <a:ext uri="{FF2B5EF4-FFF2-40B4-BE49-F238E27FC236}">
                <a16:creationId xmlns:a16="http://schemas.microsoft.com/office/drawing/2014/main" id="{86DAC60D-CC52-24C7-EAD7-F5322DAF762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F512CC1-0580-A347-0941-F0EEB062FD04}"/>
              </a:ext>
            </a:extLst>
          </p:cNvPr>
          <p:cNvSpPr>
            <a:spLocks noGrp="1"/>
          </p:cNvSpPr>
          <p:nvPr>
            <p:ph type="sldNum" sz="quarter" idx="12"/>
          </p:nvPr>
        </p:nvSpPr>
        <p:spPr/>
        <p:txBody>
          <a:bodyPr/>
          <a:lstStyle/>
          <a:p>
            <a:fld id="{1C3BB99E-F048-4FF1-8B1E-F2787CBCAE99}" type="slidenum">
              <a:rPr lang="da-DK" smtClean="0"/>
              <a:t>‹nr.›</a:t>
            </a:fld>
            <a:endParaRPr lang="da-DK"/>
          </a:p>
        </p:txBody>
      </p:sp>
    </p:spTree>
    <p:extLst>
      <p:ext uri="{BB962C8B-B14F-4D97-AF65-F5344CB8AC3E}">
        <p14:creationId xmlns:p14="http://schemas.microsoft.com/office/powerpoint/2010/main" val="170819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C931B-EA1B-5688-F4BA-7362CBECC0F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C9DC631-0179-C19D-1804-B36A05087DFD}"/>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5E4B603-E110-E5A5-4643-724D1363EC5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8376FD8-FF47-96DE-8A95-C57671192897}"/>
              </a:ext>
            </a:extLst>
          </p:cNvPr>
          <p:cNvSpPr>
            <a:spLocks noGrp="1"/>
          </p:cNvSpPr>
          <p:nvPr>
            <p:ph type="dt" sz="half" idx="10"/>
          </p:nvPr>
        </p:nvSpPr>
        <p:spPr/>
        <p:txBody>
          <a:bodyPr/>
          <a:lstStyle/>
          <a:p>
            <a:fld id="{D8EED92F-487E-428F-9A2C-53F4840CD0AD}" type="datetimeFigureOut">
              <a:rPr lang="da-DK" smtClean="0"/>
              <a:t>14-04-2026</a:t>
            </a:fld>
            <a:endParaRPr lang="da-DK"/>
          </a:p>
        </p:txBody>
      </p:sp>
      <p:sp>
        <p:nvSpPr>
          <p:cNvPr id="6" name="Pladsholder til sidefod 5">
            <a:extLst>
              <a:ext uri="{FF2B5EF4-FFF2-40B4-BE49-F238E27FC236}">
                <a16:creationId xmlns:a16="http://schemas.microsoft.com/office/drawing/2014/main" id="{F908F7AB-88D3-4DA6-02BD-3739DF83B0D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BEFDAD3-A294-9BE2-47A9-4AD9063709B7}"/>
              </a:ext>
            </a:extLst>
          </p:cNvPr>
          <p:cNvSpPr>
            <a:spLocks noGrp="1"/>
          </p:cNvSpPr>
          <p:nvPr>
            <p:ph type="sldNum" sz="quarter" idx="12"/>
          </p:nvPr>
        </p:nvSpPr>
        <p:spPr/>
        <p:txBody>
          <a:bodyPr/>
          <a:lstStyle/>
          <a:p>
            <a:fld id="{1C3BB99E-F048-4FF1-8B1E-F2787CBCAE99}" type="slidenum">
              <a:rPr lang="da-DK" smtClean="0"/>
              <a:t>‹nr.›</a:t>
            </a:fld>
            <a:endParaRPr lang="da-DK"/>
          </a:p>
        </p:txBody>
      </p:sp>
    </p:spTree>
    <p:extLst>
      <p:ext uri="{BB962C8B-B14F-4D97-AF65-F5344CB8AC3E}">
        <p14:creationId xmlns:p14="http://schemas.microsoft.com/office/powerpoint/2010/main" val="1337242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2581B-1E27-26F7-B0CB-3BF797906145}"/>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29237BB-6339-EF07-EF8C-0C630C17BF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C4AE7D0F-35C5-656A-3BA7-9884AF8BDAE6}"/>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90D61D80-423E-2646-4DDC-CB819C4846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D3CF389A-706B-65DE-2699-41B6C107B080}"/>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658F8AA-07DF-7B61-E996-8F07C3905A0A}"/>
              </a:ext>
            </a:extLst>
          </p:cNvPr>
          <p:cNvSpPr>
            <a:spLocks noGrp="1"/>
          </p:cNvSpPr>
          <p:nvPr>
            <p:ph type="dt" sz="half" idx="10"/>
          </p:nvPr>
        </p:nvSpPr>
        <p:spPr/>
        <p:txBody>
          <a:bodyPr/>
          <a:lstStyle/>
          <a:p>
            <a:fld id="{D8EED92F-487E-428F-9A2C-53F4840CD0AD}" type="datetimeFigureOut">
              <a:rPr lang="da-DK" smtClean="0"/>
              <a:t>14-04-2026</a:t>
            </a:fld>
            <a:endParaRPr lang="da-DK"/>
          </a:p>
        </p:txBody>
      </p:sp>
      <p:sp>
        <p:nvSpPr>
          <p:cNvPr id="8" name="Pladsholder til sidefod 7">
            <a:extLst>
              <a:ext uri="{FF2B5EF4-FFF2-40B4-BE49-F238E27FC236}">
                <a16:creationId xmlns:a16="http://schemas.microsoft.com/office/drawing/2014/main" id="{DC1A630E-5CF7-B9CF-5AB5-08030678BA3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6B270215-3AC4-6F3D-665A-222B01BAC08A}"/>
              </a:ext>
            </a:extLst>
          </p:cNvPr>
          <p:cNvSpPr>
            <a:spLocks noGrp="1"/>
          </p:cNvSpPr>
          <p:nvPr>
            <p:ph type="sldNum" sz="quarter" idx="12"/>
          </p:nvPr>
        </p:nvSpPr>
        <p:spPr/>
        <p:txBody>
          <a:bodyPr/>
          <a:lstStyle/>
          <a:p>
            <a:fld id="{1C3BB99E-F048-4FF1-8B1E-F2787CBCAE99}" type="slidenum">
              <a:rPr lang="da-DK" smtClean="0"/>
              <a:t>‹nr.›</a:t>
            </a:fld>
            <a:endParaRPr lang="da-DK"/>
          </a:p>
        </p:txBody>
      </p:sp>
    </p:spTree>
    <p:extLst>
      <p:ext uri="{BB962C8B-B14F-4D97-AF65-F5344CB8AC3E}">
        <p14:creationId xmlns:p14="http://schemas.microsoft.com/office/powerpoint/2010/main" val="838766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7DD44-FA38-8AE8-EF18-A089D4127B8D}"/>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9E52CC9C-5E55-18E7-70AC-F32A6763691E}"/>
              </a:ext>
            </a:extLst>
          </p:cNvPr>
          <p:cNvSpPr>
            <a:spLocks noGrp="1"/>
          </p:cNvSpPr>
          <p:nvPr>
            <p:ph type="dt" sz="half" idx="10"/>
          </p:nvPr>
        </p:nvSpPr>
        <p:spPr/>
        <p:txBody>
          <a:bodyPr/>
          <a:lstStyle/>
          <a:p>
            <a:fld id="{D8EED92F-487E-428F-9A2C-53F4840CD0AD}" type="datetimeFigureOut">
              <a:rPr lang="da-DK" smtClean="0"/>
              <a:t>14-04-2026</a:t>
            </a:fld>
            <a:endParaRPr lang="da-DK"/>
          </a:p>
        </p:txBody>
      </p:sp>
      <p:sp>
        <p:nvSpPr>
          <p:cNvPr id="4" name="Pladsholder til sidefod 3">
            <a:extLst>
              <a:ext uri="{FF2B5EF4-FFF2-40B4-BE49-F238E27FC236}">
                <a16:creationId xmlns:a16="http://schemas.microsoft.com/office/drawing/2014/main" id="{BEFB7E47-92AD-85D1-B9C0-A7DAD52ECFD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AF8318E-9008-3A0D-512F-48A82EC63C1B}"/>
              </a:ext>
            </a:extLst>
          </p:cNvPr>
          <p:cNvSpPr>
            <a:spLocks noGrp="1"/>
          </p:cNvSpPr>
          <p:nvPr>
            <p:ph type="sldNum" sz="quarter" idx="12"/>
          </p:nvPr>
        </p:nvSpPr>
        <p:spPr/>
        <p:txBody>
          <a:bodyPr/>
          <a:lstStyle/>
          <a:p>
            <a:fld id="{1C3BB99E-F048-4FF1-8B1E-F2787CBCAE99}" type="slidenum">
              <a:rPr lang="da-DK" smtClean="0"/>
              <a:t>‹nr.›</a:t>
            </a:fld>
            <a:endParaRPr lang="da-DK"/>
          </a:p>
        </p:txBody>
      </p:sp>
    </p:spTree>
    <p:extLst>
      <p:ext uri="{BB962C8B-B14F-4D97-AF65-F5344CB8AC3E}">
        <p14:creationId xmlns:p14="http://schemas.microsoft.com/office/powerpoint/2010/main" val="2306856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78074FD-6A03-BA45-523D-11031B5670BC}"/>
              </a:ext>
            </a:extLst>
          </p:cNvPr>
          <p:cNvSpPr>
            <a:spLocks noGrp="1"/>
          </p:cNvSpPr>
          <p:nvPr>
            <p:ph type="dt" sz="half" idx="10"/>
          </p:nvPr>
        </p:nvSpPr>
        <p:spPr/>
        <p:txBody>
          <a:bodyPr/>
          <a:lstStyle/>
          <a:p>
            <a:fld id="{D8EED92F-487E-428F-9A2C-53F4840CD0AD}" type="datetimeFigureOut">
              <a:rPr lang="da-DK" smtClean="0"/>
              <a:t>14-04-2026</a:t>
            </a:fld>
            <a:endParaRPr lang="da-DK"/>
          </a:p>
        </p:txBody>
      </p:sp>
      <p:sp>
        <p:nvSpPr>
          <p:cNvPr id="3" name="Pladsholder til sidefod 2">
            <a:extLst>
              <a:ext uri="{FF2B5EF4-FFF2-40B4-BE49-F238E27FC236}">
                <a16:creationId xmlns:a16="http://schemas.microsoft.com/office/drawing/2014/main" id="{6C82BD65-CFDB-61D5-FFDF-B3222256831F}"/>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87964A4E-32DA-8265-EE28-5B0ADD114090}"/>
              </a:ext>
            </a:extLst>
          </p:cNvPr>
          <p:cNvSpPr>
            <a:spLocks noGrp="1"/>
          </p:cNvSpPr>
          <p:nvPr>
            <p:ph type="sldNum" sz="quarter" idx="12"/>
          </p:nvPr>
        </p:nvSpPr>
        <p:spPr/>
        <p:txBody>
          <a:bodyPr/>
          <a:lstStyle/>
          <a:p>
            <a:fld id="{1C3BB99E-F048-4FF1-8B1E-F2787CBCAE99}" type="slidenum">
              <a:rPr lang="da-DK" smtClean="0"/>
              <a:t>‹nr.›</a:t>
            </a:fld>
            <a:endParaRPr lang="da-DK"/>
          </a:p>
        </p:txBody>
      </p:sp>
    </p:spTree>
    <p:extLst>
      <p:ext uri="{BB962C8B-B14F-4D97-AF65-F5344CB8AC3E}">
        <p14:creationId xmlns:p14="http://schemas.microsoft.com/office/powerpoint/2010/main" val="1299308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CC9A90-F99F-38E3-4A9B-1D47723E63D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B6A4D208-6B45-88A9-13D9-2AF5095751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B6358C96-9734-7F38-26D2-AB0D8E6605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63FF8BB-8FF4-7B12-793D-E5CFD8587EDF}"/>
              </a:ext>
            </a:extLst>
          </p:cNvPr>
          <p:cNvSpPr>
            <a:spLocks noGrp="1"/>
          </p:cNvSpPr>
          <p:nvPr>
            <p:ph type="dt" sz="half" idx="10"/>
          </p:nvPr>
        </p:nvSpPr>
        <p:spPr/>
        <p:txBody>
          <a:bodyPr/>
          <a:lstStyle/>
          <a:p>
            <a:fld id="{D8EED92F-487E-428F-9A2C-53F4840CD0AD}" type="datetimeFigureOut">
              <a:rPr lang="da-DK" smtClean="0"/>
              <a:t>14-04-2026</a:t>
            </a:fld>
            <a:endParaRPr lang="da-DK"/>
          </a:p>
        </p:txBody>
      </p:sp>
      <p:sp>
        <p:nvSpPr>
          <p:cNvPr id="6" name="Pladsholder til sidefod 5">
            <a:extLst>
              <a:ext uri="{FF2B5EF4-FFF2-40B4-BE49-F238E27FC236}">
                <a16:creationId xmlns:a16="http://schemas.microsoft.com/office/drawing/2014/main" id="{48CAE9F9-07C4-3C45-755E-EC9C6031572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86943FD-5C0B-8B14-EB0C-9B58F5766358}"/>
              </a:ext>
            </a:extLst>
          </p:cNvPr>
          <p:cNvSpPr>
            <a:spLocks noGrp="1"/>
          </p:cNvSpPr>
          <p:nvPr>
            <p:ph type="sldNum" sz="quarter" idx="12"/>
          </p:nvPr>
        </p:nvSpPr>
        <p:spPr/>
        <p:txBody>
          <a:bodyPr/>
          <a:lstStyle/>
          <a:p>
            <a:fld id="{1C3BB99E-F048-4FF1-8B1E-F2787CBCAE99}" type="slidenum">
              <a:rPr lang="da-DK" smtClean="0"/>
              <a:t>‹nr.›</a:t>
            </a:fld>
            <a:endParaRPr lang="da-DK"/>
          </a:p>
        </p:txBody>
      </p:sp>
    </p:spTree>
    <p:extLst>
      <p:ext uri="{BB962C8B-B14F-4D97-AF65-F5344CB8AC3E}">
        <p14:creationId xmlns:p14="http://schemas.microsoft.com/office/powerpoint/2010/main" val="1454455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18647C-4CD4-B368-111F-DA9B938B138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4EBADF0-4B51-B19E-07D3-E9780065A2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758D82BB-CD2B-9A90-E798-45A8D9F4DA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42B8A4C-7476-B3D8-BB4C-72C5B351C73A}"/>
              </a:ext>
            </a:extLst>
          </p:cNvPr>
          <p:cNvSpPr>
            <a:spLocks noGrp="1"/>
          </p:cNvSpPr>
          <p:nvPr>
            <p:ph type="dt" sz="half" idx="10"/>
          </p:nvPr>
        </p:nvSpPr>
        <p:spPr/>
        <p:txBody>
          <a:bodyPr/>
          <a:lstStyle/>
          <a:p>
            <a:fld id="{D8EED92F-487E-428F-9A2C-53F4840CD0AD}" type="datetimeFigureOut">
              <a:rPr lang="da-DK" smtClean="0"/>
              <a:t>14-04-2026</a:t>
            </a:fld>
            <a:endParaRPr lang="da-DK"/>
          </a:p>
        </p:txBody>
      </p:sp>
      <p:sp>
        <p:nvSpPr>
          <p:cNvPr id="6" name="Pladsholder til sidefod 5">
            <a:extLst>
              <a:ext uri="{FF2B5EF4-FFF2-40B4-BE49-F238E27FC236}">
                <a16:creationId xmlns:a16="http://schemas.microsoft.com/office/drawing/2014/main" id="{9D57A63D-4AC1-CF5E-1A99-0C5AAE43549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EF778AC-90D8-930E-D08E-DACADFE7354E}"/>
              </a:ext>
            </a:extLst>
          </p:cNvPr>
          <p:cNvSpPr>
            <a:spLocks noGrp="1"/>
          </p:cNvSpPr>
          <p:nvPr>
            <p:ph type="sldNum" sz="quarter" idx="12"/>
          </p:nvPr>
        </p:nvSpPr>
        <p:spPr/>
        <p:txBody>
          <a:bodyPr/>
          <a:lstStyle/>
          <a:p>
            <a:fld id="{1C3BB99E-F048-4FF1-8B1E-F2787CBCAE99}" type="slidenum">
              <a:rPr lang="da-DK" smtClean="0"/>
              <a:t>‹nr.›</a:t>
            </a:fld>
            <a:endParaRPr lang="da-DK"/>
          </a:p>
        </p:txBody>
      </p:sp>
    </p:spTree>
    <p:extLst>
      <p:ext uri="{BB962C8B-B14F-4D97-AF65-F5344CB8AC3E}">
        <p14:creationId xmlns:p14="http://schemas.microsoft.com/office/powerpoint/2010/main" val="70854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48636F5-DB7A-66C0-7B08-9DDCC57D28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5628717-88ED-6BFD-A142-8848DBA3F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7529211-51B3-7FDF-0E81-A15CD48B6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EED92F-487E-428F-9A2C-53F4840CD0AD}" type="datetimeFigureOut">
              <a:rPr lang="da-DK" smtClean="0"/>
              <a:t>14-04-2026</a:t>
            </a:fld>
            <a:endParaRPr lang="da-DK"/>
          </a:p>
        </p:txBody>
      </p:sp>
      <p:sp>
        <p:nvSpPr>
          <p:cNvPr id="5" name="Pladsholder til sidefod 4">
            <a:extLst>
              <a:ext uri="{FF2B5EF4-FFF2-40B4-BE49-F238E27FC236}">
                <a16:creationId xmlns:a16="http://schemas.microsoft.com/office/drawing/2014/main" id="{2AC5D009-1E66-AE58-6618-7ABBD010FA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189C7F2D-2996-EE79-3C79-5E69883DA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3BB99E-F048-4FF1-8B1E-F2787CBCAE99}" type="slidenum">
              <a:rPr lang="da-DK" smtClean="0"/>
              <a:t>‹nr.›</a:t>
            </a:fld>
            <a:endParaRPr lang="da-DK"/>
          </a:p>
        </p:txBody>
      </p:sp>
    </p:spTree>
    <p:extLst>
      <p:ext uri="{BB962C8B-B14F-4D97-AF65-F5344CB8AC3E}">
        <p14:creationId xmlns:p14="http://schemas.microsoft.com/office/powerpoint/2010/main" val="1087919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s://arbejderen.dk/fagligt/svm-regeringen-drypper-godter-til-fagbevaegelsen-men-under-overfladen-gemmer-sig-benhaard-klassepolitik/" TargetMode="Externa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4955" y="1295400"/>
            <a:ext cx="2793158" cy="641555"/>
          </a:xfrm>
        </p:spPr>
        <p:txBody>
          <a:bodyPr>
            <a:normAutofit fontScale="90000"/>
          </a:bodyPr>
          <a:lstStyle/>
          <a:p>
            <a:r>
              <a:rPr lang="da-DK" dirty="0"/>
              <a:t>parlamentarisme </a:t>
            </a:r>
          </a:p>
        </p:txBody>
      </p:sp>
      <p:sp>
        <p:nvSpPr>
          <p:cNvPr id="4" name="Pladsholder til tekst 3"/>
          <p:cNvSpPr>
            <a:spLocks noGrp="1"/>
          </p:cNvSpPr>
          <p:nvPr>
            <p:ph type="body" sz="half" idx="2"/>
          </p:nvPr>
        </p:nvSpPr>
        <p:spPr>
          <a:xfrm>
            <a:off x="1154955" y="2090057"/>
            <a:ext cx="2793158" cy="4086905"/>
          </a:xfrm>
        </p:spPr>
        <p:txBody>
          <a:bodyPr>
            <a:normAutofit lnSpcReduction="10000"/>
          </a:bodyPr>
          <a:lstStyle/>
          <a:p>
            <a:r>
              <a:rPr lang="da-DK" sz="1300" dirty="0"/>
              <a:t>1.</a:t>
            </a:r>
            <a:r>
              <a:rPr lang="da-DK" sz="1300" b="1" u="sng" dirty="0"/>
              <a:t>Positiv</a:t>
            </a:r>
            <a:r>
              <a:rPr lang="da-DK" sz="1300" b="1" dirty="0"/>
              <a:t> parlamentarisme</a:t>
            </a:r>
            <a:r>
              <a:rPr lang="da-DK" sz="1300" dirty="0"/>
              <a:t>: en regering SKAL have et flertal i parlamenter BAG sig</a:t>
            </a:r>
          </a:p>
          <a:p>
            <a:r>
              <a:rPr lang="da-DK" sz="1300" b="1" dirty="0"/>
              <a:t>Tyskland</a:t>
            </a:r>
            <a:r>
              <a:rPr lang="da-DK" sz="1300" dirty="0"/>
              <a:t> har positiv parlamentarisme</a:t>
            </a:r>
          </a:p>
          <a:p>
            <a:r>
              <a:rPr lang="da-DK" sz="1300" dirty="0"/>
              <a:t>Friedrich </a:t>
            </a:r>
            <a:r>
              <a:rPr lang="da-DK" sz="1300" dirty="0" err="1"/>
              <a:t>Merz</a:t>
            </a:r>
            <a:r>
              <a:rPr lang="da-DK" sz="1300" dirty="0"/>
              <a:t> </a:t>
            </a:r>
            <a:r>
              <a:rPr lang="da-DK" sz="1300" b="1" dirty="0"/>
              <a:t>SKAL </a:t>
            </a:r>
            <a:r>
              <a:rPr lang="da-DK" sz="1300" dirty="0"/>
              <a:t>have et flertal bag sin regering på forhånd i Forbundsdagen</a:t>
            </a:r>
          </a:p>
          <a:p>
            <a:r>
              <a:rPr lang="da-DK" sz="1300" dirty="0"/>
              <a:t>2.</a:t>
            </a:r>
            <a:r>
              <a:rPr lang="da-DK" sz="1300" b="1" u="sng" dirty="0"/>
              <a:t>Negativ</a:t>
            </a:r>
            <a:r>
              <a:rPr lang="da-DK" sz="1300" b="1" dirty="0"/>
              <a:t> parlamentarisme</a:t>
            </a:r>
            <a:r>
              <a:rPr lang="da-DK" sz="1300" dirty="0"/>
              <a:t>:</a:t>
            </a:r>
          </a:p>
          <a:p>
            <a:r>
              <a:rPr lang="da-DK" sz="1300" b="1" dirty="0"/>
              <a:t>Danmark</a:t>
            </a:r>
            <a:r>
              <a:rPr lang="da-DK" sz="1300" dirty="0"/>
              <a:t> har negativ parlamentarisme</a:t>
            </a:r>
          </a:p>
          <a:p>
            <a:r>
              <a:rPr lang="da-DK" sz="1300" dirty="0"/>
              <a:t>Det er nok hvis Mette Frederiksen IKKE har et flertal </a:t>
            </a:r>
            <a:r>
              <a:rPr lang="da-DK" sz="1300" b="1" dirty="0"/>
              <a:t>IMOD </a:t>
            </a:r>
            <a:r>
              <a:rPr lang="da-DK" sz="1300" dirty="0"/>
              <a:t>sig i Folketinget</a:t>
            </a:r>
          </a:p>
          <a:p>
            <a:r>
              <a:rPr lang="da-DK" sz="1300" dirty="0"/>
              <a:t>Mette Frederiksen ledte en </a:t>
            </a:r>
            <a:r>
              <a:rPr lang="da-DK" sz="1300" b="1" dirty="0"/>
              <a:t>mindretalsregering</a:t>
            </a:r>
            <a:r>
              <a:rPr lang="da-DK" sz="1300" dirty="0"/>
              <a:t> (kun Socialdemokratiet – 46 mandater) før  2022</a:t>
            </a:r>
          </a:p>
          <a:p>
            <a:r>
              <a:rPr lang="da-DK" sz="1300" dirty="0"/>
              <a:t>Afhængig af </a:t>
            </a:r>
            <a:r>
              <a:rPr lang="da-DK" sz="1300" b="1" dirty="0"/>
              <a:t>støttepartier </a:t>
            </a:r>
          </a:p>
          <a:p>
            <a:endParaRPr lang="da-DK" sz="1300" b="1" dirty="0"/>
          </a:p>
        </p:txBody>
      </p:sp>
      <p:pic>
        <p:nvPicPr>
          <p:cNvPr id="6" name="Billede 5">
            <a:extLst>
              <a:ext uri="{FF2B5EF4-FFF2-40B4-BE49-F238E27FC236}">
                <a16:creationId xmlns:a16="http://schemas.microsoft.com/office/drawing/2014/main" id="{682DF963-AEAF-4ADC-98DB-D42B46FC3A64}"/>
              </a:ext>
            </a:extLst>
          </p:cNvPr>
          <p:cNvPicPr>
            <a:picLocks noChangeAspect="1"/>
          </p:cNvPicPr>
          <p:nvPr/>
        </p:nvPicPr>
        <p:blipFill>
          <a:blip r:embed="rId4"/>
          <a:stretch>
            <a:fillRect/>
          </a:stretch>
        </p:blipFill>
        <p:spPr>
          <a:xfrm>
            <a:off x="8035773" y="3943859"/>
            <a:ext cx="3060457" cy="2914141"/>
          </a:xfrm>
          <a:prstGeom prst="rect">
            <a:avLst/>
          </a:prstGeom>
        </p:spPr>
      </p:pic>
      <p:pic>
        <p:nvPicPr>
          <p:cNvPr id="9" name="Pladsholder til indhold 4">
            <a:extLst>
              <a:ext uri="{FF2B5EF4-FFF2-40B4-BE49-F238E27FC236}">
                <a16:creationId xmlns:a16="http://schemas.microsoft.com/office/drawing/2014/main" id="{5788F930-96E6-49D6-BE21-B3CBEED49A32}"/>
              </a:ext>
            </a:extLst>
          </p:cNvPr>
          <p:cNvPicPr>
            <a:picLocks noGrp="1"/>
          </p:cNvPicPr>
          <p:nvPr>
            <p:ph idx="1"/>
          </p:nvPr>
        </p:nvPicPr>
        <p:blipFill rotWithShape="1">
          <a:blip r:embed="rId5">
            <a:extLst>
              <a:ext uri="{28A0092B-C50C-407E-A947-70E740481C1C}">
                <a14:useLocalDpi xmlns:a14="http://schemas.microsoft.com/office/drawing/2010/main" val="0"/>
              </a:ext>
            </a:extLst>
          </a:blip>
          <a:srcRect r="55200"/>
          <a:stretch/>
        </p:blipFill>
        <p:spPr bwMode="auto">
          <a:xfrm>
            <a:off x="6968973" y="775815"/>
            <a:ext cx="2133600" cy="2600325"/>
          </a:xfrm>
          <a:prstGeom prst="rect">
            <a:avLst/>
          </a:prstGeom>
          <a:ln>
            <a:noFill/>
          </a:ln>
          <a:extLst>
            <a:ext uri="{53640926-AAD7-44D8-BBD7-CCE9431645EC}">
              <a14:shadowObscured xmlns:a14="http://schemas.microsoft.com/office/drawing/2010/main"/>
            </a:ext>
          </a:extLst>
        </p:spPr>
      </p:pic>
      <p:pic>
        <p:nvPicPr>
          <p:cNvPr id="1026" name="Picture 2" descr="Friedrich Merz Porträt: Das ist der CDU-Kanzlerkandidat | STERN.de">
            <a:extLst>
              <a:ext uri="{FF2B5EF4-FFF2-40B4-BE49-F238E27FC236}">
                <a16:creationId xmlns:a16="http://schemas.microsoft.com/office/drawing/2014/main" id="{08458A50-D7E7-FEC9-09B6-558DAD2440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3112" y="3943858"/>
            <a:ext cx="3232661" cy="2914141"/>
          </a:xfrm>
          <a:prstGeom prst="rect">
            <a:avLst/>
          </a:prstGeom>
          <a:noFill/>
          <a:extLst>
            <a:ext uri="{909E8E84-426E-40DD-AFC4-6F175D3DCCD1}">
              <a14:hiddenFill xmlns:a14="http://schemas.microsoft.com/office/drawing/2010/main">
                <a:solidFill>
                  <a:srgbClr val="FFFFFF"/>
                </a:solidFill>
              </a14:hiddenFill>
            </a:ext>
          </a:extLst>
        </p:spPr>
      </p:pic>
      <p:pic>
        <p:nvPicPr>
          <p:cNvPr id="5" name="Lyd 4">
            <a:hlinkClick r:id="" action="ppaction://media"/>
            <a:extLst>
              <a:ext uri="{FF2B5EF4-FFF2-40B4-BE49-F238E27FC236}">
                <a16:creationId xmlns:a16="http://schemas.microsoft.com/office/drawing/2014/main" id="{280BE553-B7D3-01BD-3640-5849198B85D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48292452"/>
      </p:ext>
    </p:extLst>
  </p:cSld>
  <p:clrMapOvr>
    <a:masterClrMapping/>
  </p:clrMapOvr>
  <mc:AlternateContent xmlns:mc="http://schemas.openxmlformats.org/markup-compatibility/2006" xmlns:p14="http://schemas.microsoft.com/office/powerpoint/2010/main">
    <mc:Choice Requires="p14">
      <p:transition spd="slow" p14:dur="2000" advTm="184849"/>
    </mc:Choice>
    <mc:Fallback xmlns="">
      <p:transition spd="slow" advTm="184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4955" y="973668"/>
            <a:ext cx="2942210" cy="1020232"/>
          </a:xfrm>
        </p:spPr>
        <p:txBody>
          <a:bodyPr vert="horz" lIns="91440" tIns="45720" rIns="91440" bIns="45720" rtlCol="0" anchor="ctr">
            <a:normAutofit/>
          </a:bodyPr>
          <a:lstStyle/>
          <a:p>
            <a:pPr>
              <a:lnSpc>
                <a:spcPct val="90000"/>
              </a:lnSpc>
            </a:pPr>
            <a:r>
              <a:rPr lang="en-US" sz="2000" b="0" i="0" kern="1200" dirty="0" err="1">
                <a:latin typeface="+mj-lt"/>
                <a:ea typeface="+mj-ea"/>
                <a:cs typeface="+mj-cs"/>
              </a:rPr>
              <a:t>Hvilke</a:t>
            </a:r>
            <a:r>
              <a:rPr lang="en-US" sz="2000" b="0" i="0" kern="1200" dirty="0">
                <a:latin typeface="+mj-lt"/>
                <a:ea typeface="+mj-ea"/>
                <a:cs typeface="+mj-cs"/>
              </a:rPr>
              <a:t> typer </a:t>
            </a:r>
            <a:r>
              <a:rPr lang="en-US" sz="2000" b="0" i="0" kern="1200" dirty="0" err="1">
                <a:latin typeface="+mj-lt"/>
                <a:ea typeface="+mj-ea"/>
                <a:cs typeface="+mj-cs"/>
              </a:rPr>
              <a:t>regeringer</a:t>
            </a:r>
            <a:r>
              <a:rPr lang="en-US" sz="2000" b="0" i="0" kern="1200" dirty="0">
                <a:latin typeface="+mj-lt"/>
                <a:ea typeface="+mj-ea"/>
                <a:cs typeface="+mj-cs"/>
              </a:rPr>
              <a:t> </a:t>
            </a:r>
            <a:r>
              <a:rPr lang="en-US" sz="2000" b="0" i="0" kern="1200" dirty="0" err="1">
                <a:latin typeface="+mj-lt"/>
                <a:ea typeface="+mj-ea"/>
                <a:cs typeface="+mj-cs"/>
              </a:rPr>
              <a:t>i</a:t>
            </a:r>
            <a:r>
              <a:rPr lang="en-US" sz="2000" b="0" i="0" kern="1200" dirty="0">
                <a:latin typeface="+mj-lt"/>
                <a:ea typeface="+mj-ea"/>
                <a:cs typeface="+mj-cs"/>
              </a:rPr>
              <a:t> Danmark?</a:t>
            </a:r>
          </a:p>
        </p:txBody>
      </p:sp>
      <p:pic>
        <p:nvPicPr>
          <p:cNvPr id="7" name="Pladsholder til indhold 6">
            <a:extLst>
              <a:ext uri="{FF2B5EF4-FFF2-40B4-BE49-F238E27FC236}">
                <a16:creationId xmlns:a16="http://schemas.microsoft.com/office/drawing/2014/main" id="{069A0BAD-1112-51B9-40CC-04B5F22C66B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94607" y="2254556"/>
            <a:ext cx="6391533" cy="2348887"/>
          </a:xfrm>
          <a:prstGeom prst="rect">
            <a:avLst/>
          </a:prstGeom>
        </p:spPr>
      </p:pic>
      <p:sp>
        <p:nvSpPr>
          <p:cNvPr id="4" name="Pladsholder til tekst 3"/>
          <p:cNvSpPr>
            <a:spLocks noGrp="1"/>
          </p:cNvSpPr>
          <p:nvPr>
            <p:ph type="body" sz="half" idx="2"/>
          </p:nvPr>
        </p:nvSpPr>
        <p:spPr>
          <a:xfrm>
            <a:off x="1154955" y="2120900"/>
            <a:ext cx="3133726" cy="3898900"/>
          </a:xfrm>
        </p:spPr>
        <p:txBody>
          <a:bodyPr vert="horz" lIns="91440" tIns="45720" rIns="91440" bIns="45720" rtlCol="0">
            <a:normAutofit/>
          </a:bodyPr>
          <a:lstStyle/>
          <a:p>
            <a:pPr>
              <a:buFont typeface="Wingdings 3" charset="2"/>
              <a:buChar char=""/>
            </a:pPr>
            <a:r>
              <a:rPr lang="en-US" dirty="0"/>
              <a:t>Et-parti </a:t>
            </a:r>
            <a:r>
              <a:rPr lang="en-US" dirty="0" err="1"/>
              <a:t>regering</a:t>
            </a:r>
            <a:r>
              <a:rPr lang="en-US" dirty="0"/>
              <a:t> – </a:t>
            </a:r>
            <a:r>
              <a:rPr lang="en-US" dirty="0" err="1"/>
              <a:t>kun</a:t>
            </a:r>
            <a:r>
              <a:rPr lang="en-US" dirty="0"/>
              <a:t> et parti </a:t>
            </a:r>
            <a:r>
              <a:rPr lang="en-US" dirty="0" err="1"/>
              <a:t>danner</a:t>
            </a:r>
            <a:r>
              <a:rPr lang="en-US" dirty="0"/>
              <a:t> </a:t>
            </a:r>
            <a:r>
              <a:rPr lang="en-US" dirty="0" err="1"/>
              <a:t>regering</a:t>
            </a:r>
            <a:r>
              <a:rPr lang="en-US" dirty="0"/>
              <a:t> (ex.  </a:t>
            </a:r>
            <a:r>
              <a:rPr lang="en-US" dirty="0" err="1"/>
              <a:t>Regering</a:t>
            </a:r>
            <a:r>
              <a:rPr lang="en-US" dirty="0"/>
              <a:t> 2019-2022)</a:t>
            </a:r>
          </a:p>
          <a:p>
            <a:pPr>
              <a:buFont typeface="Wingdings 3" charset="2"/>
              <a:buChar char=""/>
            </a:pPr>
            <a:r>
              <a:rPr lang="en-US" dirty="0" err="1"/>
              <a:t>Flerpartiregering</a:t>
            </a:r>
            <a:r>
              <a:rPr lang="en-US" dirty="0"/>
              <a:t> – </a:t>
            </a:r>
            <a:r>
              <a:rPr lang="en-US" dirty="0" err="1"/>
              <a:t>flere</a:t>
            </a:r>
            <a:r>
              <a:rPr lang="en-US" dirty="0"/>
              <a:t> partier </a:t>
            </a:r>
            <a:r>
              <a:rPr lang="en-US" dirty="0" err="1"/>
              <a:t>går</a:t>
            </a:r>
            <a:r>
              <a:rPr lang="en-US" dirty="0"/>
              <a:t> </a:t>
            </a:r>
            <a:r>
              <a:rPr lang="en-US" dirty="0" err="1"/>
              <a:t>sammen</a:t>
            </a:r>
            <a:r>
              <a:rPr lang="en-US" dirty="0"/>
              <a:t> (ex. VLAK-</a:t>
            </a:r>
            <a:r>
              <a:rPr lang="en-US" dirty="0" err="1"/>
              <a:t>regering</a:t>
            </a:r>
            <a:r>
              <a:rPr lang="en-US" dirty="0"/>
              <a:t> under Lars Løkke 2015-2019)</a:t>
            </a:r>
          </a:p>
          <a:p>
            <a:pPr>
              <a:buFont typeface="Wingdings 3" charset="2"/>
              <a:buChar char=""/>
            </a:pPr>
            <a:r>
              <a:rPr lang="en-US" dirty="0" err="1"/>
              <a:t>Flertalsregering</a:t>
            </a:r>
            <a:r>
              <a:rPr lang="en-US" dirty="0"/>
              <a:t> – </a:t>
            </a:r>
            <a:r>
              <a:rPr lang="en-US" dirty="0" err="1"/>
              <a:t>regeringspartierne</a:t>
            </a:r>
            <a:r>
              <a:rPr lang="en-US" dirty="0"/>
              <a:t> </a:t>
            </a:r>
            <a:r>
              <a:rPr lang="en-US" dirty="0" err="1"/>
              <a:t>har</a:t>
            </a:r>
            <a:r>
              <a:rPr lang="en-US" dirty="0"/>
              <a:t> </a:t>
            </a:r>
            <a:r>
              <a:rPr lang="en-US" dirty="0" err="1"/>
              <a:t>mindst</a:t>
            </a:r>
            <a:r>
              <a:rPr lang="en-US" dirty="0"/>
              <a:t> 90 </a:t>
            </a:r>
            <a:r>
              <a:rPr lang="en-US" dirty="0" err="1"/>
              <a:t>mandater</a:t>
            </a:r>
            <a:r>
              <a:rPr lang="en-US" dirty="0"/>
              <a:t> ( SVM-</a:t>
            </a:r>
            <a:r>
              <a:rPr lang="en-US" dirty="0" err="1"/>
              <a:t>regering</a:t>
            </a:r>
            <a:r>
              <a:rPr lang="en-US" dirty="0"/>
              <a:t> 2022-       2026)</a:t>
            </a:r>
          </a:p>
          <a:p>
            <a:pPr>
              <a:buFont typeface="Wingdings 3" charset="2"/>
              <a:buChar char=""/>
            </a:pPr>
            <a:r>
              <a:rPr lang="en-US" dirty="0" err="1"/>
              <a:t>Mindretalsregering</a:t>
            </a:r>
            <a:r>
              <a:rPr lang="en-US" dirty="0"/>
              <a:t> – </a:t>
            </a:r>
            <a:r>
              <a:rPr lang="en-US" dirty="0" err="1"/>
              <a:t>regeringspartierne</a:t>
            </a:r>
            <a:r>
              <a:rPr lang="en-US" dirty="0"/>
              <a:t> </a:t>
            </a:r>
            <a:r>
              <a:rPr lang="en-US" dirty="0" err="1"/>
              <a:t>har</a:t>
            </a:r>
            <a:r>
              <a:rPr lang="en-US" dirty="0"/>
              <a:t> under 90 </a:t>
            </a:r>
            <a:r>
              <a:rPr lang="en-US" dirty="0" err="1"/>
              <a:t>mandater</a:t>
            </a:r>
            <a:r>
              <a:rPr lang="en-US" dirty="0"/>
              <a:t> bag sig (VLAK 2015-2019)</a:t>
            </a:r>
          </a:p>
        </p:txBody>
      </p:sp>
      <p:pic>
        <p:nvPicPr>
          <p:cNvPr id="5" name="Lyd 4">
            <a:hlinkClick r:id="" action="ppaction://media"/>
            <a:extLst>
              <a:ext uri="{FF2B5EF4-FFF2-40B4-BE49-F238E27FC236}">
                <a16:creationId xmlns:a16="http://schemas.microsoft.com/office/drawing/2014/main" id="{253E1A81-5B70-4DC9-720E-F8F8FA42E1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0119590"/>
      </p:ext>
    </p:extLst>
  </p:cSld>
  <p:clrMapOvr>
    <a:masterClrMapping/>
  </p:clrMapOvr>
  <mc:AlternateContent xmlns:mc="http://schemas.openxmlformats.org/markup-compatibility/2006" xmlns:p14="http://schemas.microsoft.com/office/powerpoint/2010/main">
    <mc:Choice Requires="p14">
      <p:transition spd="slow" p14:dur="2000" advTm="199519"/>
    </mc:Choice>
    <mc:Fallback xmlns="">
      <p:transition spd="slow" advTm="199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4955" y="1295400"/>
            <a:ext cx="2643322" cy="1025769"/>
          </a:xfrm>
        </p:spPr>
        <p:txBody>
          <a:bodyPr/>
          <a:lstStyle/>
          <a:p>
            <a:r>
              <a:rPr lang="da-DK" dirty="0"/>
              <a:t>Kontrol af regeringen</a:t>
            </a:r>
          </a:p>
        </p:txBody>
      </p:sp>
      <p:sp>
        <p:nvSpPr>
          <p:cNvPr id="4" name="Pladsholder til tekst 3"/>
          <p:cNvSpPr>
            <a:spLocks noGrp="1"/>
          </p:cNvSpPr>
          <p:nvPr>
            <p:ph type="body" sz="half" idx="2"/>
          </p:nvPr>
        </p:nvSpPr>
        <p:spPr>
          <a:xfrm>
            <a:off x="1153228" y="2350004"/>
            <a:ext cx="2793158" cy="3906411"/>
          </a:xfrm>
        </p:spPr>
        <p:txBody>
          <a:bodyPr>
            <a:normAutofit/>
          </a:bodyPr>
          <a:lstStyle/>
          <a:p>
            <a:r>
              <a:rPr lang="da-DK" dirty="0"/>
              <a:t>Den lovgivende magt kan og skal kontrollere den udøvende magt</a:t>
            </a:r>
          </a:p>
          <a:p>
            <a:r>
              <a:rPr lang="da-DK" dirty="0"/>
              <a:t>”Gule kort”:</a:t>
            </a:r>
          </a:p>
          <a:p>
            <a:pPr marL="342900" indent="-342900">
              <a:buAutoNum type="arabicPeriod"/>
            </a:pPr>
            <a:r>
              <a:rPr lang="da-DK" dirty="0"/>
              <a:t>Forespørgselsdebat </a:t>
            </a:r>
          </a:p>
          <a:p>
            <a:pPr marL="342900" indent="-342900">
              <a:buAutoNum type="arabicPeriod"/>
            </a:pPr>
            <a:r>
              <a:rPr lang="da-DK" dirty="0"/>
              <a:t>§20-spørgsmål </a:t>
            </a:r>
          </a:p>
          <a:p>
            <a:pPr marL="342900" indent="-342900">
              <a:buAutoNum type="arabicPeriod"/>
            </a:pPr>
            <a:r>
              <a:rPr lang="da-DK" dirty="0"/>
              <a:t>Samråd</a:t>
            </a:r>
          </a:p>
          <a:p>
            <a:pPr marL="342900" indent="-342900">
              <a:buAutoNum type="arabicPeriod"/>
            </a:pPr>
            <a:r>
              <a:rPr lang="da-DK" dirty="0"/>
              <a:t>Ombudsmand (Christian B Lundblad)</a:t>
            </a:r>
          </a:p>
          <a:p>
            <a:r>
              <a:rPr lang="da-DK" dirty="0"/>
              <a:t>”Rødt kort”:</a:t>
            </a:r>
          </a:p>
          <a:p>
            <a:pPr marL="342900" indent="-342900">
              <a:buAutoNum type="arabicPeriod" startAt="5"/>
            </a:pPr>
            <a:r>
              <a:rPr lang="da-DK" dirty="0"/>
              <a:t>Mistillidsdagsorden</a:t>
            </a:r>
          </a:p>
          <a:p>
            <a:pPr marL="342900" indent="-342900">
              <a:buAutoNum type="arabicPeriod" startAt="5"/>
            </a:pPr>
            <a:r>
              <a:rPr lang="da-DK" dirty="0"/>
              <a:t>Rigsret</a:t>
            </a:r>
          </a:p>
          <a:p>
            <a:pPr marL="342900" indent="-342900">
              <a:buAutoNum type="arabicPeriod" startAt="5"/>
            </a:pPr>
            <a:endParaRPr lang="da-DK" dirty="0"/>
          </a:p>
        </p:txBody>
      </p:sp>
      <p:pic>
        <p:nvPicPr>
          <p:cNvPr id="6" name="Bille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607" y="247304"/>
            <a:ext cx="4840224" cy="2560320"/>
          </a:xfrm>
          <a:prstGeom prst="rect">
            <a:avLst/>
          </a:prstGeom>
        </p:spPr>
      </p:pic>
      <p:pic>
        <p:nvPicPr>
          <p:cNvPr id="7" name="Billed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8607" y="4663440"/>
            <a:ext cx="3441192" cy="1862328"/>
          </a:xfrm>
          <a:prstGeom prst="rect">
            <a:avLst/>
          </a:prstGeom>
        </p:spPr>
      </p:pic>
      <p:pic>
        <p:nvPicPr>
          <p:cNvPr id="9" name="Pladsholder til indhold 8">
            <a:extLst>
              <a:ext uri="{FF2B5EF4-FFF2-40B4-BE49-F238E27FC236}">
                <a16:creationId xmlns:a16="http://schemas.microsoft.com/office/drawing/2014/main" id="{371A61ED-E0D1-D47A-0852-B0D65303EB6C}"/>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8701873" y="2652765"/>
            <a:ext cx="2269340" cy="2120202"/>
          </a:xfrm>
          <a:prstGeom prst="rect">
            <a:avLst/>
          </a:prstGeom>
        </p:spPr>
      </p:pic>
      <p:pic>
        <p:nvPicPr>
          <p:cNvPr id="5" name="Lyd 4">
            <a:hlinkClick r:id="" action="ppaction://media"/>
            <a:extLst>
              <a:ext uri="{FF2B5EF4-FFF2-40B4-BE49-F238E27FC236}">
                <a16:creationId xmlns:a16="http://schemas.microsoft.com/office/drawing/2014/main" id="{CCBE143F-D7D8-CBB5-DB4C-54A8009CCE0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15203361"/>
      </p:ext>
    </p:extLst>
  </p:cSld>
  <p:clrMapOvr>
    <a:masterClrMapping/>
  </p:clrMapOvr>
  <mc:AlternateContent xmlns:mc="http://schemas.openxmlformats.org/markup-compatibility/2006" xmlns:p14="http://schemas.microsoft.com/office/powerpoint/2010/main">
    <mc:Choice Requires="p14">
      <p:transition spd="slow" p14:dur="2000" advTm="489391"/>
    </mc:Choice>
    <mc:Fallback xmlns="">
      <p:transition spd="slow" advTm="489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59C22-EE5C-484B-EC98-742C4236F1F8}"/>
              </a:ext>
            </a:extLst>
          </p:cNvPr>
          <p:cNvSpPr>
            <a:spLocks noGrp="1"/>
          </p:cNvSpPr>
          <p:nvPr>
            <p:ph type="title"/>
          </p:nvPr>
        </p:nvSpPr>
        <p:spPr/>
        <p:txBody>
          <a:bodyPr/>
          <a:lstStyle/>
          <a:p>
            <a:r>
              <a:rPr lang="da-DK" dirty="0"/>
              <a:t>NU er DU blevet statsminister</a:t>
            </a:r>
          </a:p>
        </p:txBody>
      </p:sp>
      <p:pic>
        <p:nvPicPr>
          <p:cNvPr id="6" name="Pladsholder til indhold 5">
            <a:extLst>
              <a:ext uri="{FF2B5EF4-FFF2-40B4-BE49-F238E27FC236}">
                <a16:creationId xmlns:a16="http://schemas.microsoft.com/office/drawing/2014/main" id="{74FB6FEF-8D0A-183C-8F1E-195D8C82C85C}"/>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781675" y="2292262"/>
            <a:ext cx="5189538" cy="2883076"/>
          </a:xfrm>
        </p:spPr>
      </p:pic>
      <p:sp>
        <p:nvSpPr>
          <p:cNvPr id="4" name="Pladsholder til tekst 3">
            <a:extLst>
              <a:ext uri="{FF2B5EF4-FFF2-40B4-BE49-F238E27FC236}">
                <a16:creationId xmlns:a16="http://schemas.microsoft.com/office/drawing/2014/main" id="{B75F9196-347E-ECA2-1FFD-18BF87B0E2B9}"/>
              </a:ext>
            </a:extLst>
          </p:cNvPr>
          <p:cNvSpPr>
            <a:spLocks noGrp="1"/>
          </p:cNvSpPr>
          <p:nvPr>
            <p:ph type="body" sz="half" idx="2"/>
          </p:nvPr>
        </p:nvSpPr>
        <p:spPr/>
        <p:txBody>
          <a:bodyPr/>
          <a:lstStyle/>
          <a:p>
            <a:r>
              <a:rPr lang="da-DK" dirty="0"/>
              <a:t>Tillykke – nu skal du i gang med at styre landet</a:t>
            </a:r>
          </a:p>
          <a:p>
            <a:r>
              <a:rPr lang="da-DK" dirty="0"/>
              <a:t>OG lovgive SAMMEN MED folketinget </a:t>
            </a:r>
          </a:p>
        </p:txBody>
      </p:sp>
      <p:pic>
        <p:nvPicPr>
          <p:cNvPr id="5" name="Lyd 4">
            <a:hlinkClick r:id="" action="ppaction://media"/>
            <a:extLst>
              <a:ext uri="{FF2B5EF4-FFF2-40B4-BE49-F238E27FC236}">
                <a16:creationId xmlns:a16="http://schemas.microsoft.com/office/drawing/2014/main" id="{3478B53F-4CCD-346E-5AA4-1937BF7AF7E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2003236"/>
      </p:ext>
    </p:extLst>
  </p:cSld>
  <p:clrMapOvr>
    <a:masterClrMapping/>
  </p:clrMapOvr>
  <mc:AlternateContent xmlns:mc="http://schemas.openxmlformats.org/markup-compatibility/2006" xmlns:p14="http://schemas.microsoft.com/office/powerpoint/2010/main">
    <mc:Choice Requires="p14">
      <p:transition spd="slow" p14:dur="2000" advTm="92549"/>
    </mc:Choice>
    <mc:Fallback xmlns="">
      <p:transition spd="slow" advTm="92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609</Words>
  <Application>Microsoft Office PowerPoint</Application>
  <PresentationFormat>Widescreen</PresentationFormat>
  <Paragraphs>43</Paragraphs>
  <Slides>4</Slides>
  <Notes>1</Notes>
  <HiddenSlides>0</HiddenSlides>
  <MMClips>4</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4</vt:i4>
      </vt:variant>
    </vt:vector>
  </HeadingPairs>
  <TitlesOfParts>
    <vt:vector size="9" baseType="lpstr">
      <vt:lpstr>Aptos</vt:lpstr>
      <vt:lpstr>Aptos Display</vt:lpstr>
      <vt:lpstr>Arial</vt:lpstr>
      <vt:lpstr>Wingdings 3</vt:lpstr>
      <vt:lpstr>Office-tema</vt:lpstr>
      <vt:lpstr>parlamentarisme </vt:lpstr>
      <vt:lpstr>Hvilke typer regeringer i Danmark?</vt:lpstr>
      <vt:lpstr>Kontrol af regeringen</vt:lpstr>
      <vt:lpstr>NU er DU blevet statsminister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Birkemose</dc:creator>
  <cp:lastModifiedBy>Michael Birkemose</cp:lastModifiedBy>
  <cp:revision>1</cp:revision>
  <dcterms:created xsi:type="dcterms:W3CDTF">2026-04-14T11:01:55Z</dcterms:created>
  <dcterms:modified xsi:type="dcterms:W3CDTF">2026-04-14T11:04:01Z</dcterms:modified>
</cp:coreProperties>
</file>