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5A5EC-A18F-413B-82D7-0B1DD4883217}" v="138" dt="2026-04-23T09:16:22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irkemose" userId="505cd9af-4536-4cb0-9282-1fecdecef1f8" providerId="ADAL" clId="{D5B574DB-E8BA-4D97-9055-79FCE1E7083E}"/>
    <pc:docChg chg="modSld">
      <pc:chgData name="Michael Birkemose" userId="505cd9af-4536-4cb0-9282-1fecdecef1f8" providerId="ADAL" clId="{D5B574DB-E8BA-4D97-9055-79FCE1E7083E}" dt="2026-04-23T09:16:22.892" v="137"/>
      <pc:docMkLst>
        <pc:docMk/>
      </pc:docMkLst>
      <pc:sldChg chg="addSp delSp modSp modTransition modAnim">
        <pc:chgData name="Michael Birkemose" userId="505cd9af-4536-4cb0-9282-1fecdecef1f8" providerId="ADAL" clId="{D5B574DB-E8BA-4D97-9055-79FCE1E7083E}" dt="2026-04-23T09:16:22.892" v="137"/>
        <pc:sldMkLst>
          <pc:docMk/>
          <pc:sldMk cId="495272746" sldId="259"/>
        </pc:sldMkLst>
        <pc:spChg chg="mod">
          <ac:chgData name="Michael Birkemose" userId="505cd9af-4536-4cb0-9282-1fecdecef1f8" providerId="ADAL" clId="{D5B574DB-E8BA-4D97-9055-79FCE1E7083E}" dt="2026-04-23T08:58:42.438" v="131" actId="20577"/>
          <ac:spMkLst>
            <pc:docMk/>
            <pc:sldMk cId="495272746" sldId="259"/>
            <ac:spMk id="4" creationId="{38F3C265-5775-45A3-F866-E60EB1A46805}"/>
          </ac:spMkLst>
        </pc:spChg>
        <pc:picChg chg="add del mod">
          <ac:chgData name="Michael Birkemose" userId="505cd9af-4536-4cb0-9282-1fecdecef1f8" providerId="ADAL" clId="{D5B574DB-E8BA-4D97-9055-79FCE1E7083E}" dt="2026-04-23T09:00:23.664" v="136"/>
          <ac:picMkLst>
            <pc:docMk/>
            <pc:sldMk cId="495272746" sldId="259"/>
            <ac:picMk id="7" creationId="{B2C99581-E908-5DFB-60C9-BB036E2F24E7}"/>
          </ac:picMkLst>
        </pc:picChg>
        <pc:picChg chg="add mod">
          <ac:chgData name="Michael Birkemose" userId="505cd9af-4536-4cb0-9282-1fecdecef1f8" providerId="ADAL" clId="{D5B574DB-E8BA-4D97-9055-79FCE1E7083E}" dt="2026-04-23T09:16:22.892" v="137"/>
          <ac:picMkLst>
            <pc:docMk/>
            <pc:sldMk cId="495272746" sldId="259"/>
            <ac:picMk id="13" creationId="{731024A4-D133-421B-521D-058FF771C9E0}"/>
          </ac:picMkLst>
        </pc:picChg>
      </pc:sldChg>
      <pc:sldChg chg="addSp delSp modSp modTransition modAnim">
        <pc:chgData name="Michael Birkemose" userId="505cd9af-4536-4cb0-9282-1fecdecef1f8" providerId="ADAL" clId="{D5B574DB-E8BA-4D97-9055-79FCE1E7083E}" dt="2026-04-23T09:16:22.892" v="137"/>
        <pc:sldMkLst>
          <pc:docMk/>
          <pc:sldMk cId="1156530939" sldId="260"/>
        </pc:sldMkLst>
        <pc:picChg chg="add del mod">
          <ac:chgData name="Michael Birkemose" userId="505cd9af-4536-4cb0-9282-1fecdecef1f8" providerId="ADAL" clId="{D5B574DB-E8BA-4D97-9055-79FCE1E7083E}" dt="2026-04-23T09:00:23.664" v="136"/>
          <ac:picMkLst>
            <pc:docMk/>
            <pc:sldMk cId="1156530939" sldId="260"/>
            <ac:picMk id="8" creationId="{F8AC30F5-E07B-892B-BF31-5B6E08BABA4F}"/>
          </ac:picMkLst>
        </pc:picChg>
        <pc:picChg chg="add mod">
          <ac:chgData name="Michael Birkemose" userId="505cd9af-4536-4cb0-9282-1fecdecef1f8" providerId="ADAL" clId="{D5B574DB-E8BA-4D97-9055-79FCE1E7083E}" dt="2026-04-23T09:16:22.892" v="137"/>
          <ac:picMkLst>
            <pc:docMk/>
            <pc:sldMk cId="1156530939" sldId="260"/>
            <ac:picMk id="12" creationId="{98E61851-2E5B-4074-9958-E8F3A79F031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E97F2-792E-6DAB-05A2-29065F12A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BBE89EB-1CC7-1B59-0532-EAFF22AEF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6D9804-37E7-2483-EBE4-65D1196F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5E9DB3-FA48-11D2-FBB5-606F253E8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0DCC24-2D38-049B-723B-B179799E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370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341FE-20C0-8009-D9FB-26B131C66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D8F7EDA-BF0A-1859-507A-9BF35041CB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7431F8-1D09-984D-9EC3-237822F6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47D4A8-41FE-0C98-8387-F09332D1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F4E6D57-592E-C4AE-2BF3-63558E71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518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321C1D0-09D9-9936-508B-A1D20C378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C190416-BF4F-A9AC-D75C-6F98BE219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B17B65-A451-53E7-ED8A-AC29E705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7C6E007-ECE9-D0BB-FE8C-BF0FBDF3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51D155-4A6C-19A3-00CA-B6730FC8A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5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D0CD8-F665-95EB-E0FC-96CD32B9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1E3693-90C7-DCE1-3225-DDA80CD23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E0801BD-B519-C280-50ED-BB66FDBF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660E97-A253-491B-FC3A-2728206A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530ABA4-9C3E-2D53-A5B9-99F6FCAA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611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D31CB-9EDE-15DA-ABCE-F9CEC8D5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47E4DDF-7A71-D5DC-9D36-E560567B4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34130C6-5C42-1B13-5A80-81BCB4EC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7FDF42-546A-00ED-0B1C-40D7CE24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F2309B9-1293-1CF5-F76C-FE3FA4C3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814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42D41-CBDF-AA96-AB6D-4104432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7FB4B5-AD15-BC37-42DA-63D1184F0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3661E6-CCD2-8CB8-7774-2C3C51927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21063E7-FB7A-2977-1302-56AE782D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291A482-C3AD-6624-3C79-0485BE9E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555AEC2-8215-2DD6-9A6F-C4C2FDF2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241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81DC8-A970-8BEF-5571-613D4293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36D7F0-0F97-5ADC-F8E1-56C9FB5CC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E72F87C-77E6-02EF-77EC-D0C2B3EA6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17E6ABC-A0DF-87B1-4435-BB70CC755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49D9D26-DAAC-56C4-919A-FA8FEC241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4FCEEE9-1A84-F7CC-6750-057AF3C6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0F370BD-9829-7838-B76E-93009A28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BE117E6-EAA9-7AFB-5D17-1D944985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769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CDDF7-B9BB-CFA6-830F-33FF4E65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A68481A-75DB-EC95-761A-AE92C54B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B67F134-7340-3D0D-1C8A-639DF1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FE97A4-9C6E-D333-9F51-CE7F0374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70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6448860-E3F7-5723-82CE-FDFA481F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FF60825-8CAF-1BE1-F838-BF4DE5C8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7C784AD-708D-3F53-7641-A9DCC36B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38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B48CD-FE53-EEEB-A9B1-97148983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66401B-3D0D-03DA-1FE8-D0D49F899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A0FC366-8878-947B-965E-F34CA514A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63D7241-AC0D-CDF0-86AA-718A153D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0FC9961-B31C-FD23-EF35-8F9627E2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6AF77BA-D8B0-02E4-7F3D-111E73CB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245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ACB28-095D-9C49-A19D-4A4DD577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53E4458-239E-3D62-D286-117C1D3671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A6764E9-EDC7-25A4-5DA5-E01CE2D79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583A5F7-0B13-A020-91F1-180AF63B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0F10657-ED29-22E8-D903-8DA215D5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42CC27C-C5FB-F7B2-93BB-A632327E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200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8B3FE4A-BD17-8154-8267-B93BE53A0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FF5F7F-6B56-F2AF-7310-37FB5C4A5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CC31C0A-3DB0-13B5-1019-61E70C568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D838E4-A309-4825-85CD-F6308991ADC4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AC62F29-68B9-4FB5-FC52-5B6C9287B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2EBAB09-3069-B35D-3945-2BF2B62C6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E921D2-A1C9-4E58-872F-DB20B7714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716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hyperlink" Target="https://teachfirst.dk/2021/11/teach-first-danmark-anbefalet-paa-finansloven-for-2022/" TargetMode="External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hyperlink" Target="https://pxhere.com/en/photo/1199391" TargetMode="Externa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5EF847-EE49-B3A7-88D9-868714CC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9" y="548640"/>
            <a:ext cx="4779572" cy="20677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interesseorganisationer (IO)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D88AB7E5-073D-9BF2-5698-AD45C5EFC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1520" y="3762163"/>
            <a:ext cx="4673754" cy="254719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F3C265-5775-45A3-F866-E60EB1A4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0551" y="548638"/>
            <a:ext cx="5546770" cy="5760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Foreningsfrihed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Ca 2000 </a:t>
            </a:r>
            <a:r>
              <a:rPr lang="en-US" dirty="0" err="1"/>
              <a:t>Ioer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DK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Kan </a:t>
            </a:r>
            <a:r>
              <a:rPr lang="en-US" dirty="0" err="1"/>
              <a:t>varetage</a:t>
            </a:r>
            <a:r>
              <a:rPr lang="en-US" dirty="0"/>
              <a:t> </a:t>
            </a:r>
            <a:r>
              <a:rPr lang="en-US" dirty="0" err="1"/>
              <a:t>erhvers</a:t>
            </a:r>
            <a:r>
              <a:rPr lang="en-US" dirty="0"/>
              <a:t>-, </a:t>
            </a:r>
            <a:r>
              <a:rPr lang="en-US" dirty="0" err="1"/>
              <a:t>lønmodtager</a:t>
            </a:r>
            <a:r>
              <a:rPr lang="en-US" dirty="0"/>
              <a:t>-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forbrugerinteresser</a:t>
            </a:r>
            <a:r>
              <a:rPr lang="en-US" dirty="0"/>
              <a:t> </a:t>
            </a:r>
            <a:r>
              <a:rPr lang="en-US" dirty="0" err="1"/>
              <a:t>osv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Opbygget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pyramide</a:t>
            </a:r>
            <a:r>
              <a:rPr lang="en-US" dirty="0"/>
              <a:t> (</a:t>
            </a:r>
            <a:r>
              <a:rPr lang="en-US" dirty="0" err="1"/>
              <a:t>hierarki</a:t>
            </a:r>
            <a:r>
              <a:rPr lang="en-US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Ressourcestærke</a:t>
            </a:r>
            <a:r>
              <a:rPr lang="en-US" dirty="0"/>
              <a:t>(</a:t>
            </a:r>
            <a:r>
              <a:rPr lang="en-US" dirty="0" err="1"/>
              <a:t>medlemmer</a:t>
            </a:r>
            <a:r>
              <a:rPr lang="en-US" dirty="0"/>
              <a:t>, </a:t>
            </a:r>
            <a:r>
              <a:rPr lang="en-US" dirty="0" err="1"/>
              <a:t>penge</a:t>
            </a:r>
            <a:r>
              <a:rPr lang="en-US" dirty="0"/>
              <a:t>, know-how)</a:t>
            </a:r>
          </a:p>
          <a:p>
            <a:r>
              <a:rPr lang="en-US" dirty="0" err="1"/>
              <a:t>Spørgsmål</a:t>
            </a:r>
            <a:r>
              <a:rPr lang="en-US" dirty="0"/>
              <a:t>: </a:t>
            </a:r>
            <a:r>
              <a:rPr lang="en-US" dirty="0" err="1"/>
              <a:t>Hvilke</a:t>
            </a:r>
            <a:r>
              <a:rPr lang="en-US" dirty="0"/>
              <a:t> </a:t>
            </a:r>
            <a:r>
              <a:rPr lang="en-US" dirty="0" err="1"/>
              <a:t>IOer</a:t>
            </a:r>
            <a:r>
              <a:rPr lang="en-US" dirty="0"/>
              <a:t> </a:t>
            </a:r>
            <a:r>
              <a:rPr lang="en-US" dirty="0" err="1"/>
              <a:t>kender</a:t>
            </a:r>
            <a:r>
              <a:rPr lang="en-US" dirty="0"/>
              <a:t> du? </a:t>
            </a:r>
            <a:r>
              <a:rPr lang="en-US" dirty="0" err="1"/>
              <a:t>Nævn</a:t>
            </a:r>
            <a:r>
              <a:rPr lang="en-US" dirty="0"/>
              <a:t> </a:t>
            </a:r>
            <a:r>
              <a:rPr lang="en-US" dirty="0" err="1"/>
              <a:t>mindst</a:t>
            </a:r>
            <a:r>
              <a:rPr lang="en-US" dirty="0"/>
              <a:t> 3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er </a:t>
            </a:r>
            <a:r>
              <a:rPr lang="en-US" dirty="0" err="1"/>
              <a:t>nævnt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sliden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nævnt</a:t>
            </a:r>
            <a:r>
              <a:rPr lang="en-US" dirty="0"/>
              <a:t>!</a:t>
            </a:r>
          </a:p>
          <a:p>
            <a:r>
              <a:rPr lang="en-US" dirty="0" err="1"/>
              <a:t>Spørgsmål</a:t>
            </a:r>
            <a:r>
              <a:rPr lang="en-US" dirty="0"/>
              <a:t>: </a:t>
            </a:r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IO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fordel</a:t>
            </a:r>
            <a:r>
              <a:rPr lang="en-US" dirty="0"/>
              <a:t> for </a:t>
            </a:r>
            <a:r>
              <a:rPr lang="en-US" dirty="0" err="1"/>
              <a:t>politikerne</a:t>
            </a:r>
            <a:r>
              <a:rPr lang="en-US" dirty="0"/>
              <a:t>?</a:t>
            </a:r>
          </a:p>
          <a:p>
            <a:r>
              <a:rPr lang="en-US" dirty="0" err="1"/>
              <a:t>Spørgsmål</a:t>
            </a:r>
            <a:r>
              <a:rPr lang="en-US" dirty="0"/>
              <a:t>: </a:t>
            </a:r>
            <a:r>
              <a:rPr lang="en-US" dirty="0" err="1"/>
              <a:t>Hvilke</a:t>
            </a:r>
            <a:r>
              <a:rPr lang="en-US" dirty="0"/>
              <a:t> 2 </a:t>
            </a:r>
            <a:r>
              <a:rPr lang="en-US" dirty="0" err="1"/>
              <a:t>andre</a:t>
            </a:r>
            <a:r>
              <a:rPr lang="en-US" dirty="0"/>
              <a:t> former for </a:t>
            </a:r>
            <a:r>
              <a:rPr lang="en-US" dirty="0" err="1"/>
              <a:t>foreninger</a:t>
            </a:r>
            <a:r>
              <a:rPr lang="en-US" dirty="0"/>
              <a:t>, </a:t>
            </a:r>
            <a:r>
              <a:rPr lang="en-US" dirty="0" err="1"/>
              <a:t>udover</a:t>
            </a:r>
            <a:r>
              <a:rPr lang="en-US" dirty="0"/>
              <a:t> IO, finds der (se </a:t>
            </a:r>
            <a:r>
              <a:rPr lang="en-US" dirty="0" err="1"/>
              <a:t>dagens</a:t>
            </a:r>
            <a:r>
              <a:rPr lang="en-US" dirty="0"/>
              <a:t> </a:t>
            </a:r>
            <a:r>
              <a:rPr lang="en-US" dirty="0" err="1"/>
              <a:t>lektie</a:t>
            </a:r>
            <a:r>
              <a:rPr lang="en-US" dirty="0"/>
              <a:t>)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kendetegner</a:t>
            </a:r>
            <a:r>
              <a:rPr lang="en-US" dirty="0"/>
              <a:t> dem?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Lyd 12">
            <a:hlinkClick r:id="" action="ppaction://media"/>
            <a:extLst>
              <a:ext uri="{FF2B5EF4-FFF2-40B4-BE49-F238E27FC236}">
                <a16:creationId xmlns:a16="http://schemas.microsoft.com/office/drawing/2014/main" id="{731024A4-D133-421B-521D-058FF771C9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27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835"/>
    </mc:Choice>
    <mc:Fallback>
      <p:transition spd="slow" advTm="50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13340A-5F5C-42F8-63B3-C1B1E10A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3553412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Lobbyisme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0035FAB-7E6F-49AE-2A5E-470FE6101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212848"/>
            <a:ext cx="3553412" cy="412242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Direkte</a:t>
            </a:r>
            <a:r>
              <a:rPr lang="en-US" sz="1700" dirty="0"/>
              <a:t> </a:t>
            </a:r>
            <a:r>
              <a:rPr lang="en-US" sz="1700" dirty="0" err="1"/>
              <a:t>påvirkning</a:t>
            </a:r>
            <a:r>
              <a:rPr lang="en-US" sz="1700" dirty="0"/>
              <a:t> via </a:t>
            </a:r>
            <a:r>
              <a:rPr lang="en-US" sz="1700" dirty="0" err="1"/>
              <a:t>møder</a:t>
            </a:r>
            <a:r>
              <a:rPr lang="en-US" sz="1700" dirty="0"/>
              <a:t> </a:t>
            </a:r>
            <a:r>
              <a:rPr lang="en-US" sz="1700" dirty="0" err="1"/>
              <a:t>mellem</a:t>
            </a:r>
            <a:r>
              <a:rPr lang="en-US" sz="1700" dirty="0"/>
              <a:t> IO </a:t>
            </a:r>
            <a:r>
              <a:rPr lang="en-US" sz="1700" dirty="0" err="1"/>
              <a:t>og</a:t>
            </a:r>
            <a:r>
              <a:rPr lang="en-US" sz="1700" dirty="0"/>
              <a:t> </a:t>
            </a:r>
            <a:r>
              <a:rPr lang="en-US" sz="1700" dirty="0" err="1"/>
              <a:t>politikere</a:t>
            </a: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Høringsret</a:t>
            </a:r>
            <a:r>
              <a:rPr lang="en-US" sz="1700" dirty="0"/>
              <a:t> </a:t>
            </a:r>
            <a:r>
              <a:rPr lang="en-US" sz="1700" dirty="0" err="1"/>
              <a:t>ved</a:t>
            </a:r>
            <a:r>
              <a:rPr lang="en-US" sz="1700" dirty="0"/>
              <a:t> </a:t>
            </a:r>
            <a:r>
              <a:rPr lang="en-US" sz="1700" dirty="0" err="1"/>
              <a:t>lovgivningsproces</a:t>
            </a: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Kritik: </a:t>
            </a:r>
            <a:r>
              <a:rPr lang="en-US" sz="1700" dirty="0" err="1"/>
              <a:t>politikerne</a:t>
            </a:r>
            <a:r>
              <a:rPr lang="en-US" sz="1700" dirty="0"/>
              <a:t> er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lommen</a:t>
            </a:r>
            <a:r>
              <a:rPr lang="en-US" sz="1700" dirty="0"/>
              <a:t> </a:t>
            </a:r>
            <a:r>
              <a:rPr lang="en-US" sz="1700" dirty="0" err="1"/>
              <a:t>på</a:t>
            </a:r>
            <a:r>
              <a:rPr lang="en-US" sz="1700" dirty="0"/>
              <a:t> IO, </a:t>
            </a:r>
            <a:r>
              <a:rPr lang="en-US" sz="1700" dirty="0" err="1"/>
              <a:t>korruption</a:t>
            </a: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Korporatisme</a:t>
            </a:r>
            <a:r>
              <a:rPr lang="en-US" sz="1700" dirty="0"/>
              <a:t> – </a:t>
            </a:r>
            <a:r>
              <a:rPr lang="en-US" sz="1700" dirty="0" err="1"/>
              <a:t>IOer</a:t>
            </a:r>
            <a:r>
              <a:rPr lang="en-US" sz="1700" dirty="0"/>
              <a:t> </a:t>
            </a:r>
            <a:r>
              <a:rPr lang="en-US" sz="1700" dirty="0" err="1"/>
              <a:t>deltager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forvaltningen</a:t>
            </a:r>
            <a:r>
              <a:rPr lang="en-US" sz="1700" dirty="0"/>
              <a:t> </a:t>
            </a:r>
            <a:r>
              <a:rPr lang="en-US" sz="1700" dirty="0" err="1"/>
              <a:t>og</a:t>
            </a:r>
            <a:r>
              <a:rPr lang="en-US" sz="1700" dirty="0"/>
              <a:t> administration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Spørgsmål</a:t>
            </a:r>
            <a:r>
              <a:rPr lang="en-US" sz="1700" dirty="0"/>
              <a:t>: </a:t>
            </a:r>
            <a:r>
              <a:rPr lang="en-US" sz="1700" dirty="0" err="1"/>
              <a:t>Hvad</a:t>
            </a:r>
            <a:r>
              <a:rPr lang="en-US" sz="1700" dirty="0"/>
              <a:t> </a:t>
            </a:r>
            <a:r>
              <a:rPr lang="en-US" sz="1700" dirty="0" err="1"/>
              <a:t>skal</a:t>
            </a:r>
            <a:r>
              <a:rPr lang="en-US" sz="1700" dirty="0"/>
              <a:t> der </a:t>
            </a:r>
            <a:r>
              <a:rPr lang="en-US" sz="1700" dirty="0" err="1"/>
              <a:t>til</a:t>
            </a:r>
            <a:r>
              <a:rPr lang="en-US" sz="1700" dirty="0"/>
              <a:t> for at </a:t>
            </a:r>
            <a:r>
              <a:rPr lang="en-US" sz="1700" dirty="0" err="1"/>
              <a:t>blive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god lobbyist? </a:t>
            </a:r>
            <a:r>
              <a:rPr lang="en-US" sz="1700" dirty="0" err="1"/>
              <a:t>Nævn</a:t>
            </a:r>
            <a:r>
              <a:rPr lang="en-US" sz="1700" dirty="0"/>
              <a:t> 2-3 </a:t>
            </a:r>
            <a:r>
              <a:rPr lang="en-US" sz="1700" dirty="0" err="1"/>
              <a:t>gode</a:t>
            </a:r>
            <a:r>
              <a:rPr lang="en-US" sz="1700" dirty="0"/>
              <a:t> </a:t>
            </a:r>
            <a:r>
              <a:rPr lang="en-US" sz="1700" dirty="0" err="1"/>
              <a:t>egenskaber</a:t>
            </a:r>
            <a:endParaRPr lang="en-US" sz="1700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C05E252A-41AA-F298-8139-8071AED9C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242" r="22450" b="-1"/>
          <a:stretch>
            <a:fillRect/>
          </a:stretch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  <p:pic>
        <p:nvPicPr>
          <p:cNvPr id="12" name="Lyd 11">
            <a:hlinkClick r:id="" action="ppaction://media"/>
            <a:extLst>
              <a:ext uri="{FF2B5EF4-FFF2-40B4-BE49-F238E27FC236}">
                <a16:creationId xmlns:a16="http://schemas.microsoft.com/office/drawing/2014/main" id="{98E61851-2E5B-4074-9958-E8F3A79F03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53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743"/>
    </mc:Choice>
    <mc:Fallback>
      <p:transition spd="slow" advTm="444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8.3|19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5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138</Words>
  <Application>Microsoft Office PowerPoint</Application>
  <PresentationFormat>Widescreen</PresentationFormat>
  <Paragraphs>15</Paragraphs>
  <Slides>2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Office-tema</vt:lpstr>
      <vt:lpstr> interesseorganisationer (IO)</vt:lpstr>
      <vt:lpstr>Lobbyisme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Birkemose</dc:creator>
  <cp:lastModifiedBy>Michael Birkemose</cp:lastModifiedBy>
  <cp:revision>1</cp:revision>
  <dcterms:created xsi:type="dcterms:W3CDTF">2026-04-23T07:04:20Z</dcterms:created>
  <dcterms:modified xsi:type="dcterms:W3CDTF">2026-04-23T09:16:32Z</dcterms:modified>
</cp:coreProperties>
</file>