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64" r:id="rId3"/>
    <p:sldId id="265" r:id="rId4"/>
  </p:sldIdLst>
  <p:sldSz cx="9906000" cy="6858000" type="A4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447"/>
    <a:srgbClr val="324140"/>
    <a:srgbClr val="1EF9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94"/>
  </p:normalViewPr>
  <p:slideViewPr>
    <p:cSldViewPr>
      <p:cViewPr varScale="1">
        <p:scale>
          <a:sx n="90" d="100"/>
          <a:sy n="90" d="100"/>
        </p:scale>
        <p:origin x="1536" y="-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26060-3B2E-4878-ACFF-7E68F1D8D89E}" type="datetimeFigureOut">
              <a:rPr lang="da-DK" smtClean="0"/>
              <a:pPr/>
              <a:t>30.03.2023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3BE3B-0E4D-445A-8764-A8D491A04BF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8422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baseline="0" dirty="0"/>
              <a:t>.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B3BE3B-0E4D-445A-8764-A8D491A04BFD}" type="slidenum">
              <a:rPr lang="da-DK" smtClean="0"/>
              <a:pPr/>
              <a:t>3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dsholder til billede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906000" cy="5805264"/>
          </a:xfrm>
        </p:spPr>
        <p:txBody>
          <a:bodyPr anchor="t"/>
          <a:lstStyle>
            <a:lvl1pPr marL="0" indent="0" algn="l"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85200" y="553750"/>
            <a:ext cx="9136800" cy="859026"/>
          </a:xfrm>
          <a:ln>
            <a:solidFill>
              <a:schemeClr val="accent1"/>
            </a:solidFill>
          </a:ln>
        </p:spPr>
        <p:txBody>
          <a:bodyPr lIns="0" tIns="0" rIns="0" bIns="0" anchor="t">
            <a:normAutofit/>
          </a:bodyPr>
          <a:lstStyle>
            <a:lvl1pPr algn="l">
              <a:defRPr sz="3500" b="1" cap="all" baseline="0">
                <a:solidFill>
                  <a:srgbClr val="FEF447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385200" y="2113177"/>
            <a:ext cx="9136800" cy="5957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 b="1">
                <a:solidFill>
                  <a:srgbClr val="FEF44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385200" y="2962050"/>
            <a:ext cx="2311400" cy="365125"/>
          </a:xfrm>
        </p:spPr>
        <p:txBody>
          <a:bodyPr lIns="0" tIns="0" rIns="0" bIns="0" anchor="t"/>
          <a:lstStyle>
            <a:lvl1pPr>
              <a:defRPr sz="1800">
                <a:solidFill>
                  <a:srgbClr val="FEF447"/>
                </a:solidFill>
              </a:defRPr>
            </a:lvl1pPr>
          </a:lstStyle>
          <a:p>
            <a:fld id="{AA3DA6E0-EAB9-41C7-8924-5E3266C06FBC}" type="datetime3">
              <a:rPr lang="da-DK" smtClean="0"/>
              <a:pPr/>
              <a:t>30.03.2023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776536" y="6957392"/>
            <a:ext cx="3136900" cy="365125"/>
          </a:xfrm>
        </p:spPr>
        <p:txBody>
          <a:bodyPr lIns="0" tIns="0" rIns="0" bIns="0"/>
          <a:lstStyle>
            <a:lvl1pPr algn="l">
              <a:defRPr/>
            </a:lvl1pPr>
          </a:lstStyle>
          <a:p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385200" y="6361701"/>
            <a:ext cx="3672408" cy="235651"/>
          </a:xfrm>
        </p:spPr>
        <p:txBody>
          <a:bodyPr lIns="0" tIns="0" rIns="0" bIns="0" anchor="t"/>
          <a:lstStyle>
            <a:lvl1pPr algn="l">
              <a:defRPr sz="850">
                <a:solidFill>
                  <a:srgbClr val="324140"/>
                </a:solidFill>
              </a:defRPr>
            </a:lvl1pPr>
          </a:lstStyle>
          <a:p>
            <a:fld id="{BE9F8A58-3711-4652-B737-D73200152389}" type="slidenum">
              <a:rPr lang="da-DK" smtClean="0"/>
              <a:pPr/>
              <a:t>‹nr.›</a:t>
            </a:fld>
            <a:r>
              <a:rPr lang="da-DK" dirty="0"/>
              <a:t> | Københavns åbne Gymnasium</a:t>
            </a:r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3" hasCustomPrompt="1"/>
          </p:nvPr>
        </p:nvSpPr>
        <p:spPr>
          <a:xfrm>
            <a:off x="385200" y="1484784"/>
            <a:ext cx="9136800" cy="36000"/>
          </a:xfrm>
          <a:solidFill>
            <a:srgbClr val="FFFF00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a-DK" dirty="0"/>
              <a:t> </a:t>
            </a:r>
          </a:p>
        </p:txBody>
      </p:sp>
      <p:sp>
        <p:nvSpPr>
          <p:cNvPr id="8" name="Pladsholder til tekst 7"/>
          <p:cNvSpPr>
            <a:spLocks noGrp="1"/>
          </p:cNvSpPr>
          <p:nvPr>
            <p:ph type="body" sz="quarter" idx="15"/>
          </p:nvPr>
        </p:nvSpPr>
        <p:spPr>
          <a:xfrm>
            <a:off x="385200" y="2698981"/>
            <a:ext cx="9136800" cy="252941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solidFill>
                  <a:srgbClr val="FEF447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3236035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å 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906000" cy="5805264"/>
          </a:xfrm>
          <a:prstGeom prst="rect">
            <a:avLst/>
          </a:prstGeom>
          <a:solidFill>
            <a:srgbClr val="3241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5200" y="552930"/>
            <a:ext cx="9126000" cy="499806"/>
          </a:xfrm>
        </p:spPr>
        <p:txBody>
          <a:bodyPr lIns="0" tIns="0" rIns="0" bIns="0" anchor="t">
            <a:normAutofit/>
          </a:bodyPr>
          <a:lstStyle>
            <a:lvl1pPr algn="l">
              <a:defRPr sz="3500" b="1" cap="all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43372" y="1432655"/>
            <a:ext cx="8367828" cy="4228594"/>
          </a:xfrm>
        </p:spPr>
        <p:txBody>
          <a:bodyPr lIns="0" tIns="0" rIns="0" bIns="0">
            <a:normAutofit/>
          </a:bodyPr>
          <a:lstStyle>
            <a:lvl1pPr marL="387350" indent="-387350"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95300" y="7024315"/>
            <a:ext cx="2311400" cy="365125"/>
          </a:xfrm>
        </p:spPr>
        <p:txBody>
          <a:bodyPr/>
          <a:lstStyle/>
          <a:p>
            <a:fld id="{D51E6700-08CB-4818-82F5-6EC63156727F}" type="datetime3">
              <a:rPr lang="da-DK" smtClean="0"/>
              <a:pPr/>
              <a:t>30.03.2023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384550" y="7024315"/>
            <a:ext cx="3136900" cy="365125"/>
          </a:xfrm>
        </p:spPr>
        <p:txBody>
          <a:bodyPr/>
          <a:lstStyle/>
          <a:p>
            <a:endParaRPr lang="da-DK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385200" y="1109736"/>
            <a:ext cx="9126000" cy="0"/>
          </a:xfrm>
          <a:prstGeom prst="line">
            <a:avLst/>
          </a:prstGeom>
          <a:ln w="12700">
            <a:solidFill>
              <a:srgbClr val="FEF4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385200" y="6361701"/>
            <a:ext cx="3672408" cy="235651"/>
          </a:xfrm>
        </p:spPr>
        <p:txBody>
          <a:bodyPr lIns="0" tIns="0" rIns="0" bIns="0" anchor="t"/>
          <a:lstStyle>
            <a:lvl1pPr algn="l">
              <a:defRPr sz="850">
                <a:solidFill>
                  <a:srgbClr val="324140"/>
                </a:solidFill>
              </a:defRPr>
            </a:lvl1pPr>
          </a:lstStyle>
          <a:p>
            <a:fld id="{BE9F8A58-3711-4652-B737-D73200152389}" type="slidenum">
              <a:rPr lang="da-DK" smtClean="0"/>
              <a:pPr/>
              <a:t>‹nr.›</a:t>
            </a:fld>
            <a:r>
              <a:rPr lang="da-DK" dirty="0"/>
              <a:t> | Københavns åbne Gymnasium</a:t>
            </a:r>
          </a:p>
        </p:txBody>
      </p:sp>
    </p:spTree>
    <p:extLst>
      <p:ext uri="{BB962C8B-B14F-4D97-AF65-F5344CB8AC3E}">
        <p14:creationId xmlns:p14="http://schemas.microsoft.com/office/powerpoint/2010/main" val="1746273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vid 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5200" y="552930"/>
            <a:ext cx="9126000" cy="499806"/>
          </a:xfrm>
        </p:spPr>
        <p:txBody>
          <a:bodyPr lIns="0" tIns="0" rIns="0" bIns="0" anchor="t">
            <a:normAutofit/>
          </a:bodyPr>
          <a:lstStyle>
            <a:lvl1pPr algn="l">
              <a:defRPr sz="3500" b="1" cap="all" baseline="0">
                <a:solidFill>
                  <a:srgbClr val="324140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43372" y="1432655"/>
            <a:ext cx="8367828" cy="4228594"/>
          </a:xfrm>
        </p:spPr>
        <p:txBody>
          <a:bodyPr lIns="0" tIns="0" rIns="0" bIns="0">
            <a:normAutofit/>
          </a:bodyPr>
          <a:lstStyle>
            <a:lvl1pPr marL="387350" indent="-387350">
              <a:defRPr sz="2000">
                <a:solidFill>
                  <a:srgbClr val="324140"/>
                </a:solidFill>
              </a:defRPr>
            </a:lvl1pPr>
            <a:lvl2pPr>
              <a:defRPr sz="2000">
                <a:solidFill>
                  <a:srgbClr val="324140"/>
                </a:solidFill>
              </a:defRPr>
            </a:lvl2pPr>
            <a:lvl3pPr>
              <a:defRPr sz="2000">
                <a:solidFill>
                  <a:srgbClr val="324140"/>
                </a:solidFill>
              </a:defRPr>
            </a:lvl3pPr>
            <a:lvl4pPr>
              <a:defRPr sz="2000">
                <a:solidFill>
                  <a:srgbClr val="324140"/>
                </a:solidFill>
              </a:defRPr>
            </a:lvl4pPr>
            <a:lvl5pPr>
              <a:defRPr sz="2000">
                <a:solidFill>
                  <a:srgbClr val="324140"/>
                </a:solidFill>
              </a:defRPr>
            </a:lvl5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95300" y="7024315"/>
            <a:ext cx="2311400" cy="365125"/>
          </a:xfrm>
        </p:spPr>
        <p:txBody>
          <a:bodyPr/>
          <a:lstStyle/>
          <a:p>
            <a:fld id="{D51E6700-08CB-4818-82F5-6EC63156727F}" type="datetime3">
              <a:rPr lang="da-DK" smtClean="0"/>
              <a:pPr/>
              <a:t>30.03.2023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384550" y="7024315"/>
            <a:ext cx="3136900" cy="365125"/>
          </a:xfrm>
        </p:spPr>
        <p:txBody>
          <a:bodyPr/>
          <a:lstStyle/>
          <a:p>
            <a:endParaRPr lang="da-DK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385200" y="1109736"/>
            <a:ext cx="9126000" cy="0"/>
          </a:xfrm>
          <a:prstGeom prst="line">
            <a:avLst/>
          </a:prstGeom>
          <a:ln w="12700">
            <a:solidFill>
              <a:srgbClr val="3241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385200" y="6361701"/>
            <a:ext cx="3672408" cy="235651"/>
          </a:xfrm>
        </p:spPr>
        <p:txBody>
          <a:bodyPr lIns="0" tIns="0" rIns="0" bIns="0" anchor="t"/>
          <a:lstStyle>
            <a:lvl1pPr algn="l">
              <a:defRPr sz="850">
                <a:solidFill>
                  <a:srgbClr val="324140"/>
                </a:solidFill>
              </a:defRPr>
            </a:lvl1pPr>
          </a:lstStyle>
          <a:p>
            <a:fld id="{BE9F8A58-3711-4652-B737-D73200152389}" type="slidenum">
              <a:rPr lang="da-DK" smtClean="0"/>
              <a:pPr/>
              <a:t>‹nr.›</a:t>
            </a:fld>
            <a:r>
              <a:rPr lang="da-DK" dirty="0"/>
              <a:t> | Københavns åbne Gymnasium</a:t>
            </a:r>
          </a:p>
        </p:txBody>
      </p:sp>
    </p:spTree>
    <p:extLst>
      <p:ext uri="{BB962C8B-B14F-4D97-AF65-F5344CB8AC3E}">
        <p14:creationId xmlns:p14="http://schemas.microsoft.com/office/powerpoint/2010/main" val="2429525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ed tekst og manch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385200" y="1412776"/>
            <a:ext cx="6944064" cy="648072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solidFill>
                  <a:srgbClr val="324140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95300" y="7029400"/>
            <a:ext cx="2311400" cy="365125"/>
          </a:xfrm>
        </p:spPr>
        <p:txBody>
          <a:bodyPr/>
          <a:lstStyle/>
          <a:p>
            <a:fld id="{3998276F-7CB8-4276-8370-881E5410A636}" type="datetime3">
              <a:rPr lang="da-DK" smtClean="0"/>
              <a:pPr/>
              <a:t>30.03.2023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384550" y="7029400"/>
            <a:ext cx="3136900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10" name="Pladsholder til billede 9"/>
          <p:cNvSpPr>
            <a:spLocks noGrp="1"/>
          </p:cNvSpPr>
          <p:nvPr>
            <p:ph type="pic" sz="quarter" idx="13"/>
          </p:nvPr>
        </p:nvSpPr>
        <p:spPr>
          <a:xfrm>
            <a:off x="998538" y="2244725"/>
            <a:ext cx="7921625" cy="316865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385200" y="552930"/>
            <a:ext cx="9126000" cy="499806"/>
          </a:xfrm>
        </p:spPr>
        <p:txBody>
          <a:bodyPr lIns="0" tIns="0" rIns="0" bIns="0" anchor="t">
            <a:normAutofit/>
          </a:bodyPr>
          <a:lstStyle>
            <a:lvl1pPr algn="l">
              <a:defRPr sz="3500" b="1" cap="all" baseline="0">
                <a:solidFill>
                  <a:srgbClr val="324140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cxnSp>
        <p:nvCxnSpPr>
          <p:cNvPr id="14" name="Lige forbindelse 13"/>
          <p:cNvCxnSpPr/>
          <p:nvPr userDrawn="1"/>
        </p:nvCxnSpPr>
        <p:spPr>
          <a:xfrm>
            <a:off x="385200" y="1109736"/>
            <a:ext cx="9126000" cy="0"/>
          </a:xfrm>
          <a:prstGeom prst="line">
            <a:avLst/>
          </a:prstGeom>
          <a:ln w="12700">
            <a:solidFill>
              <a:srgbClr val="FEF4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385200" y="6361701"/>
            <a:ext cx="3672408" cy="235651"/>
          </a:xfrm>
        </p:spPr>
        <p:txBody>
          <a:bodyPr lIns="0" tIns="0" rIns="0" bIns="0" anchor="t"/>
          <a:lstStyle>
            <a:lvl1pPr algn="l">
              <a:defRPr sz="850">
                <a:solidFill>
                  <a:srgbClr val="324140"/>
                </a:solidFill>
              </a:defRPr>
            </a:lvl1pPr>
          </a:lstStyle>
          <a:p>
            <a:fld id="{BE9F8A58-3711-4652-B737-D73200152389}" type="slidenum">
              <a:rPr lang="da-DK" smtClean="0"/>
              <a:pPr/>
              <a:t>‹nr.›</a:t>
            </a:fld>
            <a:r>
              <a:rPr lang="da-DK" dirty="0"/>
              <a:t> | Københavns åbne Gymnasium</a:t>
            </a:r>
          </a:p>
        </p:txBody>
      </p:sp>
      <p:sp>
        <p:nvSpPr>
          <p:cNvPr id="16" name="Pladsholder til tekst 16"/>
          <p:cNvSpPr>
            <a:spLocks noGrp="1"/>
          </p:cNvSpPr>
          <p:nvPr>
            <p:ph type="body" sz="quarter" idx="17"/>
          </p:nvPr>
        </p:nvSpPr>
        <p:spPr>
          <a:xfrm>
            <a:off x="7516800" y="1267200"/>
            <a:ext cx="1926000" cy="1926000"/>
          </a:xfrm>
          <a:prstGeom prst="ellipse">
            <a:avLst/>
          </a:prstGeom>
          <a:solidFill>
            <a:srgbClr val="FEF447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>
                <a:solidFill>
                  <a:srgbClr val="32414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227155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dsholder til billede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906000" cy="5805488"/>
          </a:xfrm>
        </p:spPr>
        <p:txBody>
          <a:bodyPr anchor="t"/>
          <a:lstStyle>
            <a:lvl1pPr marL="0" indent="0" algn="l"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>
          <a:xfrm>
            <a:off x="495300" y="7024315"/>
            <a:ext cx="2311400" cy="365125"/>
          </a:xfrm>
        </p:spPr>
        <p:txBody>
          <a:bodyPr/>
          <a:lstStyle/>
          <a:p>
            <a:fld id="{F33539DB-EC8F-43D1-92A7-384FBDF21AE5}" type="datetime3">
              <a:rPr lang="da-DK" smtClean="0"/>
              <a:pPr/>
              <a:t>30.03.2023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>
          <a:xfrm>
            <a:off x="3384550" y="7024315"/>
            <a:ext cx="3136900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1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385200" y="6361701"/>
            <a:ext cx="3672408" cy="235651"/>
          </a:xfrm>
        </p:spPr>
        <p:txBody>
          <a:bodyPr lIns="0" tIns="0" rIns="0" bIns="0" anchor="t"/>
          <a:lstStyle>
            <a:lvl1pPr algn="l">
              <a:defRPr sz="850">
                <a:solidFill>
                  <a:srgbClr val="324140"/>
                </a:solidFill>
              </a:defRPr>
            </a:lvl1pPr>
          </a:lstStyle>
          <a:p>
            <a:fld id="{BE9F8A58-3711-4652-B737-D73200152389}" type="slidenum">
              <a:rPr lang="da-DK" smtClean="0"/>
              <a:pPr/>
              <a:t>‹nr.›</a:t>
            </a:fld>
            <a:r>
              <a:rPr lang="da-DK" dirty="0"/>
              <a:t> | Københavns åbne Gymnasium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385200" y="552930"/>
            <a:ext cx="9126000" cy="499806"/>
          </a:xfrm>
        </p:spPr>
        <p:txBody>
          <a:bodyPr lIns="0" tIns="0" rIns="0" bIns="0" anchor="t">
            <a:normAutofit/>
          </a:bodyPr>
          <a:lstStyle>
            <a:lvl1pPr algn="l">
              <a:defRPr sz="3500" b="1" cap="all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16" name="Pladsholder til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385200" y="1108800"/>
            <a:ext cx="9136800" cy="18000"/>
          </a:xfr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a-DK" dirty="0"/>
              <a:t> </a:t>
            </a:r>
          </a:p>
        </p:txBody>
      </p:sp>
      <p:sp>
        <p:nvSpPr>
          <p:cNvPr id="17" name="Pladsholder til tekst 16"/>
          <p:cNvSpPr>
            <a:spLocks noGrp="1"/>
          </p:cNvSpPr>
          <p:nvPr>
            <p:ph type="body" sz="quarter" idx="17"/>
          </p:nvPr>
        </p:nvSpPr>
        <p:spPr>
          <a:xfrm>
            <a:off x="7070400" y="619200"/>
            <a:ext cx="1926000" cy="1926000"/>
          </a:xfrm>
          <a:prstGeom prst="ellipse">
            <a:avLst/>
          </a:prstGeom>
          <a:solidFill>
            <a:srgbClr val="FEF447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>
                <a:solidFill>
                  <a:srgbClr val="32414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476783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>
          <a:xfrm>
            <a:off x="495300" y="7024315"/>
            <a:ext cx="2311400" cy="365125"/>
          </a:xfrm>
        </p:spPr>
        <p:txBody>
          <a:bodyPr/>
          <a:lstStyle/>
          <a:p>
            <a:fld id="{1FAB9F7A-9240-4E7E-81FB-22EDBCC94FD5}" type="datetime3">
              <a:rPr lang="da-DK" smtClean="0"/>
              <a:pPr/>
              <a:t>30.03.2023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3384550" y="7024315"/>
            <a:ext cx="3136900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8" name="Pladsholder til billede 7"/>
          <p:cNvSpPr>
            <a:spLocks noGrp="1"/>
          </p:cNvSpPr>
          <p:nvPr>
            <p:ph type="pic" sz="quarter" idx="13"/>
          </p:nvPr>
        </p:nvSpPr>
        <p:spPr>
          <a:xfrm>
            <a:off x="373063" y="1465264"/>
            <a:ext cx="9128125" cy="4311650"/>
          </a:xfrm>
        </p:spPr>
        <p:txBody>
          <a:bodyPr anchor="t"/>
          <a:lstStyle>
            <a:lvl1pPr marL="0" indent="0" algn="l"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385200" y="552930"/>
            <a:ext cx="9126000" cy="499806"/>
          </a:xfrm>
        </p:spPr>
        <p:txBody>
          <a:bodyPr lIns="0" tIns="0" rIns="0" bIns="0" anchor="t">
            <a:normAutofit/>
          </a:bodyPr>
          <a:lstStyle>
            <a:lvl1pPr algn="l">
              <a:defRPr sz="3500" b="1" cap="all" baseline="0">
                <a:solidFill>
                  <a:srgbClr val="324140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385200" y="6361701"/>
            <a:ext cx="3672408" cy="235651"/>
          </a:xfrm>
        </p:spPr>
        <p:txBody>
          <a:bodyPr lIns="0" tIns="0" rIns="0" bIns="0" anchor="t"/>
          <a:lstStyle>
            <a:lvl1pPr algn="l">
              <a:defRPr sz="850">
                <a:solidFill>
                  <a:srgbClr val="324140"/>
                </a:solidFill>
              </a:defRPr>
            </a:lvl1pPr>
          </a:lstStyle>
          <a:p>
            <a:fld id="{BE9F8A58-3711-4652-B737-D73200152389}" type="slidenum">
              <a:rPr lang="da-DK" smtClean="0"/>
              <a:pPr/>
              <a:t>‹nr.›</a:t>
            </a:fld>
            <a:r>
              <a:rPr lang="da-DK" dirty="0"/>
              <a:t> | Københavns åbne Gymnasium</a:t>
            </a:r>
          </a:p>
        </p:txBody>
      </p:sp>
    </p:spTree>
    <p:extLst>
      <p:ext uri="{BB962C8B-B14F-4D97-AF65-F5344CB8AC3E}">
        <p14:creationId xmlns:p14="http://schemas.microsoft.com/office/powerpoint/2010/main" val="70664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ed tekst og kursiv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>
          <a:xfrm>
            <a:off x="495300" y="7024315"/>
            <a:ext cx="2311400" cy="365125"/>
          </a:xfrm>
        </p:spPr>
        <p:txBody>
          <a:bodyPr/>
          <a:lstStyle/>
          <a:p>
            <a:fld id="{F8D42327-D8D3-4BD8-B899-81B0967D93E7}" type="datetime3">
              <a:rPr lang="da-DK" smtClean="0"/>
              <a:pPr/>
              <a:t>30.03.2023</a:t>
            </a:fld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>
          <a:xfrm>
            <a:off x="3384550" y="7024315"/>
            <a:ext cx="3136900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5"/>
          </p:nvPr>
        </p:nvSpPr>
        <p:spPr>
          <a:xfrm>
            <a:off x="776536" y="4813851"/>
            <a:ext cx="2584065" cy="1081088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00" i="1">
                <a:solidFill>
                  <a:srgbClr val="324140"/>
                </a:solidFill>
              </a:defRPr>
            </a:lvl1pPr>
            <a:lvl2pPr marL="457200" indent="0" algn="r">
              <a:buNone/>
              <a:defRPr sz="1800" i="1">
                <a:solidFill>
                  <a:srgbClr val="324140"/>
                </a:solidFill>
              </a:defRPr>
            </a:lvl2pPr>
            <a:lvl3pPr marL="914400" indent="0" algn="r">
              <a:buNone/>
              <a:defRPr sz="1800" i="1">
                <a:solidFill>
                  <a:srgbClr val="324140"/>
                </a:solidFill>
              </a:defRPr>
            </a:lvl3pPr>
            <a:lvl4pPr marL="1371600" indent="0" algn="r">
              <a:buNone/>
              <a:defRPr sz="1800" i="1">
                <a:solidFill>
                  <a:srgbClr val="324140"/>
                </a:solidFill>
              </a:defRPr>
            </a:lvl4pPr>
            <a:lvl5pPr marL="1828800" indent="0" algn="r">
              <a:buNone/>
              <a:defRPr sz="1800" i="1">
                <a:solidFill>
                  <a:srgbClr val="324140"/>
                </a:solidFill>
              </a:defRPr>
            </a:lvl5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385200" y="552930"/>
            <a:ext cx="9126000" cy="499806"/>
          </a:xfrm>
        </p:spPr>
        <p:txBody>
          <a:bodyPr lIns="0" tIns="0" rIns="0" bIns="0" anchor="t">
            <a:normAutofit/>
          </a:bodyPr>
          <a:lstStyle>
            <a:lvl1pPr algn="l">
              <a:defRPr sz="3500" b="1" cap="all" baseline="0">
                <a:solidFill>
                  <a:srgbClr val="324140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cxnSp>
        <p:nvCxnSpPr>
          <p:cNvPr id="12" name="Lige forbindelse 11"/>
          <p:cNvCxnSpPr/>
          <p:nvPr userDrawn="1"/>
        </p:nvCxnSpPr>
        <p:spPr>
          <a:xfrm>
            <a:off x="385200" y="1109736"/>
            <a:ext cx="9126000" cy="0"/>
          </a:xfrm>
          <a:prstGeom prst="line">
            <a:avLst/>
          </a:prstGeom>
          <a:ln w="12700">
            <a:solidFill>
              <a:srgbClr val="FEF4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dsholder til billede 13"/>
          <p:cNvSpPr>
            <a:spLocks noGrp="1"/>
          </p:cNvSpPr>
          <p:nvPr>
            <p:ph type="pic" sz="quarter" idx="16"/>
          </p:nvPr>
        </p:nvSpPr>
        <p:spPr>
          <a:xfrm>
            <a:off x="3483321" y="1474373"/>
            <a:ext cx="6028427" cy="4300261"/>
          </a:xfrm>
        </p:spPr>
        <p:txBody>
          <a:bodyPr anchor="t"/>
          <a:lstStyle>
            <a:lvl1pPr marL="0" indent="0" algn="l"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385200" y="6361701"/>
            <a:ext cx="3672408" cy="235651"/>
          </a:xfrm>
        </p:spPr>
        <p:txBody>
          <a:bodyPr lIns="0" tIns="0" rIns="0" bIns="0" anchor="t"/>
          <a:lstStyle>
            <a:lvl1pPr algn="l">
              <a:defRPr sz="850">
                <a:solidFill>
                  <a:srgbClr val="324140"/>
                </a:solidFill>
              </a:defRPr>
            </a:lvl1pPr>
          </a:lstStyle>
          <a:p>
            <a:fld id="{BE9F8A58-3711-4652-B737-D73200152389}" type="slidenum">
              <a:rPr lang="da-DK" smtClean="0"/>
              <a:pPr/>
              <a:t>‹nr.›</a:t>
            </a:fld>
            <a:r>
              <a:rPr lang="da-DK" dirty="0"/>
              <a:t> | Københavns åbne Gymnasium</a:t>
            </a:r>
          </a:p>
        </p:txBody>
      </p:sp>
      <p:sp>
        <p:nvSpPr>
          <p:cNvPr id="17" name="Pladsholder til tekst 16"/>
          <p:cNvSpPr>
            <a:spLocks noGrp="1"/>
          </p:cNvSpPr>
          <p:nvPr>
            <p:ph type="body" sz="quarter" idx="17"/>
          </p:nvPr>
        </p:nvSpPr>
        <p:spPr>
          <a:xfrm>
            <a:off x="6804000" y="522000"/>
            <a:ext cx="1926000" cy="1926000"/>
          </a:xfrm>
          <a:prstGeom prst="ellipse">
            <a:avLst/>
          </a:prstGeom>
          <a:solidFill>
            <a:srgbClr val="324140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2566646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r og kursiv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95300" y="7024315"/>
            <a:ext cx="2311400" cy="365125"/>
          </a:xfrm>
        </p:spPr>
        <p:txBody>
          <a:bodyPr/>
          <a:lstStyle/>
          <a:p>
            <a:fld id="{FA338515-3E11-4587-B07C-55D11CB615AB}" type="datetime3">
              <a:rPr lang="da-DK" smtClean="0"/>
              <a:pPr/>
              <a:t>30.03.2023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384550" y="7024315"/>
            <a:ext cx="3136900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11" name="Pladsholder til billede 10"/>
          <p:cNvSpPr>
            <a:spLocks noGrp="1"/>
          </p:cNvSpPr>
          <p:nvPr>
            <p:ph type="pic" sz="quarter" idx="14"/>
          </p:nvPr>
        </p:nvSpPr>
        <p:spPr>
          <a:xfrm>
            <a:off x="4971600" y="1470024"/>
            <a:ext cx="3938400" cy="2113200"/>
          </a:xfrm>
        </p:spPr>
        <p:txBody>
          <a:bodyPr anchor="t"/>
          <a:lstStyle>
            <a:lvl1pPr marL="0" indent="0" algn="l"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3" name="Pladsholder til billede 12"/>
          <p:cNvSpPr>
            <a:spLocks noGrp="1"/>
          </p:cNvSpPr>
          <p:nvPr>
            <p:ph type="pic" sz="quarter" idx="15"/>
          </p:nvPr>
        </p:nvSpPr>
        <p:spPr>
          <a:xfrm>
            <a:off x="4972050" y="3686174"/>
            <a:ext cx="3938588" cy="2114551"/>
          </a:xfrm>
        </p:spPr>
        <p:txBody>
          <a:bodyPr anchor="t"/>
          <a:lstStyle>
            <a:lvl1pPr marL="0" indent="0" algn="l">
              <a:buNone/>
              <a:defRPr/>
            </a:lvl1pPr>
          </a:lstStyle>
          <a:p>
            <a:r>
              <a:rPr lang="da-DK"/>
              <a:t>Klik på ikonet for at tilføje et billede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385200" y="552930"/>
            <a:ext cx="9126000" cy="499806"/>
          </a:xfrm>
        </p:spPr>
        <p:txBody>
          <a:bodyPr lIns="0" tIns="0" rIns="0" bIns="0" anchor="t">
            <a:normAutofit/>
          </a:bodyPr>
          <a:lstStyle>
            <a:lvl1pPr algn="l">
              <a:defRPr sz="3500" b="1" cap="all" baseline="0">
                <a:solidFill>
                  <a:srgbClr val="324140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cxnSp>
        <p:nvCxnSpPr>
          <p:cNvPr id="15" name="Lige forbindelse 14"/>
          <p:cNvCxnSpPr/>
          <p:nvPr userDrawn="1"/>
        </p:nvCxnSpPr>
        <p:spPr>
          <a:xfrm>
            <a:off x="385200" y="1109736"/>
            <a:ext cx="9126000" cy="0"/>
          </a:xfrm>
          <a:prstGeom prst="line">
            <a:avLst/>
          </a:prstGeom>
          <a:ln w="12700">
            <a:solidFill>
              <a:srgbClr val="FEF4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dsholder til tekst 9"/>
          <p:cNvSpPr>
            <a:spLocks noGrp="1"/>
          </p:cNvSpPr>
          <p:nvPr>
            <p:ph type="body" sz="quarter" idx="16"/>
          </p:nvPr>
        </p:nvSpPr>
        <p:spPr>
          <a:xfrm>
            <a:off x="848544" y="3625146"/>
            <a:ext cx="3955371" cy="2180118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00" i="1">
                <a:solidFill>
                  <a:srgbClr val="324140"/>
                </a:solidFill>
              </a:defRPr>
            </a:lvl1pPr>
            <a:lvl2pPr marL="457200" indent="0" algn="r">
              <a:buNone/>
              <a:defRPr sz="1800" i="1">
                <a:solidFill>
                  <a:srgbClr val="324140"/>
                </a:solidFill>
              </a:defRPr>
            </a:lvl2pPr>
            <a:lvl3pPr marL="914400" indent="0" algn="r">
              <a:buNone/>
              <a:defRPr sz="1800" i="1">
                <a:solidFill>
                  <a:srgbClr val="324140"/>
                </a:solidFill>
              </a:defRPr>
            </a:lvl3pPr>
            <a:lvl4pPr marL="1371600" indent="0" algn="r">
              <a:buNone/>
              <a:defRPr sz="1800" i="1">
                <a:solidFill>
                  <a:srgbClr val="324140"/>
                </a:solidFill>
              </a:defRPr>
            </a:lvl4pPr>
            <a:lvl5pPr marL="1828800" indent="0" algn="r">
              <a:buNone/>
              <a:defRPr sz="1800" i="1">
                <a:solidFill>
                  <a:srgbClr val="324140"/>
                </a:solidFill>
              </a:defRPr>
            </a:lvl5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7" name="Pladsholder til tekst 9"/>
          <p:cNvSpPr>
            <a:spLocks noGrp="1"/>
          </p:cNvSpPr>
          <p:nvPr>
            <p:ph type="body" sz="quarter" idx="17"/>
          </p:nvPr>
        </p:nvSpPr>
        <p:spPr>
          <a:xfrm>
            <a:off x="853613" y="1408576"/>
            <a:ext cx="3955371" cy="216444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00" i="1">
                <a:solidFill>
                  <a:srgbClr val="324140"/>
                </a:solidFill>
              </a:defRPr>
            </a:lvl1pPr>
            <a:lvl2pPr marL="457200" indent="0" algn="r">
              <a:buNone/>
              <a:defRPr sz="1800" i="1">
                <a:solidFill>
                  <a:srgbClr val="324140"/>
                </a:solidFill>
              </a:defRPr>
            </a:lvl2pPr>
            <a:lvl3pPr marL="914400" indent="0" algn="r">
              <a:buNone/>
              <a:defRPr sz="1800" i="1">
                <a:solidFill>
                  <a:srgbClr val="324140"/>
                </a:solidFill>
              </a:defRPr>
            </a:lvl3pPr>
            <a:lvl4pPr marL="1371600" indent="0" algn="r">
              <a:buNone/>
              <a:defRPr sz="1800" i="1">
                <a:solidFill>
                  <a:srgbClr val="324140"/>
                </a:solidFill>
              </a:defRPr>
            </a:lvl4pPr>
            <a:lvl5pPr marL="1828800" indent="0" algn="r">
              <a:buNone/>
              <a:defRPr sz="1800" i="1">
                <a:solidFill>
                  <a:srgbClr val="324140"/>
                </a:solidFill>
              </a:defRPr>
            </a:lvl5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8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385200" y="6361701"/>
            <a:ext cx="3672408" cy="235651"/>
          </a:xfrm>
        </p:spPr>
        <p:txBody>
          <a:bodyPr lIns="0" tIns="0" rIns="0" bIns="0" anchor="t"/>
          <a:lstStyle>
            <a:lvl1pPr algn="l">
              <a:defRPr sz="850">
                <a:solidFill>
                  <a:srgbClr val="324140"/>
                </a:solidFill>
              </a:defRPr>
            </a:lvl1pPr>
          </a:lstStyle>
          <a:p>
            <a:fld id="{BE9F8A58-3711-4652-B737-D73200152389}" type="slidenum">
              <a:rPr lang="da-DK" smtClean="0"/>
              <a:pPr/>
              <a:t>‹nr.›</a:t>
            </a:fld>
            <a:r>
              <a:rPr lang="da-DK" dirty="0"/>
              <a:t> | Københavns åbne Gymnasium</a:t>
            </a:r>
          </a:p>
        </p:txBody>
      </p:sp>
    </p:spTree>
    <p:extLst>
      <p:ext uri="{BB962C8B-B14F-4D97-AF65-F5344CB8AC3E}">
        <p14:creationId xmlns:p14="http://schemas.microsoft.com/office/powerpoint/2010/main" val="2410290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F0D83-D7FC-49DF-B475-87C0F458D5BD}" type="datetime3">
              <a:rPr lang="da-DK" smtClean="0"/>
              <a:pPr/>
              <a:t>30.03.2023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F8A58-3711-4652-B737-D73200152389}" type="slidenum">
              <a:rPr lang="da-DK" smtClean="0"/>
              <a:pPr/>
              <a:t>‹nr.›</a:t>
            </a:fld>
            <a:endParaRPr lang="da-DK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0206"/>
            <a:ext cx="9906000" cy="91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7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err="1"/>
              <a:t>Literary</a:t>
            </a:r>
            <a:r>
              <a:rPr lang="da-DK" dirty="0"/>
              <a:t> terms for </a:t>
            </a:r>
            <a:r>
              <a:rPr lang="da-DK" dirty="0" err="1"/>
              <a:t>analysing</a:t>
            </a:r>
            <a:r>
              <a:rPr lang="da-DK" dirty="0"/>
              <a:t> </a:t>
            </a:r>
            <a:r>
              <a:rPr lang="da-DK" dirty="0" err="1"/>
              <a:t>poetry</a:t>
            </a:r>
            <a:endParaRPr lang="da-DK" dirty="0"/>
          </a:p>
        </p:txBody>
      </p:sp>
      <p:sp>
        <p:nvSpPr>
          <p:cNvPr id="7" name="Pladsholder til indhold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/>
              <a:t>Stanza: </a:t>
            </a:r>
            <a:r>
              <a:rPr lang="en-US" dirty="0" err="1"/>
              <a:t>strofe</a:t>
            </a:r>
            <a:endParaRPr lang="en-US" dirty="0"/>
          </a:p>
          <a:p>
            <a:pPr>
              <a:buNone/>
            </a:pPr>
            <a:r>
              <a:rPr lang="en-US" dirty="0"/>
              <a:t>Rhyme: rim</a:t>
            </a:r>
          </a:p>
          <a:p>
            <a:pPr>
              <a:buNone/>
            </a:pPr>
            <a:r>
              <a:rPr lang="en-US" dirty="0"/>
              <a:t>End rhyme: </a:t>
            </a:r>
            <a:r>
              <a:rPr lang="en-US" dirty="0" err="1"/>
              <a:t>enderim</a:t>
            </a:r>
            <a:endParaRPr lang="en-US" dirty="0"/>
          </a:p>
          <a:p>
            <a:pPr>
              <a:buNone/>
            </a:pPr>
            <a:r>
              <a:rPr lang="en-US" dirty="0"/>
              <a:t>Syllable: </a:t>
            </a:r>
            <a:r>
              <a:rPr lang="en-US" dirty="0" err="1"/>
              <a:t>stavelse</a:t>
            </a:r>
            <a:endParaRPr lang="en-US" dirty="0"/>
          </a:p>
          <a:p>
            <a:pPr>
              <a:buNone/>
            </a:pPr>
            <a:r>
              <a:rPr lang="en-US" dirty="0"/>
              <a:t>Stress: </a:t>
            </a:r>
            <a:r>
              <a:rPr lang="en-US" dirty="0" err="1"/>
              <a:t>tryk</a:t>
            </a:r>
            <a:r>
              <a:rPr lang="en-US" dirty="0"/>
              <a:t> (weak stressed syllables and strong-stressed syllables)</a:t>
            </a:r>
          </a:p>
          <a:p>
            <a:pPr>
              <a:buNone/>
            </a:pPr>
            <a:r>
              <a:rPr lang="en-US" dirty="0" err="1"/>
              <a:t>Rythm</a:t>
            </a:r>
            <a:r>
              <a:rPr lang="en-US" dirty="0"/>
              <a:t>: </a:t>
            </a:r>
            <a:r>
              <a:rPr lang="en-US" dirty="0" err="1"/>
              <a:t>rytme</a:t>
            </a:r>
            <a:endParaRPr lang="en-US" dirty="0"/>
          </a:p>
          <a:p>
            <a:pPr>
              <a:buNone/>
            </a:pPr>
            <a:r>
              <a:rPr lang="en-US" dirty="0"/>
              <a:t>Imagery: </a:t>
            </a:r>
            <a:r>
              <a:rPr lang="en-US" dirty="0" err="1"/>
              <a:t>billedsprog</a:t>
            </a:r>
            <a:endParaRPr lang="en-US" dirty="0"/>
          </a:p>
          <a:p>
            <a:pPr>
              <a:buNone/>
            </a:pPr>
            <a:r>
              <a:rPr lang="en-US" dirty="0"/>
              <a:t>Personification: </a:t>
            </a:r>
            <a:r>
              <a:rPr lang="en-US" dirty="0" err="1"/>
              <a:t>personificering</a:t>
            </a:r>
            <a:endParaRPr lang="en-US" dirty="0"/>
          </a:p>
          <a:p>
            <a:pPr>
              <a:buNone/>
            </a:pPr>
            <a:r>
              <a:rPr lang="en-US" dirty="0"/>
              <a:t>Metaphor: </a:t>
            </a:r>
            <a:r>
              <a:rPr lang="en-US" dirty="0" err="1"/>
              <a:t>metafor</a:t>
            </a:r>
            <a:endParaRPr lang="en-US" dirty="0"/>
          </a:p>
          <a:p>
            <a:pPr>
              <a:buNone/>
            </a:pPr>
            <a:r>
              <a:rPr lang="en-US" dirty="0"/>
              <a:t>Simile: simile (metaphor including “as”: </a:t>
            </a:r>
            <a:r>
              <a:rPr lang="en-US" i="1" dirty="0"/>
              <a:t>Red as a rose</a:t>
            </a:r>
            <a:r>
              <a:rPr lang="en-US" dirty="0"/>
              <a:t>)</a:t>
            </a:r>
          </a:p>
          <a:p>
            <a:pPr>
              <a:buNone/>
            </a:pPr>
            <a:r>
              <a:rPr lang="en-US" dirty="0"/>
              <a:t>Free Verse: ”open form” verse, </a:t>
            </a:r>
            <a:r>
              <a:rPr lang="en-US" dirty="0" err="1"/>
              <a:t>frie</a:t>
            </a:r>
            <a:r>
              <a:rPr lang="en-US" dirty="0"/>
              <a:t> </a:t>
            </a:r>
            <a:r>
              <a:rPr lang="en-US" dirty="0" err="1"/>
              <a:t>vers</a:t>
            </a:r>
            <a:r>
              <a:rPr lang="en-US" dirty="0"/>
              <a:t>: rhythm not organized in meter</a:t>
            </a:r>
          </a:p>
          <a:p>
            <a:pPr>
              <a:buNone/>
            </a:pPr>
            <a:r>
              <a:rPr lang="en-US" dirty="0"/>
              <a:t>Meter: recurrent units of weak- and strong-stressed syllables</a:t>
            </a:r>
          </a:p>
          <a:p>
            <a:pPr>
              <a:buNone/>
            </a:pPr>
            <a:r>
              <a:rPr lang="en-US" dirty="0"/>
              <a:t>Feet: </a:t>
            </a:r>
            <a:r>
              <a:rPr lang="en-US" dirty="0" err="1"/>
              <a:t>versefødder</a:t>
            </a:r>
            <a:r>
              <a:rPr lang="en-US" dirty="0"/>
              <a:t> </a:t>
            </a:r>
          </a:p>
          <a:p>
            <a:pPr>
              <a:buNone/>
            </a:pPr>
            <a:r>
              <a:rPr lang="en-US" dirty="0"/>
              <a:t>Iamb: rising foot (a stressed syllable followed by an unstressed syllable)</a:t>
            </a:r>
          </a:p>
          <a:p>
            <a:pPr>
              <a:buNone/>
            </a:pPr>
            <a:r>
              <a:rPr lang="en-US" dirty="0"/>
              <a:t>Trochee: falling foot (an </a:t>
            </a:r>
            <a:r>
              <a:rPr lang="en-US" dirty="0" err="1"/>
              <a:t>ustressed</a:t>
            </a:r>
            <a:r>
              <a:rPr lang="en-US" dirty="0"/>
              <a:t> syllable followed by a </a:t>
            </a:r>
            <a:r>
              <a:rPr lang="en-US"/>
              <a:t>stressed syllable)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E6700-08CB-4818-82F5-6EC63156727F}" type="datetime3">
              <a:rPr lang="da-DK" smtClean="0"/>
              <a:pPr/>
              <a:t>30.03.2023</a:t>
            </a:fld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F8A58-3711-4652-B737-D73200152389}" type="slidenum">
              <a:rPr lang="da-DK" smtClean="0"/>
              <a:pPr/>
              <a:t>1</a:t>
            </a:fld>
            <a:r>
              <a:rPr lang="da-DK"/>
              <a:t> | Københavns åbne Gymnasium</a:t>
            </a:r>
            <a:endParaRPr lang="da-DK" dirty="0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C1F1EB5D-6B50-B0AA-4BF8-2378A5F1C7A4}"/>
              </a:ext>
            </a:extLst>
          </p:cNvPr>
          <p:cNvSpPr txBox="1"/>
          <p:nvPr/>
        </p:nvSpPr>
        <p:spPr>
          <a:xfrm>
            <a:off x="8115300" y="52435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45336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err="1"/>
              <a:t>Thou</a:t>
            </a:r>
            <a:r>
              <a:rPr lang="da-DK" dirty="0"/>
              <a:t> </a:t>
            </a:r>
            <a:r>
              <a:rPr lang="da-DK" dirty="0" err="1"/>
              <a:t>mother</a:t>
            </a:r>
            <a:r>
              <a:rPr lang="da-DK" dirty="0"/>
              <a:t> </a:t>
            </a:r>
            <a:r>
              <a:rPr lang="da-DK" dirty="0" err="1"/>
              <a:t>with</a:t>
            </a:r>
            <a:r>
              <a:rPr lang="da-DK" dirty="0"/>
              <a:t> </a:t>
            </a:r>
            <a:r>
              <a:rPr lang="da-DK" dirty="0" err="1"/>
              <a:t>thy</a:t>
            </a:r>
            <a:r>
              <a:rPr lang="da-DK" dirty="0"/>
              <a:t> </a:t>
            </a:r>
            <a:r>
              <a:rPr lang="da-DK" dirty="0" err="1"/>
              <a:t>equal</a:t>
            </a:r>
            <a:r>
              <a:rPr lang="da-DK" dirty="0"/>
              <a:t> </a:t>
            </a:r>
            <a:r>
              <a:rPr lang="da-DK" dirty="0" err="1"/>
              <a:t>brood</a:t>
            </a:r>
            <a:r>
              <a:rPr lang="da-DK" dirty="0"/>
              <a:t>	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Mother is a metaphor for America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A metaphor has two levels: </a:t>
            </a:r>
          </a:p>
          <a:p>
            <a:pPr>
              <a:buNone/>
            </a:pPr>
            <a:r>
              <a:rPr lang="en-US" dirty="0"/>
              <a:t>A tangible one: Mother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An abstract one: America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So a thing/person represents something else than the thing/person itself usually an abstract term. The tangible object which is denoted literally (Mother) is called vehicle (</a:t>
            </a:r>
            <a:r>
              <a:rPr lang="en-US" dirty="0" err="1"/>
              <a:t>køretøj</a:t>
            </a:r>
            <a:r>
              <a:rPr lang="en-US" dirty="0"/>
              <a:t>) and the phenomenon which is represented is called tenor (</a:t>
            </a:r>
            <a:r>
              <a:rPr lang="en-US" dirty="0" err="1"/>
              <a:t>mening</a:t>
            </a:r>
            <a:r>
              <a:rPr lang="en-US" dirty="0"/>
              <a:t>). 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E6700-08CB-4818-82F5-6EC63156727F}" type="datetime3">
              <a:rPr lang="da-DK" smtClean="0"/>
              <a:pPr/>
              <a:t>30.03.2023</a:t>
            </a:fld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F8A58-3711-4652-B737-D73200152389}" type="slidenum">
              <a:rPr lang="da-DK" smtClean="0"/>
              <a:pPr/>
              <a:t>2</a:t>
            </a:fld>
            <a:r>
              <a:rPr lang="da-DK"/>
              <a:t> | Københavns åbne Gymnasium</a:t>
            </a:r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Further elaboration on the metaphor “mother”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The tangible level: </a:t>
            </a:r>
          </a:p>
          <a:p>
            <a:pPr>
              <a:buNone/>
            </a:pPr>
            <a:r>
              <a:rPr lang="en-US" dirty="0"/>
              <a:t>Mother = a female body </a:t>
            </a:r>
          </a:p>
          <a:p>
            <a:pPr>
              <a:buNone/>
            </a:pPr>
            <a:r>
              <a:rPr lang="en-US" dirty="0"/>
              <a:t>A mother has children tangible/literal level </a:t>
            </a:r>
          </a:p>
          <a:p>
            <a:pPr>
              <a:buNone/>
            </a:pPr>
            <a:r>
              <a:rPr lang="en-US" dirty="0"/>
              <a:t>Children on the metaphorical level: citizens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Other metaphors: soil, metaphor for female and at the same time concrete level for land/nation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da-DK" i="1" dirty="0"/>
              <a:t>Der er flere metaforer og yderligere brug a hovedmetaforen: mor = nation. Denne </a:t>
            </a:r>
            <a:r>
              <a:rPr lang="da-DK" i="1" dirty="0" err="1"/>
              <a:t>powerpoint</a:t>
            </a:r>
            <a:r>
              <a:rPr lang="da-DK" i="1" dirty="0"/>
              <a:t> er blot appetitvækker</a:t>
            </a:r>
            <a:endParaRPr lang="en-US" i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E6700-08CB-4818-82F5-6EC63156727F}" type="datetime3">
              <a:rPr lang="da-DK" smtClean="0"/>
              <a:pPr/>
              <a:t>30.03.2023</a:t>
            </a:fld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F8A58-3711-4652-B737-D73200152389}" type="slidenum">
              <a:rPr lang="da-DK" smtClean="0"/>
              <a:pPr/>
              <a:t>3</a:t>
            </a:fld>
            <a:r>
              <a:rPr lang="da-DK"/>
              <a:t> | Københavns åbne Gymnasium</a:t>
            </a:r>
            <a:endParaRPr 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_01[1]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PowerPoint_01[1]</Template>
  <TotalTime>49</TotalTime>
  <Words>278</Words>
  <Application>Microsoft Macintosh PowerPoint</Application>
  <PresentationFormat>A4-papir (210 x 297 mm)</PresentationFormat>
  <Paragraphs>53</Paragraphs>
  <Slides>3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6" baseType="lpstr">
      <vt:lpstr>Arial</vt:lpstr>
      <vt:lpstr>Calibri</vt:lpstr>
      <vt:lpstr>PowerPoint_01[1]</vt:lpstr>
      <vt:lpstr>Literary terms for analysing poetry</vt:lpstr>
      <vt:lpstr>Thou mother with thy equal brood </vt:lpstr>
      <vt:lpstr>PowerPoint-præsentation</vt:lpstr>
    </vt:vector>
  </TitlesOfParts>
  <Company>ITCenter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kg</dc:creator>
  <cp:lastModifiedBy>Navina Østergaard</cp:lastModifiedBy>
  <cp:revision>12</cp:revision>
  <dcterms:created xsi:type="dcterms:W3CDTF">2011-03-31T06:19:46Z</dcterms:created>
  <dcterms:modified xsi:type="dcterms:W3CDTF">2023-03-30T09:45:47Z</dcterms:modified>
</cp:coreProperties>
</file>