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28" r:id="rId2"/>
    <p:sldId id="329" r:id="rId3"/>
    <p:sldId id="323" r:id="rId4"/>
    <p:sldId id="330" r:id="rId5"/>
    <p:sldId id="331" r:id="rId6"/>
    <p:sldId id="336" r:id="rId7"/>
    <p:sldId id="335" r:id="rId8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8084" autoAdjust="0"/>
    <p:restoredTop sz="94660"/>
  </p:normalViewPr>
  <p:slideViewPr>
    <p:cSldViewPr snapToGrid="0">
      <p:cViewPr varScale="1">
        <p:scale>
          <a:sx n="63" d="100"/>
          <a:sy n="63" d="100"/>
        </p:scale>
        <p:origin x="300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75797CD-18A2-4581-8882-B4487D7C4168}" type="doc">
      <dgm:prSet loTypeId="urn:microsoft.com/office/officeart/2005/8/layout/process2" loCatId="process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330A0CB4-D738-4986-8925-A6A863E480CB}">
      <dgm:prSet custT="1"/>
      <dgm:spPr/>
      <dgm:t>
        <a:bodyPr/>
        <a:lstStyle/>
        <a:p>
          <a:r>
            <a:rPr lang="da-DK" sz="2000" dirty="0" err="1"/>
            <a:t>Welche</a:t>
          </a:r>
          <a:r>
            <a:rPr lang="da-DK" sz="2000" dirty="0"/>
            <a:t> </a:t>
          </a:r>
          <a:r>
            <a:rPr lang="da-DK" sz="2000" dirty="0" err="1"/>
            <a:t>Sportart</a:t>
          </a:r>
          <a:r>
            <a:rPr lang="da-DK" sz="2000" dirty="0"/>
            <a:t> </a:t>
          </a:r>
          <a:r>
            <a:rPr lang="da-DK" sz="2000" dirty="0" err="1"/>
            <a:t>magst</a:t>
          </a:r>
          <a:r>
            <a:rPr lang="da-DK" sz="2000" dirty="0"/>
            <a:t> du </a:t>
          </a:r>
          <a:r>
            <a:rPr lang="da-DK" sz="2000" dirty="0" err="1"/>
            <a:t>besonders</a:t>
          </a:r>
          <a:r>
            <a:rPr lang="da-DK" sz="2000" dirty="0"/>
            <a:t> </a:t>
          </a:r>
          <a:r>
            <a:rPr lang="da-DK" sz="2000" dirty="0" err="1"/>
            <a:t>gern</a:t>
          </a:r>
          <a:r>
            <a:rPr lang="da-DK" sz="2000" dirty="0"/>
            <a:t>? </a:t>
          </a:r>
          <a:r>
            <a:rPr lang="da-DK" sz="2000" dirty="0" err="1"/>
            <a:t>Beschreibe</a:t>
          </a:r>
          <a:r>
            <a:rPr lang="da-DK" sz="2000" dirty="0"/>
            <a:t> den Sport! </a:t>
          </a:r>
          <a:endParaRPr lang="en-US" sz="2000" dirty="0"/>
        </a:p>
      </dgm:t>
    </dgm:pt>
    <dgm:pt modelId="{440D4DB6-0C8B-433E-9A54-3B49A5BE91FA}" type="parTrans" cxnId="{A6943976-9A8C-4808-9A3F-AB9631F352FC}">
      <dgm:prSet/>
      <dgm:spPr/>
      <dgm:t>
        <a:bodyPr/>
        <a:lstStyle/>
        <a:p>
          <a:endParaRPr lang="en-US"/>
        </a:p>
      </dgm:t>
    </dgm:pt>
    <dgm:pt modelId="{C8A43D28-50F7-4A30-9154-1D8D5A3A897F}" type="sibTrans" cxnId="{A6943976-9A8C-4808-9A3F-AB9631F352FC}">
      <dgm:prSet/>
      <dgm:spPr/>
      <dgm:t>
        <a:bodyPr/>
        <a:lstStyle/>
        <a:p>
          <a:endParaRPr lang="en-US"/>
        </a:p>
      </dgm:t>
    </dgm:pt>
    <dgm:pt modelId="{3F10D532-4619-499B-AEF8-F06D4FC9D631}">
      <dgm:prSet custT="1"/>
      <dgm:spPr/>
      <dgm:t>
        <a:bodyPr/>
        <a:lstStyle/>
        <a:p>
          <a:r>
            <a:rPr lang="da-DK" sz="2000" dirty="0" err="1"/>
            <a:t>Warum</a:t>
          </a:r>
          <a:r>
            <a:rPr lang="da-DK" sz="2000" dirty="0"/>
            <a:t> </a:t>
          </a:r>
          <a:r>
            <a:rPr lang="da-DK" sz="2000" dirty="0" err="1"/>
            <a:t>treibst</a:t>
          </a:r>
          <a:r>
            <a:rPr lang="da-DK" sz="2000" dirty="0"/>
            <a:t> und/oder </a:t>
          </a:r>
          <a:r>
            <a:rPr lang="da-DK" sz="2000" dirty="0" err="1"/>
            <a:t>schaust</a:t>
          </a:r>
          <a:r>
            <a:rPr lang="da-DK" sz="2000" dirty="0"/>
            <a:t> du </a:t>
          </a:r>
          <a:r>
            <a:rPr lang="da-DK" sz="2000" dirty="0" err="1"/>
            <a:t>gern</a:t>
          </a:r>
          <a:r>
            <a:rPr lang="da-DK" sz="2000" dirty="0"/>
            <a:t> </a:t>
          </a:r>
          <a:r>
            <a:rPr lang="da-DK" sz="2000" dirty="0" err="1"/>
            <a:t>diesen</a:t>
          </a:r>
          <a:r>
            <a:rPr lang="da-DK" sz="2000" dirty="0"/>
            <a:t> Sport?</a:t>
          </a:r>
          <a:endParaRPr lang="en-US" sz="2000" dirty="0"/>
        </a:p>
      </dgm:t>
    </dgm:pt>
    <dgm:pt modelId="{24DB3E2B-135F-4544-A3D7-3946F169C0DE}" type="parTrans" cxnId="{97C1F530-C490-41C1-B1F3-58DA7449564D}">
      <dgm:prSet/>
      <dgm:spPr/>
      <dgm:t>
        <a:bodyPr/>
        <a:lstStyle/>
        <a:p>
          <a:endParaRPr lang="en-US"/>
        </a:p>
      </dgm:t>
    </dgm:pt>
    <dgm:pt modelId="{78CE1999-70A5-4CB0-875D-E7F2CB886F3E}" type="sibTrans" cxnId="{97C1F530-C490-41C1-B1F3-58DA7449564D}">
      <dgm:prSet/>
      <dgm:spPr/>
      <dgm:t>
        <a:bodyPr/>
        <a:lstStyle/>
        <a:p>
          <a:endParaRPr lang="en-US"/>
        </a:p>
      </dgm:t>
    </dgm:pt>
    <dgm:pt modelId="{3042EABF-3FA9-49DF-BBF0-0A82D3B5408E}">
      <dgm:prSet custT="1"/>
      <dgm:spPr/>
      <dgm:t>
        <a:bodyPr/>
        <a:lstStyle/>
        <a:p>
          <a:r>
            <a:rPr lang="da-DK" sz="2000" dirty="0" err="1"/>
            <a:t>Beschreibe</a:t>
          </a:r>
          <a:r>
            <a:rPr lang="da-DK" sz="2000" dirty="0"/>
            <a:t> </a:t>
          </a:r>
          <a:r>
            <a:rPr lang="da-DK" sz="2000" dirty="0" err="1"/>
            <a:t>einen</a:t>
          </a:r>
          <a:r>
            <a:rPr lang="da-DK" sz="2000" dirty="0"/>
            <a:t> Sportler/</a:t>
          </a:r>
          <a:r>
            <a:rPr lang="da-DK" sz="2000" dirty="0" err="1"/>
            <a:t>eine</a:t>
          </a:r>
          <a:r>
            <a:rPr lang="da-DK" sz="2000" dirty="0"/>
            <a:t> </a:t>
          </a:r>
          <a:r>
            <a:rPr lang="da-DK" sz="2000" dirty="0" err="1"/>
            <a:t>Sportlerin</a:t>
          </a:r>
          <a:r>
            <a:rPr lang="da-DK" sz="2000" dirty="0"/>
            <a:t> </a:t>
          </a:r>
          <a:r>
            <a:rPr lang="da-DK" sz="2000" dirty="0" err="1"/>
            <a:t>dieser</a:t>
          </a:r>
          <a:r>
            <a:rPr lang="da-DK" sz="2000" dirty="0"/>
            <a:t> </a:t>
          </a:r>
          <a:r>
            <a:rPr lang="da-DK" sz="2000" dirty="0" err="1"/>
            <a:t>Sportart</a:t>
          </a:r>
          <a:r>
            <a:rPr lang="da-DK" sz="2000" dirty="0"/>
            <a:t> </a:t>
          </a:r>
          <a:r>
            <a:rPr lang="da-DK" sz="2000" dirty="0" err="1"/>
            <a:t>aus</a:t>
          </a:r>
          <a:r>
            <a:rPr lang="da-DK" sz="2000" dirty="0"/>
            <a:t> Deutschland, </a:t>
          </a:r>
          <a:r>
            <a:rPr lang="da-DK" sz="2000" dirty="0" err="1"/>
            <a:t>Österreich</a:t>
          </a:r>
          <a:r>
            <a:rPr lang="da-DK" sz="2000" dirty="0"/>
            <a:t> oder </a:t>
          </a:r>
          <a:r>
            <a:rPr lang="da-DK" sz="2000" dirty="0" err="1"/>
            <a:t>aus</a:t>
          </a:r>
          <a:r>
            <a:rPr lang="da-DK" sz="2000" dirty="0"/>
            <a:t> der Schweiz.</a:t>
          </a:r>
          <a:endParaRPr lang="en-US" sz="2000" dirty="0"/>
        </a:p>
      </dgm:t>
    </dgm:pt>
    <dgm:pt modelId="{185D5CD9-618F-4494-A485-78907D02EC6A}" type="parTrans" cxnId="{710BAA4D-DA92-4292-A547-F292065746C2}">
      <dgm:prSet/>
      <dgm:spPr/>
      <dgm:t>
        <a:bodyPr/>
        <a:lstStyle/>
        <a:p>
          <a:endParaRPr lang="en-US"/>
        </a:p>
      </dgm:t>
    </dgm:pt>
    <dgm:pt modelId="{1B19591A-99A0-4B46-82DA-6969EDF30100}" type="sibTrans" cxnId="{710BAA4D-DA92-4292-A547-F292065746C2}">
      <dgm:prSet/>
      <dgm:spPr/>
      <dgm:t>
        <a:bodyPr/>
        <a:lstStyle/>
        <a:p>
          <a:endParaRPr lang="en-US"/>
        </a:p>
      </dgm:t>
    </dgm:pt>
    <dgm:pt modelId="{B5329CA7-F56F-294A-B4E1-A51BE0ADB20A}" type="pres">
      <dgm:prSet presAssocID="{175797CD-18A2-4581-8882-B4487D7C4168}" presName="linearFlow" presStyleCnt="0">
        <dgm:presLayoutVars>
          <dgm:resizeHandles val="exact"/>
        </dgm:presLayoutVars>
      </dgm:prSet>
      <dgm:spPr/>
    </dgm:pt>
    <dgm:pt modelId="{674D55BC-AAE4-A64D-928E-22B2C323B6C8}" type="pres">
      <dgm:prSet presAssocID="{330A0CB4-D738-4986-8925-A6A863E480CB}" presName="node" presStyleLbl="node1" presStyleIdx="0" presStyleCnt="3" custLinFactNeighborX="-976" custLinFactNeighborY="0">
        <dgm:presLayoutVars>
          <dgm:bulletEnabled val="1"/>
        </dgm:presLayoutVars>
      </dgm:prSet>
      <dgm:spPr/>
    </dgm:pt>
    <dgm:pt modelId="{B8CEB708-CC99-4E41-AA67-C65594941C38}" type="pres">
      <dgm:prSet presAssocID="{C8A43D28-50F7-4A30-9154-1D8D5A3A897F}" presName="sibTrans" presStyleLbl="sibTrans2D1" presStyleIdx="0" presStyleCnt="2"/>
      <dgm:spPr/>
    </dgm:pt>
    <dgm:pt modelId="{3B5D5EB8-7CF0-EA45-9CFC-A9FB8621DAE0}" type="pres">
      <dgm:prSet presAssocID="{C8A43D28-50F7-4A30-9154-1D8D5A3A897F}" presName="connectorText" presStyleLbl="sibTrans2D1" presStyleIdx="0" presStyleCnt="2"/>
      <dgm:spPr/>
    </dgm:pt>
    <dgm:pt modelId="{ED005918-B2AD-5B44-9868-5E1EA2627D6E}" type="pres">
      <dgm:prSet presAssocID="{3F10D532-4619-499B-AEF8-F06D4FC9D631}" presName="node" presStyleLbl="node1" presStyleIdx="1" presStyleCnt="3">
        <dgm:presLayoutVars>
          <dgm:bulletEnabled val="1"/>
        </dgm:presLayoutVars>
      </dgm:prSet>
      <dgm:spPr/>
    </dgm:pt>
    <dgm:pt modelId="{591AE6CA-C154-C94B-9553-56A8BBA3F67A}" type="pres">
      <dgm:prSet presAssocID="{78CE1999-70A5-4CB0-875D-E7F2CB886F3E}" presName="sibTrans" presStyleLbl="sibTrans2D1" presStyleIdx="1" presStyleCnt="2"/>
      <dgm:spPr/>
    </dgm:pt>
    <dgm:pt modelId="{99D31C69-930B-2D41-B6A5-5583DCB5B549}" type="pres">
      <dgm:prSet presAssocID="{78CE1999-70A5-4CB0-875D-E7F2CB886F3E}" presName="connectorText" presStyleLbl="sibTrans2D1" presStyleIdx="1" presStyleCnt="2"/>
      <dgm:spPr/>
    </dgm:pt>
    <dgm:pt modelId="{EA47ECA2-6A95-BB42-88D7-7128365803AF}" type="pres">
      <dgm:prSet presAssocID="{3042EABF-3FA9-49DF-BBF0-0A82D3B5408E}" presName="node" presStyleLbl="node1" presStyleIdx="2" presStyleCnt="3">
        <dgm:presLayoutVars>
          <dgm:bulletEnabled val="1"/>
        </dgm:presLayoutVars>
      </dgm:prSet>
      <dgm:spPr/>
    </dgm:pt>
  </dgm:ptLst>
  <dgm:cxnLst>
    <dgm:cxn modelId="{97C1F530-C490-41C1-B1F3-58DA7449564D}" srcId="{175797CD-18A2-4581-8882-B4487D7C4168}" destId="{3F10D532-4619-499B-AEF8-F06D4FC9D631}" srcOrd="1" destOrd="0" parTransId="{24DB3E2B-135F-4544-A3D7-3946F169C0DE}" sibTransId="{78CE1999-70A5-4CB0-875D-E7F2CB886F3E}"/>
    <dgm:cxn modelId="{C7C26F47-F5ED-BF40-B5F5-24C38D42701F}" type="presOf" srcId="{C8A43D28-50F7-4A30-9154-1D8D5A3A897F}" destId="{B8CEB708-CC99-4E41-AA67-C65594941C38}" srcOrd="0" destOrd="0" presId="urn:microsoft.com/office/officeart/2005/8/layout/process2"/>
    <dgm:cxn modelId="{710BAA4D-DA92-4292-A547-F292065746C2}" srcId="{175797CD-18A2-4581-8882-B4487D7C4168}" destId="{3042EABF-3FA9-49DF-BBF0-0A82D3B5408E}" srcOrd="2" destOrd="0" parTransId="{185D5CD9-618F-4494-A485-78907D02EC6A}" sibTransId="{1B19591A-99A0-4B46-82DA-6969EDF30100}"/>
    <dgm:cxn modelId="{A6943976-9A8C-4808-9A3F-AB9631F352FC}" srcId="{175797CD-18A2-4581-8882-B4487D7C4168}" destId="{330A0CB4-D738-4986-8925-A6A863E480CB}" srcOrd="0" destOrd="0" parTransId="{440D4DB6-0C8B-433E-9A54-3B49A5BE91FA}" sibTransId="{C8A43D28-50F7-4A30-9154-1D8D5A3A897F}"/>
    <dgm:cxn modelId="{485D1A78-635D-E543-B293-98BCA49369D9}" type="presOf" srcId="{330A0CB4-D738-4986-8925-A6A863E480CB}" destId="{674D55BC-AAE4-A64D-928E-22B2C323B6C8}" srcOrd="0" destOrd="0" presId="urn:microsoft.com/office/officeart/2005/8/layout/process2"/>
    <dgm:cxn modelId="{F57449B3-9131-5542-98E4-A055E019F8EB}" type="presOf" srcId="{C8A43D28-50F7-4A30-9154-1D8D5A3A897F}" destId="{3B5D5EB8-7CF0-EA45-9CFC-A9FB8621DAE0}" srcOrd="1" destOrd="0" presId="urn:microsoft.com/office/officeart/2005/8/layout/process2"/>
    <dgm:cxn modelId="{97C23FB6-96FA-134F-AD76-FE5E989DDC69}" type="presOf" srcId="{78CE1999-70A5-4CB0-875D-E7F2CB886F3E}" destId="{591AE6CA-C154-C94B-9553-56A8BBA3F67A}" srcOrd="0" destOrd="0" presId="urn:microsoft.com/office/officeart/2005/8/layout/process2"/>
    <dgm:cxn modelId="{697741C8-67C2-3742-B231-C6916586623F}" type="presOf" srcId="{3F10D532-4619-499B-AEF8-F06D4FC9D631}" destId="{ED005918-B2AD-5B44-9868-5E1EA2627D6E}" srcOrd="0" destOrd="0" presId="urn:microsoft.com/office/officeart/2005/8/layout/process2"/>
    <dgm:cxn modelId="{0A2048D3-4809-6843-9F35-836DBBD5025A}" type="presOf" srcId="{3042EABF-3FA9-49DF-BBF0-0A82D3B5408E}" destId="{EA47ECA2-6A95-BB42-88D7-7128365803AF}" srcOrd="0" destOrd="0" presId="urn:microsoft.com/office/officeart/2005/8/layout/process2"/>
    <dgm:cxn modelId="{C1E914F4-718A-204B-87E4-461AA8ECC8E7}" type="presOf" srcId="{175797CD-18A2-4581-8882-B4487D7C4168}" destId="{B5329CA7-F56F-294A-B4E1-A51BE0ADB20A}" srcOrd="0" destOrd="0" presId="urn:microsoft.com/office/officeart/2005/8/layout/process2"/>
    <dgm:cxn modelId="{610463FD-612B-A740-B2D9-C35397F62D1B}" type="presOf" srcId="{78CE1999-70A5-4CB0-875D-E7F2CB886F3E}" destId="{99D31C69-930B-2D41-B6A5-5583DCB5B549}" srcOrd="1" destOrd="0" presId="urn:microsoft.com/office/officeart/2005/8/layout/process2"/>
    <dgm:cxn modelId="{1F0DA6E5-E680-1146-BE23-D031C5E4BB29}" type="presParOf" srcId="{B5329CA7-F56F-294A-B4E1-A51BE0ADB20A}" destId="{674D55BC-AAE4-A64D-928E-22B2C323B6C8}" srcOrd="0" destOrd="0" presId="urn:microsoft.com/office/officeart/2005/8/layout/process2"/>
    <dgm:cxn modelId="{A4909D7C-3B6F-2A4F-9C5F-D834F3AA6ADA}" type="presParOf" srcId="{B5329CA7-F56F-294A-B4E1-A51BE0ADB20A}" destId="{B8CEB708-CC99-4E41-AA67-C65594941C38}" srcOrd="1" destOrd="0" presId="urn:microsoft.com/office/officeart/2005/8/layout/process2"/>
    <dgm:cxn modelId="{71E5E549-10E0-2E45-99EA-243C4A97CA1A}" type="presParOf" srcId="{B8CEB708-CC99-4E41-AA67-C65594941C38}" destId="{3B5D5EB8-7CF0-EA45-9CFC-A9FB8621DAE0}" srcOrd="0" destOrd="0" presId="urn:microsoft.com/office/officeart/2005/8/layout/process2"/>
    <dgm:cxn modelId="{2614A768-090C-F245-96B1-F29951A451AA}" type="presParOf" srcId="{B5329CA7-F56F-294A-B4E1-A51BE0ADB20A}" destId="{ED005918-B2AD-5B44-9868-5E1EA2627D6E}" srcOrd="2" destOrd="0" presId="urn:microsoft.com/office/officeart/2005/8/layout/process2"/>
    <dgm:cxn modelId="{413E5B5E-3028-2042-B618-4152C90E79FA}" type="presParOf" srcId="{B5329CA7-F56F-294A-B4E1-A51BE0ADB20A}" destId="{591AE6CA-C154-C94B-9553-56A8BBA3F67A}" srcOrd="3" destOrd="0" presId="urn:microsoft.com/office/officeart/2005/8/layout/process2"/>
    <dgm:cxn modelId="{E5F276B1-0F40-9741-9FF7-BBE491116E45}" type="presParOf" srcId="{591AE6CA-C154-C94B-9553-56A8BBA3F67A}" destId="{99D31C69-930B-2D41-B6A5-5583DCB5B549}" srcOrd="0" destOrd="0" presId="urn:microsoft.com/office/officeart/2005/8/layout/process2"/>
    <dgm:cxn modelId="{3DEF45D7-1B50-4A41-826D-9F7A1A18E2D0}" type="presParOf" srcId="{B5329CA7-F56F-294A-B4E1-A51BE0ADB20A}" destId="{EA47ECA2-6A95-BB42-88D7-7128365803AF}" srcOrd="4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74D55BC-AAE4-A64D-928E-22B2C323B6C8}">
      <dsp:nvSpPr>
        <dsp:cNvPr id="0" name=""/>
        <dsp:cNvSpPr/>
      </dsp:nvSpPr>
      <dsp:spPr>
        <a:xfrm>
          <a:off x="591087" y="0"/>
          <a:ext cx="4502599" cy="125809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2000" kern="1200" dirty="0" err="1"/>
            <a:t>Welche</a:t>
          </a:r>
          <a:r>
            <a:rPr lang="da-DK" sz="2000" kern="1200" dirty="0"/>
            <a:t> </a:t>
          </a:r>
          <a:r>
            <a:rPr lang="da-DK" sz="2000" kern="1200" dirty="0" err="1"/>
            <a:t>Sportart</a:t>
          </a:r>
          <a:r>
            <a:rPr lang="da-DK" sz="2000" kern="1200" dirty="0"/>
            <a:t> </a:t>
          </a:r>
          <a:r>
            <a:rPr lang="da-DK" sz="2000" kern="1200" dirty="0" err="1"/>
            <a:t>magst</a:t>
          </a:r>
          <a:r>
            <a:rPr lang="da-DK" sz="2000" kern="1200" dirty="0"/>
            <a:t> du </a:t>
          </a:r>
          <a:r>
            <a:rPr lang="da-DK" sz="2000" kern="1200" dirty="0" err="1"/>
            <a:t>besonders</a:t>
          </a:r>
          <a:r>
            <a:rPr lang="da-DK" sz="2000" kern="1200" dirty="0"/>
            <a:t> </a:t>
          </a:r>
          <a:r>
            <a:rPr lang="da-DK" sz="2000" kern="1200" dirty="0" err="1"/>
            <a:t>gern</a:t>
          </a:r>
          <a:r>
            <a:rPr lang="da-DK" sz="2000" kern="1200" dirty="0"/>
            <a:t>? </a:t>
          </a:r>
          <a:r>
            <a:rPr lang="da-DK" sz="2000" kern="1200" dirty="0" err="1"/>
            <a:t>Beschreibe</a:t>
          </a:r>
          <a:r>
            <a:rPr lang="da-DK" sz="2000" kern="1200" dirty="0"/>
            <a:t> den Sport! </a:t>
          </a:r>
          <a:endParaRPr lang="en-US" sz="2000" kern="1200" dirty="0"/>
        </a:p>
      </dsp:txBody>
      <dsp:txXfrm>
        <a:off x="627935" y="36848"/>
        <a:ext cx="4428903" cy="1184397"/>
      </dsp:txXfrm>
    </dsp:sp>
    <dsp:sp modelId="{B8CEB708-CC99-4E41-AA67-C65594941C38}">
      <dsp:nvSpPr>
        <dsp:cNvPr id="0" name=""/>
        <dsp:cNvSpPr/>
      </dsp:nvSpPr>
      <dsp:spPr>
        <a:xfrm rot="5319961">
          <a:off x="2628403" y="1289546"/>
          <a:ext cx="471913" cy="566142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300" kern="1200"/>
        </a:p>
      </dsp:txBody>
      <dsp:txXfrm rot="-5400000">
        <a:off x="2692869" y="1336679"/>
        <a:ext cx="339686" cy="330339"/>
      </dsp:txXfrm>
    </dsp:sp>
    <dsp:sp modelId="{ED005918-B2AD-5B44-9868-5E1EA2627D6E}">
      <dsp:nvSpPr>
        <dsp:cNvPr id="0" name=""/>
        <dsp:cNvSpPr/>
      </dsp:nvSpPr>
      <dsp:spPr>
        <a:xfrm>
          <a:off x="635032" y="1887140"/>
          <a:ext cx="4502599" cy="125809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2000" kern="1200" dirty="0" err="1"/>
            <a:t>Warum</a:t>
          </a:r>
          <a:r>
            <a:rPr lang="da-DK" sz="2000" kern="1200" dirty="0"/>
            <a:t> </a:t>
          </a:r>
          <a:r>
            <a:rPr lang="da-DK" sz="2000" kern="1200" dirty="0" err="1"/>
            <a:t>treibst</a:t>
          </a:r>
          <a:r>
            <a:rPr lang="da-DK" sz="2000" kern="1200" dirty="0"/>
            <a:t> und/oder </a:t>
          </a:r>
          <a:r>
            <a:rPr lang="da-DK" sz="2000" kern="1200" dirty="0" err="1"/>
            <a:t>schaust</a:t>
          </a:r>
          <a:r>
            <a:rPr lang="da-DK" sz="2000" kern="1200" dirty="0"/>
            <a:t> du </a:t>
          </a:r>
          <a:r>
            <a:rPr lang="da-DK" sz="2000" kern="1200" dirty="0" err="1"/>
            <a:t>gern</a:t>
          </a:r>
          <a:r>
            <a:rPr lang="da-DK" sz="2000" kern="1200" dirty="0"/>
            <a:t> </a:t>
          </a:r>
          <a:r>
            <a:rPr lang="da-DK" sz="2000" kern="1200" dirty="0" err="1"/>
            <a:t>diesen</a:t>
          </a:r>
          <a:r>
            <a:rPr lang="da-DK" sz="2000" kern="1200" dirty="0"/>
            <a:t> Sport?</a:t>
          </a:r>
          <a:endParaRPr lang="en-US" sz="2000" kern="1200" dirty="0"/>
        </a:p>
      </dsp:txBody>
      <dsp:txXfrm>
        <a:off x="671880" y="1923988"/>
        <a:ext cx="4428903" cy="1184397"/>
      </dsp:txXfrm>
    </dsp:sp>
    <dsp:sp modelId="{591AE6CA-C154-C94B-9553-56A8BBA3F67A}">
      <dsp:nvSpPr>
        <dsp:cNvPr id="0" name=""/>
        <dsp:cNvSpPr/>
      </dsp:nvSpPr>
      <dsp:spPr>
        <a:xfrm rot="5400000">
          <a:off x="2650439" y="3176686"/>
          <a:ext cx="471785" cy="566142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300" kern="1200"/>
        </a:p>
      </dsp:txBody>
      <dsp:txXfrm rot="-5400000">
        <a:off x="2716489" y="3223865"/>
        <a:ext cx="339686" cy="330250"/>
      </dsp:txXfrm>
    </dsp:sp>
    <dsp:sp modelId="{EA47ECA2-6A95-BB42-88D7-7128365803AF}">
      <dsp:nvSpPr>
        <dsp:cNvPr id="0" name=""/>
        <dsp:cNvSpPr/>
      </dsp:nvSpPr>
      <dsp:spPr>
        <a:xfrm>
          <a:off x="635032" y="3774281"/>
          <a:ext cx="4502599" cy="125809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2000" kern="1200" dirty="0" err="1"/>
            <a:t>Beschreibe</a:t>
          </a:r>
          <a:r>
            <a:rPr lang="da-DK" sz="2000" kern="1200" dirty="0"/>
            <a:t> </a:t>
          </a:r>
          <a:r>
            <a:rPr lang="da-DK" sz="2000" kern="1200" dirty="0" err="1"/>
            <a:t>einen</a:t>
          </a:r>
          <a:r>
            <a:rPr lang="da-DK" sz="2000" kern="1200" dirty="0"/>
            <a:t> Sportler/</a:t>
          </a:r>
          <a:r>
            <a:rPr lang="da-DK" sz="2000" kern="1200" dirty="0" err="1"/>
            <a:t>eine</a:t>
          </a:r>
          <a:r>
            <a:rPr lang="da-DK" sz="2000" kern="1200" dirty="0"/>
            <a:t> </a:t>
          </a:r>
          <a:r>
            <a:rPr lang="da-DK" sz="2000" kern="1200" dirty="0" err="1"/>
            <a:t>Sportlerin</a:t>
          </a:r>
          <a:r>
            <a:rPr lang="da-DK" sz="2000" kern="1200" dirty="0"/>
            <a:t> </a:t>
          </a:r>
          <a:r>
            <a:rPr lang="da-DK" sz="2000" kern="1200" dirty="0" err="1"/>
            <a:t>dieser</a:t>
          </a:r>
          <a:r>
            <a:rPr lang="da-DK" sz="2000" kern="1200" dirty="0"/>
            <a:t> </a:t>
          </a:r>
          <a:r>
            <a:rPr lang="da-DK" sz="2000" kern="1200" dirty="0" err="1"/>
            <a:t>Sportart</a:t>
          </a:r>
          <a:r>
            <a:rPr lang="da-DK" sz="2000" kern="1200" dirty="0"/>
            <a:t> </a:t>
          </a:r>
          <a:r>
            <a:rPr lang="da-DK" sz="2000" kern="1200" dirty="0" err="1"/>
            <a:t>aus</a:t>
          </a:r>
          <a:r>
            <a:rPr lang="da-DK" sz="2000" kern="1200" dirty="0"/>
            <a:t> Deutschland, </a:t>
          </a:r>
          <a:r>
            <a:rPr lang="da-DK" sz="2000" kern="1200" dirty="0" err="1"/>
            <a:t>Österreich</a:t>
          </a:r>
          <a:r>
            <a:rPr lang="da-DK" sz="2000" kern="1200" dirty="0"/>
            <a:t> oder </a:t>
          </a:r>
          <a:r>
            <a:rPr lang="da-DK" sz="2000" kern="1200" dirty="0" err="1"/>
            <a:t>aus</a:t>
          </a:r>
          <a:r>
            <a:rPr lang="da-DK" sz="2000" kern="1200" dirty="0"/>
            <a:t> der Schweiz.</a:t>
          </a:r>
          <a:endParaRPr lang="en-US" sz="2000" kern="1200" dirty="0"/>
        </a:p>
      </dsp:txBody>
      <dsp:txXfrm>
        <a:off x="671880" y="3811129"/>
        <a:ext cx="4428903" cy="118439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AE29F-A015-495B-A5D0-CD09E334B3E0}" type="datetimeFigureOut">
              <a:rPr lang="da-DK" smtClean="0"/>
              <a:t>18-11-2024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8F927-7CD1-4235-BC12-C57407767D8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9930706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AE29F-A015-495B-A5D0-CD09E334B3E0}" type="datetimeFigureOut">
              <a:rPr lang="da-DK" smtClean="0"/>
              <a:t>18-11-2024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8F927-7CD1-4235-BC12-C57407767D8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732226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AE29F-A015-495B-A5D0-CD09E334B3E0}" type="datetimeFigureOut">
              <a:rPr lang="da-DK" smtClean="0"/>
              <a:t>18-11-2024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8F927-7CD1-4235-BC12-C57407767D8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8426998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AE29F-A015-495B-A5D0-CD09E334B3E0}" type="datetimeFigureOut">
              <a:rPr lang="da-DK" smtClean="0"/>
              <a:t>18-11-2024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8F927-7CD1-4235-BC12-C57407767D8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6086575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Rediger typografien i masterens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AE29F-A015-495B-A5D0-CD09E334B3E0}" type="datetimeFigureOut">
              <a:rPr lang="da-DK" smtClean="0"/>
              <a:t>18-11-2024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8F927-7CD1-4235-BC12-C57407767D8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282365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AE29F-A015-495B-A5D0-CD09E334B3E0}" type="datetimeFigureOut">
              <a:rPr lang="da-DK" smtClean="0"/>
              <a:t>18-11-2024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8F927-7CD1-4235-BC12-C57407767D8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065520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Rediger typografien i masterens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Rediger typografien i masterens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AE29F-A015-495B-A5D0-CD09E334B3E0}" type="datetimeFigureOut">
              <a:rPr lang="da-DK" smtClean="0"/>
              <a:t>18-11-2024</a:t>
            </a:fld>
            <a:endParaRPr lang="da-DK"/>
          </a:p>
        </p:txBody>
      </p:sp>
      <p:sp>
        <p:nvSpPr>
          <p:cNvPr id="8" name="Pladsholder til sidefod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8F927-7CD1-4235-BC12-C57407767D8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0420174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AE29F-A015-495B-A5D0-CD09E334B3E0}" type="datetimeFigureOut">
              <a:rPr lang="da-DK" smtClean="0"/>
              <a:t>18-11-2024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8F927-7CD1-4235-BC12-C57407767D8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699462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AE29F-A015-495B-A5D0-CD09E334B3E0}" type="datetimeFigureOut">
              <a:rPr lang="da-DK" smtClean="0"/>
              <a:t>18-11-2024</a:t>
            </a:fld>
            <a:endParaRPr lang="da-DK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8F927-7CD1-4235-BC12-C57407767D8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6268368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Rediger typografien i masterens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AE29F-A015-495B-A5D0-CD09E334B3E0}" type="datetimeFigureOut">
              <a:rPr lang="da-DK" smtClean="0"/>
              <a:t>18-11-2024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8F927-7CD1-4235-BC12-C57407767D8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8637641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Rediger typografien i masterens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AE29F-A015-495B-A5D0-CD09E334B3E0}" type="datetimeFigureOut">
              <a:rPr lang="da-DK" smtClean="0"/>
              <a:t>18-11-2024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8F927-7CD1-4235-BC12-C57407767D8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7524250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DAE29F-A015-495B-A5D0-CD09E334B3E0}" type="datetimeFigureOut">
              <a:rPr lang="da-DK" smtClean="0"/>
              <a:t>18-11-2024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E8F927-7CD1-4235-BC12-C57407767D8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7218976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ECC07320-C2CA-4E29-8481-9D9E143C77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2" descr="Fußball und Deutschland Flagge als Hintergrund Stock-illustration | Adobe  Stock">
            <a:extLst>
              <a:ext uri="{FF2B5EF4-FFF2-40B4-BE49-F238E27FC236}">
                <a16:creationId xmlns:a16="http://schemas.microsoft.com/office/drawing/2014/main" id="{06122A03-A0B0-3DB9-FDFF-C3F9BFD1D48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834" r="12781" b="-1"/>
          <a:stretch/>
        </p:blipFill>
        <p:spPr bwMode="auto">
          <a:xfrm>
            <a:off x="1" y="10"/>
            <a:ext cx="9669642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178FB36B-5BFE-42CA-BC60-1115E0D95E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125019" y="0"/>
            <a:ext cx="7066978" cy="6858000"/>
          </a:xfrm>
          <a:prstGeom prst="rect">
            <a:avLst/>
          </a:prstGeom>
          <a:gradFill>
            <a:gsLst>
              <a:gs pos="48000">
                <a:schemeClr val="bg1"/>
              </a:gs>
              <a:gs pos="35000">
                <a:schemeClr val="bg1">
                  <a:alpha val="77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09DDD4A-02A8-4EC6-59F5-7590A78EFD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35402" y="743447"/>
            <a:ext cx="3445765" cy="3692028"/>
          </a:xfrm>
          <a:noFill/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Dein </a:t>
            </a:r>
            <a:r>
              <a:rPr lang="en-US" dirty="0" err="1"/>
              <a:t>Lieblingssport</a:t>
            </a:r>
            <a:endParaRPr lang="en-US" dirty="0"/>
          </a:p>
        </p:txBody>
      </p:sp>
      <p:sp>
        <p:nvSpPr>
          <p:cNvPr id="5" name="Pladsholder til indhold 4">
            <a:extLst>
              <a:ext uri="{FF2B5EF4-FFF2-40B4-BE49-F238E27FC236}">
                <a16:creationId xmlns:a16="http://schemas.microsoft.com/office/drawing/2014/main" id="{1E2DBF54-7F95-AB6E-3A3D-09AF83AF00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35403" y="4629234"/>
            <a:ext cx="3445766" cy="1485319"/>
          </a:xfrm>
          <a:noFill/>
        </p:spPr>
        <p:txBody>
          <a:bodyPr vert="horz" lIns="91440" tIns="45720" rIns="91440" bIns="45720" rtlCol="0">
            <a:normAutofit/>
          </a:bodyPr>
          <a:lstStyle/>
          <a:p>
            <a:pPr mar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0730900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2CB0553-F21D-8720-E41D-4852197D02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a-DK" dirty="0"/>
              <a:t>Dein </a:t>
            </a:r>
            <a:r>
              <a:rPr lang="da-DK" dirty="0" err="1"/>
              <a:t>Lieblingssport</a:t>
            </a:r>
            <a:endParaRPr lang="da-DK" dirty="0"/>
          </a:p>
        </p:txBody>
      </p:sp>
      <p:graphicFrame>
        <p:nvGraphicFramePr>
          <p:cNvPr id="8" name="Pladsholder til indhold 2">
            <a:extLst>
              <a:ext uri="{FF2B5EF4-FFF2-40B4-BE49-F238E27FC236}">
                <a16:creationId xmlns:a16="http://schemas.microsoft.com/office/drawing/2014/main" id="{4BD2F88F-146E-0030-51FD-896F25633AAF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573007724"/>
              </p:ext>
            </p:extLst>
          </p:nvPr>
        </p:nvGraphicFramePr>
        <p:xfrm>
          <a:off x="247136" y="1460500"/>
          <a:ext cx="5772665" cy="50323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16F51E16-5A41-184E-3AAA-1D7600AC636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6019800" cy="4351338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da-DK" b="1" dirty="0">
                <a:highlight>
                  <a:srgbClr val="FFFF00"/>
                </a:highlight>
              </a:rPr>
              <a:t>Sådan skal dine stikord se ud:</a:t>
            </a:r>
          </a:p>
          <a:p>
            <a:pPr marL="0" indent="0">
              <a:buNone/>
            </a:pPr>
            <a:r>
              <a:rPr lang="da-DK" b="1" dirty="0"/>
              <a:t>Punkt 1:</a:t>
            </a:r>
            <a:r>
              <a:rPr lang="da-DK" dirty="0"/>
              <a:t> 10-15 stikord om sporten fordelt på forskellige ordklasser</a:t>
            </a:r>
          </a:p>
          <a:p>
            <a:pPr marL="0" indent="0">
              <a:buNone/>
            </a:pPr>
            <a:r>
              <a:rPr lang="da-DK" b="1" dirty="0"/>
              <a:t>Punkt 2:</a:t>
            </a:r>
            <a:r>
              <a:rPr lang="da-DK" dirty="0"/>
              <a:t> Tre ledsætninger med </a:t>
            </a:r>
            <a:r>
              <a:rPr lang="da-DK" dirty="0" err="1"/>
              <a:t>weil</a:t>
            </a:r>
            <a:r>
              <a:rPr lang="da-DK" dirty="0"/>
              <a:t> (en af hver af vores tre skabelonsætninger som ledsætninger)</a:t>
            </a:r>
          </a:p>
          <a:p>
            <a:pPr marL="0" indent="0">
              <a:buNone/>
            </a:pPr>
            <a:r>
              <a:rPr lang="da-DK" b="1" dirty="0"/>
              <a:t>Punkt 3:</a:t>
            </a:r>
            <a:r>
              <a:rPr lang="da-DK" dirty="0"/>
              <a:t> Stikord om personen + 3-5 verber bøjet i 3.ps.sg.</a:t>
            </a:r>
          </a:p>
          <a:p>
            <a:pPr marL="0" indent="0">
              <a:buNone/>
            </a:pPr>
            <a:endParaRPr lang="da-DK" dirty="0"/>
          </a:p>
          <a:p>
            <a:pPr marL="0" indent="0">
              <a:buNone/>
            </a:pPr>
            <a:r>
              <a:rPr lang="da-DK" i="1" dirty="0"/>
              <a:t>HUSK: find dine stikord i forløbets ordforrådsliste + på tavlen + på </a:t>
            </a:r>
            <a:r>
              <a:rPr lang="da-DK" i="1" dirty="0" err="1"/>
              <a:t>ordbogen.com</a:t>
            </a:r>
            <a:r>
              <a:rPr lang="da-DK" i="1" dirty="0"/>
              <a:t>.</a:t>
            </a:r>
          </a:p>
          <a:p>
            <a:pPr marL="0" indent="0">
              <a:buNone/>
            </a:pPr>
            <a:r>
              <a:rPr lang="da-DK" i="1" dirty="0"/>
              <a:t>(ikke </a:t>
            </a:r>
            <a:r>
              <a:rPr lang="da-DK" i="1" dirty="0" err="1"/>
              <a:t>translate</a:t>
            </a:r>
            <a:r>
              <a:rPr lang="da-DK" i="1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6306418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6E08518-6CEE-2722-471B-3E4A7E7F80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err="1"/>
              <a:t>Redemittel</a:t>
            </a:r>
            <a:endParaRPr lang="da-DK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4DABB3D5-E1F5-758E-5933-51621AF86C6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365504"/>
            <a:ext cx="6598920" cy="4811459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endParaRPr lang="da-DK" dirty="0"/>
          </a:p>
          <a:p>
            <a:r>
              <a:rPr lang="da-DK" dirty="0"/>
              <a:t>Der Sport </a:t>
            </a:r>
            <a:r>
              <a:rPr lang="da-DK" dirty="0" err="1"/>
              <a:t>heißt</a:t>
            </a:r>
            <a:r>
              <a:rPr lang="da-DK" dirty="0"/>
              <a:t>…</a:t>
            </a:r>
          </a:p>
          <a:p>
            <a:r>
              <a:rPr lang="da-DK" dirty="0"/>
              <a:t>Der Sportler/die </a:t>
            </a:r>
            <a:r>
              <a:rPr lang="da-DK" dirty="0" err="1"/>
              <a:t>Sportlerin</a:t>
            </a:r>
            <a:r>
              <a:rPr lang="da-DK" dirty="0"/>
              <a:t> </a:t>
            </a:r>
            <a:r>
              <a:rPr lang="da-DK" dirty="0" err="1"/>
              <a:t>heißt</a:t>
            </a:r>
            <a:r>
              <a:rPr lang="da-DK" dirty="0"/>
              <a:t>…</a:t>
            </a:r>
          </a:p>
          <a:p>
            <a:r>
              <a:rPr lang="da-DK" dirty="0"/>
              <a:t>Der Sportler/die </a:t>
            </a:r>
            <a:r>
              <a:rPr lang="da-DK" dirty="0" err="1"/>
              <a:t>Sportlerin</a:t>
            </a:r>
            <a:r>
              <a:rPr lang="da-DK" dirty="0"/>
              <a:t> sagt: ”…”</a:t>
            </a:r>
          </a:p>
          <a:p>
            <a:r>
              <a:rPr lang="da-DK" dirty="0"/>
              <a:t>Im Sport </a:t>
            </a:r>
            <a:r>
              <a:rPr lang="da-DK" dirty="0" err="1"/>
              <a:t>gibt</a:t>
            </a:r>
            <a:r>
              <a:rPr lang="da-DK" dirty="0"/>
              <a:t> es…</a:t>
            </a:r>
          </a:p>
          <a:p>
            <a:r>
              <a:rPr lang="da-DK" dirty="0"/>
              <a:t>Am </a:t>
            </a:r>
            <a:r>
              <a:rPr lang="da-DK" dirty="0" err="1"/>
              <a:t>Anfang</a:t>
            </a:r>
            <a:r>
              <a:rPr lang="da-DK" dirty="0"/>
              <a:t>…</a:t>
            </a:r>
          </a:p>
          <a:p>
            <a:r>
              <a:rPr lang="da-DK" dirty="0"/>
              <a:t>Am Ende…</a:t>
            </a:r>
          </a:p>
          <a:p>
            <a:r>
              <a:rPr lang="da-DK" dirty="0" err="1"/>
              <a:t>Ich</a:t>
            </a:r>
            <a:r>
              <a:rPr lang="da-DK" dirty="0"/>
              <a:t> finde den Sport Lied xx, </a:t>
            </a:r>
            <a:r>
              <a:rPr lang="da-DK" dirty="0" err="1">
                <a:highlight>
                  <a:srgbClr val="FFFF00"/>
                </a:highlight>
              </a:rPr>
              <a:t>weil</a:t>
            </a:r>
            <a:r>
              <a:rPr lang="da-DK" dirty="0"/>
              <a:t>… </a:t>
            </a:r>
          </a:p>
          <a:p>
            <a:r>
              <a:rPr lang="da-DK" dirty="0"/>
              <a:t>Der Sport/der Sportler/die </a:t>
            </a:r>
            <a:r>
              <a:rPr lang="da-DK" dirty="0" err="1"/>
              <a:t>Sportlerin</a:t>
            </a:r>
            <a:r>
              <a:rPr lang="da-DK" dirty="0"/>
              <a:t> </a:t>
            </a:r>
            <a:r>
              <a:rPr lang="da-DK" dirty="0" err="1"/>
              <a:t>ist</a:t>
            </a:r>
            <a:r>
              <a:rPr lang="da-DK" dirty="0"/>
              <a:t> xx, </a:t>
            </a:r>
            <a:r>
              <a:rPr lang="da-DK" dirty="0" err="1">
                <a:highlight>
                  <a:srgbClr val="FFFF00"/>
                </a:highlight>
              </a:rPr>
              <a:t>weil</a:t>
            </a:r>
            <a:r>
              <a:rPr lang="da-DK" dirty="0"/>
              <a:t>…</a:t>
            </a:r>
          </a:p>
          <a:p>
            <a:pPr marL="0" indent="0">
              <a:buNone/>
            </a:pPr>
            <a:endParaRPr lang="da-DK" dirty="0"/>
          </a:p>
          <a:p>
            <a:endParaRPr lang="da-DK" dirty="0"/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C4238056-2F14-7601-180F-6256A98415B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181088" y="1825625"/>
            <a:ext cx="4754880" cy="4351338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endParaRPr lang="da-DK" dirty="0"/>
          </a:p>
          <a:p>
            <a:pPr marL="0" indent="0">
              <a:buNone/>
            </a:pPr>
            <a:r>
              <a:rPr lang="da-DK" dirty="0"/>
              <a:t>Skabelonsætninger som hovedsætninger</a:t>
            </a:r>
          </a:p>
          <a:p>
            <a:pPr marL="514350" indent="-514350">
              <a:buAutoNum type="arabicPeriod"/>
            </a:pPr>
            <a:r>
              <a:rPr lang="da-DK" dirty="0"/>
              <a:t>Das Lied/der </a:t>
            </a:r>
            <a:r>
              <a:rPr lang="da-DK" dirty="0" err="1"/>
              <a:t>Sänger</a:t>
            </a:r>
            <a:r>
              <a:rPr lang="da-DK" dirty="0"/>
              <a:t>/die Band </a:t>
            </a:r>
            <a:r>
              <a:rPr lang="da-DK" dirty="0" err="1"/>
              <a:t>ist</a:t>
            </a:r>
            <a:r>
              <a:rPr lang="da-DK" dirty="0"/>
              <a:t>…</a:t>
            </a:r>
          </a:p>
          <a:p>
            <a:pPr marL="514350" indent="-514350">
              <a:buAutoNum type="arabicPeriod"/>
            </a:pPr>
            <a:r>
              <a:rPr lang="da-DK" dirty="0"/>
              <a:t>Im Lied/</a:t>
            </a:r>
            <a:r>
              <a:rPr lang="da-DK" dirty="0" err="1"/>
              <a:t>im</a:t>
            </a:r>
            <a:r>
              <a:rPr lang="da-DK" dirty="0"/>
              <a:t> Video/</a:t>
            </a:r>
            <a:r>
              <a:rPr lang="da-DK" dirty="0" err="1"/>
              <a:t>im</a:t>
            </a:r>
            <a:r>
              <a:rPr lang="da-DK" dirty="0"/>
              <a:t> </a:t>
            </a:r>
            <a:r>
              <a:rPr lang="da-DK" dirty="0" err="1"/>
              <a:t>Text</a:t>
            </a:r>
            <a:r>
              <a:rPr lang="da-DK" dirty="0"/>
              <a:t> </a:t>
            </a:r>
            <a:r>
              <a:rPr lang="da-DK" dirty="0" err="1"/>
              <a:t>gibt</a:t>
            </a:r>
            <a:r>
              <a:rPr lang="da-DK" dirty="0"/>
              <a:t> es…</a:t>
            </a:r>
          </a:p>
          <a:p>
            <a:pPr marL="514350" indent="-514350">
              <a:buAutoNum type="arabicPeriod"/>
            </a:pPr>
            <a:r>
              <a:rPr lang="da-DK" dirty="0"/>
              <a:t>Man </a:t>
            </a:r>
            <a:r>
              <a:rPr lang="da-DK" dirty="0" err="1"/>
              <a:t>kann</a:t>
            </a:r>
            <a:r>
              <a:rPr lang="da-DK" dirty="0"/>
              <a:t> …. (infinitiv).</a:t>
            </a:r>
          </a:p>
          <a:p>
            <a:pPr marL="0" indent="0">
              <a:buNone/>
            </a:pPr>
            <a:endParaRPr lang="da-DK" dirty="0"/>
          </a:p>
          <a:p>
            <a:pPr marL="0" indent="0">
              <a:buNone/>
            </a:pPr>
            <a:r>
              <a:rPr lang="da-DK" dirty="0"/>
              <a:t>Skabelonsætninger som ledsætninger:</a:t>
            </a:r>
          </a:p>
          <a:p>
            <a:pPr marL="0" indent="0">
              <a:buNone/>
            </a:pPr>
            <a:r>
              <a:rPr lang="da-DK" dirty="0"/>
              <a:t>1b.	…, </a:t>
            </a:r>
            <a:r>
              <a:rPr lang="da-DK" dirty="0" err="1">
                <a:highlight>
                  <a:srgbClr val="FFFF00"/>
                </a:highlight>
              </a:rPr>
              <a:t>weil</a:t>
            </a:r>
            <a:r>
              <a:rPr lang="da-DK" dirty="0"/>
              <a:t> xx… </a:t>
            </a:r>
            <a:r>
              <a:rPr lang="da-DK" b="1" dirty="0" err="1"/>
              <a:t>ist</a:t>
            </a:r>
            <a:r>
              <a:rPr lang="da-DK" dirty="0"/>
              <a:t>.</a:t>
            </a:r>
          </a:p>
          <a:p>
            <a:pPr marL="0" indent="0">
              <a:buNone/>
            </a:pPr>
            <a:r>
              <a:rPr lang="da-DK" dirty="0"/>
              <a:t>2b.	…, </a:t>
            </a:r>
            <a:r>
              <a:rPr lang="da-DK" dirty="0" err="1">
                <a:highlight>
                  <a:srgbClr val="FFFF00"/>
                </a:highlight>
              </a:rPr>
              <a:t>weil</a:t>
            </a:r>
            <a:r>
              <a:rPr lang="da-DK" dirty="0">
                <a:highlight>
                  <a:srgbClr val="FFFF00"/>
                </a:highlight>
              </a:rPr>
              <a:t> </a:t>
            </a:r>
            <a:r>
              <a:rPr lang="da-DK" dirty="0"/>
              <a:t>es … </a:t>
            </a:r>
            <a:r>
              <a:rPr lang="da-DK" b="1" dirty="0" err="1"/>
              <a:t>gibt</a:t>
            </a:r>
            <a:r>
              <a:rPr lang="da-DK" dirty="0"/>
              <a:t>.</a:t>
            </a:r>
          </a:p>
          <a:p>
            <a:pPr marL="0" indent="0">
              <a:buNone/>
            </a:pPr>
            <a:r>
              <a:rPr lang="da-DK" dirty="0"/>
              <a:t>3b.	…, </a:t>
            </a:r>
            <a:r>
              <a:rPr lang="da-DK" dirty="0" err="1">
                <a:highlight>
                  <a:srgbClr val="FFFF00"/>
                </a:highlight>
              </a:rPr>
              <a:t>weil</a:t>
            </a:r>
            <a:r>
              <a:rPr lang="da-DK" dirty="0">
                <a:highlight>
                  <a:srgbClr val="FFFF00"/>
                </a:highlight>
              </a:rPr>
              <a:t> </a:t>
            </a:r>
            <a:r>
              <a:rPr lang="da-DK" dirty="0"/>
              <a:t>man …. (infinitiv) </a:t>
            </a:r>
            <a:r>
              <a:rPr lang="da-DK" b="1" dirty="0" err="1"/>
              <a:t>kann</a:t>
            </a:r>
            <a:r>
              <a:rPr lang="da-DK" dirty="0"/>
              <a:t>.</a:t>
            </a: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1887036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16C5FA50-8D52-4617-AF91-5C7B1C8352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73715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E12FCA3-9C50-9F79-8085-9D83D88FFE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93496" y="618681"/>
            <a:ext cx="2613872" cy="4794567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600">
                <a:solidFill>
                  <a:srgbClr val="FFFFFF"/>
                </a:solidFill>
              </a:rPr>
              <a:t>Speeddating: Drei Runden</a:t>
            </a:r>
          </a:p>
        </p:txBody>
      </p:sp>
      <p:sp>
        <p:nvSpPr>
          <p:cNvPr id="12" name="Rounded Rectangle 9">
            <a:extLst>
              <a:ext uri="{FF2B5EF4-FFF2-40B4-BE49-F238E27FC236}">
                <a16:creationId xmlns:a16="http://schemas.microsoft.com/office/drawing/2014/main" id="{E223798C-12AD-4B0C-A50C-D676347D67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3354" y="484632"/>
            <a:ext cx="8129016" cy="5724144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9525">
            <a:solidFill>
              <a:srgbClr val="C8CACA"/>
            </a:solidFill>
          </a:ln>
          <a:effectLst>
            <a:outerShdw blurRad="57150" dist="19050" dir="5400000" algn="t" rotWithShape="0">
              <a:prstClr val="black">
                <a:alpha val="6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2" descr="Fußball und Deutschland Flagge als Hintergrund Stock-illustration | Adobe  Stock">
            <a:extLst>
              <a:ext uri="{FF2B5EF4-FFF2-40B4-BE49-F238E27FC236}">
                <a16:creationId xmlns:a16="http://schemas.microsoft.com/office/drawing/2014/main" id="{23247ADF-9B6D-7AF7-7A40-D47A45805A99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898" r="10848" b="-1"/>
          <a:stretch/>
        </p:blipFill>
        <p:spPr bwMode="auto">
          <a:xfrm>
            <a:off x="976251" y="942538"/>
            <a:ext cx="7163222" cy="4808332"/>
          </a:xfrm>
          <a:prstGeom prst="rect">
            <a:avLst/>
          </a:prstGeom>
          <a:noFill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580978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998CD6E-9DB8-EAA4-B920-4A836CD294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8684" y="2236848"/>
            <a:ext cx="5165028" cy="1139139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6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Deutsche </a:t>
            </a:r>
            <a:r>
              <a:rPr lang="en-US" sz="36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Filme</a:t>
            </a:r>
            <a:r>
              <a:rPr lang="en-US" sz="36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und </a:t>
            </a:r>
            <a:r>
              <a:rPr lang="en-US" sz="36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Serien</a:t>
            </a:r>
            <a:endParaRPr lang="en-US" sz="3600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49513CE2-BA9F-C9E4-5E13-26C5CF85582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20992" y="1941362"/>
            <a:ext cx="4492454" cy="2419097"/>
          </a:xfrm>
        </p:spPr>
        <p:txBody>
          <a:bodyPr vert="horz" lIns="91440" tIns="45720" rIns="91440" bIns="45720" rtlCol="0" anchor="t">
            <a:normAutofit/>
          </a:bodyPr>
          <a:lstStyle/>
          <a:p>
            <a:endParaRPr lang="en-US" sz="1800" dirty="0"/>
          </a:p>
          <a:p>
            <a:endParaRPr lang="en-US" sz="1800" dirty="0"/>
          </a:p>
          <a:p>
            <a:endParaRPr lang="en-US" sz="1800" dirty="0"/>
          </a:p>
          <a:p>
            <a:endParaRPr lang="en-US" sz="1800" dirty="0"/>
          </a:p>
          <a:p>
            <a:r>
              <a:rPr lang="en-US" sz="1800" dirty="0" err="1"/>
              <a:t>Welche</a:t>
            </a:r>
            <a:r>
              <a:rPr lang="en-US" sz="1800" dirty="0"/>
              <a:t> </a:t>
            </a:r>
            <a:r>
              <a:rPr lang="en-US" sz="1800" dirty="0" err="1"/>
              <a:t>habt</a:t>
            </a:r>
            <a:r>
              <a:rPr lang="en-US" sz="1800" dirty="0"/>
              <a:t> </a:t>
            </a:r>
            <a:r>
              <a:rPr lang="en-US" sz="1800" dirty="0" err="1"/>
              <a:t>ihr</a:t>
            </a:r>
            <a:r>
              <a:rPr lang="en-US" sz="1800" dirty="0"/>
              <a:t> </a:t>
            </a:r>
            <a:r>
              <a:rPr lang="en-US" sz="1800" dirty="0" err="1"/>
              <a:t>schon</a:t>
            </a:r>
            <a:r>
              <a:rPr lang="en-US" sz="1800" dirty="0"/>
              <a:t> </a:t>
            </a:r>
            <a:r>
              <a:rPr lang="en-US" sz="1800" dirty="0" err="1"/>
              <a:t>gesehen</a:t>
            </a:r>
            <a:r>
              <a:rPr lang="en-US" sz="1800" dirty="0"/>
              <a:t>?</a:t>
            </a:r>
          </a:p>
          <a:p>
            <a:endParaRPr lang="en-US" sz="1800" dirty="0"/>
          </a:p>
        </p:txBody>
      </p:sp>
      <p:sp>
        <p:nvSpPr>
          <p:cNvPr id="1057" name="Oval 1056">
            <a:extLst>
              <a:ext uri="{FF2B5EF4-FFF2-40B4-BE49-F238E27FC236}">
                <a16:creationId xmlns:a16="http://schemas.microsoft.com/office/drawing/2014/main" id="{07977D39-626F-40D7-B00F-16E02602DD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49615" y="197110"/>
            <a:ext cx="2020824" cy="2020824"/>
          </a:xfrm>
          <a:prstGeom prst="ellipse">
            <a:avLst/>
          </a:pr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026" name="Picture 2" descr="Biohackers Season 1 Streaming: Watch &amp; Stream Online via Netflix">
            <a:extLst>
              <a:ext uri="{FF2B5EF4-FFF2-40B4-BE49-F238E27FC236}">
                <a16:creationId xmlns:a16="http://schemas.microsoft.com/office/drawing/2014/main" id="{9C9457E5-5A35-78CF-4B69-F244C60C00AD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122" r="22877" b="-3"/>
          <a:stretch/>
        </p:blipFill>
        <p:spPr bwMode="auto">
          <a:xfrm>
            <a:off x="5714207" y="361702"/>
            <a:ext cx="1691640" cy="1691640"/>
          </a:xfrm>
          <a:custGeom>
            <a:avLst/>
            <a:gdLst/>
            <a:ahLst/>
            <a:cxnLst/>
            <a:rect l="l" t="t" r="r" b="b"/>
            <a:pathLst>
              <a:path w="1956816" h="1956816">
                <a:moveTo>
                  <a:pt x="978408" y="0"/>
                </a:moveTo>
                <a:cubicBezTo>
                  <a:pt x="1518768" y="0"/>
                  <a:pt x="1956816" y="438048"/>
                  <a:pt x="1956816" y="978408"/>
                </a:cubicBezTo>
                <a:cubicBezTo>
                  <a:pt x="1956816" y="1518768"/>
                  <a:pt x="1518768" y="1956816"/>
                  <a:pt x="978408" y="1956816"/>
                </a:cubicBezTo>
                <a:cubicBezTo>
                  <a:pt x="438048" y="1956816"/>
                  <a:pt x="0" y="1518768"/>
                  <a:pt x="0" y="978408"/>
                </a:cubicBezTo>
                <a:cubicBezTo>
                  <a:pt x="0" y="438048"/>
                  <a:pt x="438048" y="0"/>
                  <a:pt x="978408" y="0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59" name="Freeform: Shape 1058">
            <a:extLst>
              <a:ext uri="{FF2B5EF4-FFF2-40B4-BE49-F238E27FC236}">
                <a16:creationId xmlns:a16="http://schemas.microsoft.com/office/drawing/2014/main" id="{B905CDE4-B751-4B3E-B625-6E59F89034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114932" y="-16261"/>
            <a:ext cx="4077068" cy="3445261"/>
          </a:xfrm>
          <a:custGeom>
            <a:avLst/>
            <a:gdLst>
              <a:gd name="connsiteX0" fmla="*/ 250035 w 4077068"/>
              <a:gd name="connsiteY0" fmla="*/ 0 h 3445261"/>
              <a:gd name="connsiteX1" fmla="*/ 4077068 w 4077068"/>
              <a:gd name="connsiteY1" fmla="*/ 0 h 3445261"/>
              <a:gd name="connsiteX2" fmla="*/ 4077068 w 4077068"/>
              <a:gd name="connsiteY2" fmla="*/ 2743040 h 3445261"/>
              <a:gd name="connsiteX3" fmla="*/ 4074154 w 4077068"/>
              <a:gd name="connsiteY3" fmla="*/ 2746247 h 3445261"/>
              <a:gd name="connsiteX4" fmla="*/ 2386584 w 4077068"/>
              <a:gd name="connsiteY4" fmla="*/ 3445261 h 3445261"/>
              <a:gd name="connsiteX5" fmla="*/ 0 w 4077068"/>
              <a:gd name="connsiteY5" fmla="*/ 1058677 h 3445261"/>
              <a:gd name="connsiteX6" fmla="*/ 187550 w 4077068"/>
              <a:gd name="connsiteY6" fmla="*/ 129711 h 34452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077068" h="3445261">
                <a:moveTo>
                  <a:pt x="250035" y="0"/>
                </a:moveTo>
                <a:lnTo>
                  <a:pt x="4077068" y="0"/>
                </a:lnTo>
                <a:lnTo>
                  <a:pt x="4077068" y="2743040"/>
                </a:lnTo>
                <a:lnTo>
                  <a:pt x="4074154" y="2746247"/>
                </a:lnTo>
                <a:cubicBezTo>
                  <a:pt x="3642267" y="3178134"/>
                  <a:pt x="3045621" y="3445261"/>
                  <a:pt x="2386584" y="3445261"/>
                </a:cubicBezTo>
                <a:cubicBezTo>
                  <a:pt x="1068510" y="3445261"/>
                  <a:pt x="0" y="2376751"/>
                  <a:pt x="0" y="1058677"/>
                </a:cubicBezTo>
                <a:cubicBezTo>
                  <a:pt x="0" y="729159"/>
                  <a:pt x="66782" y="415238"/>
                  <a:pt x="187550" y="129711"/>
                </a:cubicBez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61" name="Oval 1060">
            <a:extLst>
              <a:ext uri="{FF2B5EF4-FFF2-40B4-BE49-F238E27FC236}">
                <a16:creationId xmlns:a16="http://schemas.microsoft.com/office/drawing/2014/main" id="{08108C16-F4C0-44AA-999D-17BD39219B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21428" y="2550745"/>
            <a:ext cx="3072384" cy="3072384"/>
          </a:xfrm>
          <a:prstGeom prst="ellipse">
            <a:avLst/>
          </a:pr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028" name="Picture 4" descr="How to Sell Drugs Online (Fast) (TV Series 2019– ) - IMDb">
            <a:extLst>
              <a:ext uri="{FF2B5EF4-FFF2-40B4-BE49-F238E27FC236}">
                <a16:creationId xmlns:a16="http://schemas.microsoft.com/office/drawing/2014/main" id="{1C1E463F-D539-8F2E-6BB9-5D9F82EE73E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" b="19922"/>
          <a:stretch/>
        </p:blipFill>
        <p:spPr bwMode="auto">
          <a:xfrm>
            <a:off x="5886020" y="2715337"/>
            <a:ext cx="2743200" cy="2743200"/>
          </a:xfrm>
          <a:custGeom>
            <a:avLst/>
            <a:gdLst/>
            <a:ahLst/>
            <a:cxnLst/>
            <a:rect l="l" t="t" r="r" b="b"/>
            <a:pathLst>
              <a:path w="2834640" h="2834640">
                <a:moveTo>
                  <a:pt x="1417320" y="0"/>
                </a:moveTo>
                <a:cubicBezTo>
                  <a:pt x="2200084" y="0"/>
                  <a:pt x="2834640" y="634556"/>
                  <a:pt x="2834640" y="1417320"/>
                </a:cubicBezTo>
                <a:cubicBezTo>
                  <a:pt x="2834640" y="2200084"/>
                  <a:pt x="2200084" y="2834640"/>
                  <a:pt x="1417320" y="2834640"/>
                </a:cubicBezTo>
                <a:cubicBezTo>
                  <a:pt x="634556" y="2834640"/>
                  <a:pt x="0" y="2200084"/>
                  <a:pt x="0" y="1417320"/>
                </a:cubicBezTo>
                <a:cubicBezTo>
                  <a:pt x="0" y="634556"/>
                  <a:pt x="634556" y="0"/>
                  <a:pt x="1417320" y="0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Netflix fornyer 'Dark' med sæson 2 | Flixfilm">
            <a:extLst>
              <a:ext uri="{FF2B5EF4-FFF2-40B4-BE49-F238E27FC236}">
                <a16:creationId xmlns:a16="http://schemas.microsoft.com/office/drawing/2014/main" id="{55662901-E8F4-1E06-CA02-FFABF15DC8B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958" r="1" b="32146"/>
          <a:stretch/>
        </p:blipFill>
        <p:spPr bwMode="auto">
          <a:xfrm>
            <a:off x="8278624" y="2"/>
            <a:ext cx="3913376" cy="3281569"/>
          </a:xfrm>
          <a:custGeom>
            <a:avLst/>
            <a:gdLst/>
            <a:ahLst/>
            <a:cxnLst/>
            <a:rect l="l" t="t" r="r" b="b"/>
            <a:pathLst>
              <a:path w="3913376" h="3281569">
                <a:moveTo>
                  <a:pt x="267865" y="0"/>
                </a:moveTo>
                <a:lnTo>
                  <a:pt x="3913376" y="0"/>
                </a:lnTo>
                <a:lnTo>
                  <a:pt x="3913376" y="2499938"/>
                </a:lnTo>
                <a:lnTo>
                  <a:pt x="3794714" y="2630499"/>
                </a:lnTo>
                <a:cubicBezTo>
                  <a:pt x="3392450" y="3032763"/>
                  <a:pt x="2836727" y="3281569"/>
                  <a:pt x="2222892" y="3281569"/>
                </a:cubicBezTo>
                <a:cubicBezTo>
                  <a:pt x="995223" y="3281569"/>
                  <a:pt x="0" y="2286346"/>
                  <a:pt x="0" y="1058677"/>
                </a:cubicBezTo>
                <a:cubicBezTo>
                  <a:pt x="0" y="751760"/>
                  <a:pt x="62202" y="459370"/>
                  <a:pt x="174686" y="193427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63" name="Freeform: Shape 1062">
            <a:extLst>
              <a:ext uri="{FF2B5EF4-FFF2-40B4-BE49-F238E27FC236}">
                <a16:creationId xmlns:a16="http://schemas.microsoft.com/office/drawing/2014/main" id="{CDC29AC1-2821-4FCC-B597-88DAF39C36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653162" y="4604085"/>
            <a:ext cx="4281112" cy="2253913"/>
          </a:xfrm>
          <a:custGeom>
            <a:avLst/>
            <a:gdLst>
              <a:gd name="connsiteX0" fmla="*/ 2140556 w 4281112"/>
              <a:gd name="connsiteY0" fmla="*/ 0 h 2253913"/>
              <a:gd name="connsiteX1" fmla="*/ 4281112 w 4281112"/>
              <a:gd name="connsiteY1" fmla="*/ 2140556 h 2253913"/>
              <a:gd name="connsiteX2" fmla="*/ 4275388 w 4281112"/>
              <a:gd name="connsiteY2" fmla="*/ 2253913 h 2253913"/>
              <a:gd name="connsiteX3" fmla="*/ 5724 w 4281112"/>
              <a:gd name="connsiteY3" fmla="*/ 2253913 h 2253913"/>
              <a:gd name="connsiteX4" fmla="*/ 0 w 4281112"/>
              <a:gd name="connsiteY4" fmla="*/ 2140556 h 2253913"/>
              <a:gd name="connsiteX5" fmla="*/ 2140556 w 4281112"/>
              <a:gd name="connsiteY5" fmla="*/ 0 h 22539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281112" h="2253913">
                <a:moveTo>
                  <a:pt x="2140556" y="0"/>
                </a:moveTo>
                <a:cubicBezTo>
                  <a:pt x="3322752" y="0"/>
                  <a:pt x="4281112" y="958360"/>
                  <a:pt x="4281112" y="2140556"/>
                </a:cubicBezTo>
                <a:lnTo>
                  <a:pt x="4275388" y="2253913"/>
                </a:lnTo>
                <a:lnTo>
                  <a:pt x="5724" y="2253913"/>
                </a:lnTo>
                <a:lnTo>
                  <a:pt x="0" y="2140556"/>
                </a:lnTo>
                <a:cubicBezTo>
                  <a:pt x="0" y="958360"/>
                  <a:pt x="958360" y="0"/>
                  <a:pt x="2140556" y="0"/>
                </a:cubicBez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034" name="Picture 10" descr="Liebes Kind · Serie im Stream online ansehen, alle Anbieter und News">
            <a:extLst>
              <a:ext uri="{FF2B5EF4-FFF2-40B4-BE49-F238E27FC236}">
                <a16:creationId xmlns:a16="http://schemas.microsoft.com/office/drawing/2014/main" id="{7261E5CD-2D9E-36B2-F010-2B5D1DDBF6C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8340" r="2" b="23897"/>
          <a:stretch/>
        </p:blipFill>
        <p:spPr bwMode="auto">
          <a:xfrm>
            <a:off x="1818614" y="4769536"/>
            <a:ext cx="3950208" cy="2088462"/>
          </a:xfrm>
          <a:custGeom>
            <a:avLst/>
            <a:gdLst/>
            <a:ahLst/>
            <a:cxnLst/>
            <a:rect l="l" t="t" r="r" b="b"/>
            <a:pathLst>
              <a:path w="3950208" h="2088462">
                <a:moveTo>
                  <a:pt x="1975104" y="0"/>
                </a:moveTo>
                <a:cubicBezTo>
                  <a:pt x="3065924" y="0"/>
                  <a:pt x="3950208" y="884284"/>
                  <a:pt x="3950208" y="1975104"/>
                </a:cubicBezTo>
                <a:lnTo>
                  <a:pt x="3944484" y="2088462"/>
                </a:lnTo>
                <a:lnTo>
                  <a:pt x="5724" y="2088462"/>
                </a:lnTo>
                <a:lnTo>
                  <a:pt x="0" y="1975104"/>
                </a:lnTo>
                <a:cubicBezTo>
                  <a:pt x="0" y="884284"/>
                  <a:pt x="884284" y="0"/>
                  <a:pt x="1975104" y="0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65" name="Freeform: Shape 1064">
            <a:extLst>
              <a:ext uri="{FF2B5EF4-FFF2-40B4-BE49-F238E27FC236}">
                <a16:creationId xmlns:a16="http://schemas.microsoft.com/office/drawing/2014/main" id="{C8F10CB3-3B5E-4C7A-98CF-B87454DDFA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848370" y="3966828"/>
            <a:ext cx="3339958" cy="2891173"/>
          </a:xfrm>
          <a:custGeom>
            <a:avLst/>
            <a:gdLst>
              <a:gd name="connsiteX0" fmla="*/ 2002536 w 3339958"/>
              <a:gd name="connsiteY0" fmla="*/ 0 h 2891173"/>
              <a:gd name="connsiteX1" fmla="*/ 3276335 w 3339958"/>
              <a:gd name="connsiteY1" fmla="*/ 457282 h 2891173"/>
              <a:gd name="connsiteX2" fmla="*/ 3339958 w 3339958"/>
              <a:gd name="connsiteY2" fmla="*/ 515107 h 2891173"/>
              <a:gd name="connsiteX3" fmla="*/ 3339958 w 3339958"/>
              <a:gd name="connsiteY3" fmla="*/ 2891173 h 2891173"/>
              <a:gd name="connsiteX4" fmla="*/ 209954 w 3339958"/>
              <a:gd name="connsiteY4" fmla="*/ 2891173 h 2891173"/>
              <a:gd name="connsiteX5" fmla="*/ 157369 w 3339958"/>
              <a:gd name="connsiteY5" fmla="*/ 2782014 h 2891173"/>
              <a:gd name="connsiteX6" fmla="*/ 0 w 3339958"/>
              <a:gd name="connsiteY6" fmla="*/ 2002536 h 2891173"/>
              <a:gd name="connsiteX7" fmla="*/ 2002536 w 3339958"/>
              <a:gd name="connsiteY7" fmla="*/ 0 h 28911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339958" h="2891173">
                <a:moveTo>
                  <a:pt x="2002536" y="0"/>
                </a:moveTo>
                <a:cubicBezTo>
                  <a:pt x="2486398" y="0"/>
                  <a:pt x="2930179" y="171609"/>
                  <a:pt x="3276335" y="457282"/>
                </a:cubicBezTo>
                <a:lnTo>
                  <a:pt x="3339958" y="515107"/>
                </a:lnTo>
                <a:lnTo>
                  <a:pt x="3339958" y="2891173"/>
                </a:lnTo>
                <a:lnTo>
                  <a:pt x="209954" y="2891173"/>
                </a:lnTo>
                <a:lnTo>
                  <a:pt x="157369" y="2782014"/>
                </a:lnTo>
                <a:cubicBezTo>
                  <a:pt x="56036" y="2542434"/>
                  <a:pt x="0" y="2279029"/>
                  <a:pt x="0" y="2002536"/>
                </a:cubicBezTo>
                <a:cubicBezTo>
                  <a:pt x="0" y="896566"/>
                  <a:pt x="896566" y="0"/>
                  <a:pt x="2002536" y="0"/>
                </a:cubicBez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030" name="Picture 6" descr="Babylon Berlin (TV Series 2017– ) - IMDb">
            <a:extLst>
              <a:ext uri="{FF2B5EF4-FFF2-40B4-BE49-F238E27FC236}">
                <a16:creationId xmlns:a16="http://schemas.microsoft.com/office/drawing/2014/main" id="{90C2B081-0D5A-C1A4-4F04-491CE029537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162" b="30754"/>
          <a:stretch/>
        </p:blipFill>
        <p:spPr bwMode="auto">
          <a:xfrm>
            <a:off x="9009416" y="4131546"/>
            <a:ext cx="3178912" cy="2726454"/>
          </a:xfrm>
          <a:custGeom>
            <a:avLst/>
            <a:gdLst/>
            <a:ahLst/>
            <a:cxnLst/>
            <a:rect l="l" t="t" r="r" b="b"/>
            <a:pathLst>
              <a:path w="3178912" h="2726454">
                <a:moveTo>
                  <a:pt x="1837818" y="0"/>
                </a:moveTo>
                <a:cubicBezTo>
                  <a:pt x="2345318" y="0"/>
                  <a:pt x="2804772" y="205705"/>
                  <a:pt x="3137352" y="538285"/>
                </a:cubicBezTo>
                <a:lnTo>
                  <a:pt x="3178912" y="584013"/>
                </a:lnTo>
                <a:lnTo>
                  <a:pt x="3178912" y="2726454"/>
                </a:lnTo>
                <a:lnTo>
                  <a:pt x="229483" y="2726454"/>
                </a:lnTo>
                <a:lnTo>
                  <a:pt x="221815" y="2713832"/>
                </a:lnTo>
                <a:cubicBezTo>
                  <a:pt x="80353" y="2453425"/>
                  <a:pt x="0" y="2155005"/>
                  <a:pt x="0" y="1837818"/>
                </a:cubicBezTo>
                <a:cubicBezTo>
                  <a:pt x="0" y="822819"/>
                  <a:pt x="822819" y="0"/>
                  <a:pt x="1837818" y="0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9015714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998CD6E-9DB8-EAA4-B920-4A836CD294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6243327" cy="1139139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r>
              <a:rPr lang="da-DK" sz="3600" b="0" i="0" dirty="0">
                <a:solidFill>
                  <a:srgbClr val="000000"/>
                </a:solidFill>
                <a:effectLst/>
                <a:latin typeface="Adobe Garamond Pro"/>
              </a:rPr>
              <a:t>10 Netflix-Serien </a:t>
            </a:r>
            <a:r>
              <a:rPr lang="da-DK" sz="3600" b="0" i="0" dirty="0" err="1">
                <a:solidFill>
                  <a:srgbClr val="000000"/>
                </a:solidFill>
                <a:effectLst/>
                <a:latin typeface="Adobe Garamond Pro"/>
              </a:rPr>
              <a:t>zum</a:t>
            </a:r>
            <a:r>
              <a:rPr lang="da-DK" sz="3600" b="0" i="0" dirty="0">
                <a:solidFill>
                  <a:srgbClr val="000000"/>
                </a:solidFill>
                <a:effectLst/>
                <a:latin typeface="Adobe Garamond Pro"/>
              </a:rPr>
              <a:t> </a:t>
            </a:r>
            <a:r>
              <a:rPr lang="da-DK" sz="3600" b="0" i="0" dirty="0" err="1">
                <a:solidFill>
                  <a:srgbClr val="000000"/>
                </a:solidFill>
                <a:effectLst/>
                <a:latin typeface="Adobe Garamond Pro"/>
              </a:rPr>
              <a:t>Deutschlernen</a:t>
            </a:r>
            <a:br>
              <a:rPr lang="da-DK" sz="3600" b="0" i="0" dirty="0">
                <a:solidFill>
                  <a:srgbClr val="000000"/>
                </a:solidFill>
                <a:effectLst/>
                <a:latin typeface="Adobe Garamond Pro"/>
              </a:rPr>
            </a:br>
            <a:endParaRPr lang="en-US" sz="3600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49513CE2-BA9F-C9E4-5E13-26C5CF85582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59076" y="718043"/>
            <a:ext cx="5346748" cy="3413503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da-DK" sz="2400" dirty="0" err="1"/>
              <a:t>Rollenlesen</a:t>
            </a:r>
            <a:r>
              <a:rPr lang="da-DK" sz="2400" dirty="0"/>
              <a:t> mit Partner/in:</a:t>
            </a:r>
          </a:p>
          <a:p>
            <a:r>
              <a:rPr lang="da-DK" sz="2400" dirty="0" err="1"/>
              <a:t>Abwechselnd</a:t>
            </a:r>
            <a:r>
              <a:rPr lang="da-DK" sz="2400" dirty="0"/>
              <a:t> </a:t>
            </a:r>
            <a:r>
              <a:rPr lang="da-DK" sz="2400" dirty="0" err="1"/>
              <a:t>Vorlesen</a:t>
            </a:r>
            <a:r>
              <a:rPr lang="da-DK" sz="2400" dirty="0"/>
              <a:t> und die </a:t>
            </a:r>
            <a:r>
              <a:rPr lang="da-DK" sz="2400" dirty="0" err="1"/>
              <a:t>Aufgabe</a:t>
            </a:r>
            <a:r>
              <a:rPr lang="da-DK" sz="2400" dirty="0"/>
              <a:t> </a:t>
            </a:r>
            <a:r>
              <a:rPr lang="da-DK" sz="2400" dirty="0" err="1"/>
              <a:t>lösen</a:t>
            </a:r>
            <a:endParaRPr lang="da-DK" sz="2400" dirty="0"/>
          </a:p>
          <a:p>
            <a:r>
              <a:rPr lang="da-DK" sz="2400" dirty="0" err="1"/>
              <a:t>Auf</a:t>
            </a:r>
            <a:r>
              <a:rPr lang="da-DK" sz="2400" dirty="0"/>
              <a:t> die </a:t>
            </a:r>
            <a:r>
              <a:rPr lang="da-DK" sz="2400" dirty="0" err="1"/>
              <a:t>Aussprache</a:t>
            </a:r>
            <a:r>
              <a:rPr lang="da-DK" sz="2400" dirty="0"/>
              <a:t> </a:t>
            </a:r>
            <a:r>
              <a:rPr lang="da-DK" sz="2400" dirty="0" err="1"/>
              <a:t>achten</a:t>
            </a:r>
            <a:r>
              <a:rPr lang="da-DK" sz="2400" dirty="0"/>
              <a:t>!</a:t>
            </a:r>
          </a:p>
          <a:p>
            <a:pPr marL="0" indent="0">
              <a:buNone/>
            </a:pPr>
            <a:endParaRPr lang="da-DK" sz="2400" i="1" dirty="0"/>
          </a:p>
          <a:p>
            <a:pPr marL="0" indent="0">
              <a:buNone/>
            </a:pPr>
            <a:endParaRPr lang="da-DK" sz="2400" i="1" dirty="0"/>
          </a:p>
          <a:p>
            <a:pPr marL="0" indent="0">
              <a:buNone/>
            </a:pPr>
            <a:r>
              <a:rPr lang="da-DK" sz="2400" i="1" dirty="0" err="1"/>
              <a:t>Ich</a:t>
            </a:r>
            <a:r>
              <a:rPr lang="da-DK" sz="2400" i="1" dirty="0"/>
              <a:t> </a:t>
            </a:r>
            <a:r>
              <a:rPr lang="da-DK" sz="2400" i="1" dirty="0" err="1"/>
              <a:t>möchte</a:t>
            </a:r>
            <a:r>
              <a:rPr lang="da-DK" sz="2400" i="1" dirty="0"/>
              <a:t> </a:t>
            </a:r>
            <a:r>
              <a:rPr lang="da-DK" sz="2400" i="1" dirty="0" err="1"/>
              <a:t>gern</a:t>
            </a:r>
            <a:r>
              <a:rPr lang="da-DK" sz="2400" i="1" dirty="0"/>
              <a:t> den Film/die Serie xx </a:t>
            </a:r>
            <a:r>
              <a:rPr lang="da-DK" sz="2400" i="1" dirty="0" err="1"/>
              <a:t>sehen</a:t>
            </a:r>
            <a:r>
              <a:rPr lang="da-DK" sz="2400" i="1" dirty="0"/>
              <a:t>, </a:t>
            </a:r>
            <a:r>
              <a:rPr lang="da-DK" sz="2400" i="1" dirty="0" err="1"/>
              <a:t>weil</a:t>
            </a:r>
            <a:r>
              <a:rPr lang="da-DK" sz="2400" i="1" dirty="0"/>
              <a:t>…</a:t>
            </a:r>
          </a:p>
          <a:p>
            <a:endParaRPr lang="da-DK" sz="1800" dirty="0"/>
          </a:p>
          <a:p>
            <a:endParaRPr lang="da-DK" sz="1800" dirty="0"/>
          </a:p>
          <a:p>
            <a:endParaRPr lang="en-US" sz="1800" dirty="0"/>
          </a:p>
        </p:txBody>
      </p:sp>
      <p:pic>
        <p:nvPicPr>
          <p:cNvPr id="1026" name="Picture 2" descr="Biohackers Season 1 Streaming: Watch &amp; Stream Online via Netflix">
            <a:extLst>
              <a:ext uri="{FF2B5EF4-FFF2-40B4-BE49-F238E27FC236}">
                <a16:creationId xmlns:a16="http://schemas.microsoft.com/office/drawing/2014/main" id="{9C9457E5-5A35-78CF-4B69-F244C60C00AD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122" r="22877" b="-3"/>
          <a:stretch/>
        </p:blipFill>
        <p:spPr bwMode="auto">
          <a:xfrm>
            <a:off x="5714207" y="361702"/>
            <a:ext cx="1691640" cy="1691640"/>
          </a:xfrm>
          <a:custGeom>
            <a:avLst/>
            <a:gdLst/>
            <a:ahLst/>
            <a:cxnLst/>
            <a:rect l="l" t="t" r="r" b="b"/>
            <a:pathLst>
              <a:path w="1956816" h="1956816">
                <a:moveTo>
                  <a:pt x="978408" y="0"/>
                </a:moveTo>
                <a:cubicBezTo>
                  <a:pt x="1518768" y="0"/>
                  <a:pt x="1956816" y="438048"/>
                  <a:pt x="1956816" y="978408"/>
                </a:cubicBezTo>
                <a:cubicBezTo>
                  <a:pt x="1956816" y="1518768"/>
                  <a:pt x="1518768" y="1956816"/>
                  <a:pt x="978408" y="1956816"/>
                </a:cubicBezTo>
                <a:cubicBezTo>
                  <a:pt x="438048" y="1956816"/>
                  <a:pt x="0" y="1518768"/>
                  <a:pt x="0" y="978408"/>
                </a:cubicBezTo>
                <a:cubicBezTo>
                  <a:pt x="0" y="438048"/>
                  <a:pt x="438048" y="0"/>
                  <a:pt x="978408" y="0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ow to Sell Drugs Online (Fast) (TV Series 2019– ) - IMDb">
            <a:extLst>
              <a:ext uri="{FF2B5EF4-FFF2-40B4-BE49-F238E27FC236}">
                <a16:creationId xmlns:a16="http://schemas.microsoft.com/office/drawing/2014/main" id="{1C1E463F-D539-8F2E-6BB9-5D9F82EE73E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" b="19922"/>
          <a:stretch/>
        </p:blipFill>
        <p:spPr bwMode="auto">
          <a:xfrm>
            <a:off x="5886020" y="2715337"/>
            <a:ext cx="2743200" cy="2743200"/>
          </a:xfrm>
          <a:custGeom>
            <a:avLst/>
            <a:gdLst/>
            <a:ahLst/>
            <a:cxnLst/>
            <a:rect l="l" t="t" r="r" b="b"/>
            <a:pathLst>
              <a:path w="2834640" h="2834640">
                <a:moveTo>
                  <a:pt x="1417320" y="0"/>
                </a:moveTo>
                <a:cubicBezTo>
                  <a:pt x="2200084" y="0"/>
                  <a:pt x="2834640" y="634556"/>
                  <a:pt x="2834640" y="1417320"/>
                </a:cubicBezTo>
                <a:cubicBezTo>
                  <a:pt x="2834640" y="2200084"/>
                  <a:pt x="2200084" y="2834640"/>
                  <a:pt x="1417320" y="2834640"/>
                </a:cubicBezTo>
                <a:cubicBezTo>
                  <a:pt x="634556" y="2834640"/>
                  <a:pt x="0" y="2200084"/>
                  <a:pt x="0" y="1417320"/>
                </a:cubicBezTo>
                <a:cubicBezTo>
                  <a:pt x="0" y="634556"/>
                  <a:pt x="634556" y="0"/>
                  <a:pt x="1417320" y="0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Netflix fornyer 'Dark' med sæson 2 | Flixfilm">
            <a:extLst>
              <a:ext uri="{FF2B5EF4-FFF2-40B4-BE49-F238E27FC236}">
                <a16:creationId xmlns:a16="http://schemas.microsoft.com/office/drawing/2014/main" id="{55662901-E8F4-1E06-CA02-FFABF15DC8B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958" r="1" b="32146"/>
          <a:stretch/>
        </p:blipFill>
        <p:spPr bwMode="auto">
          <a:xfrm>
            <a:off x="8278624" y="2"/>
            <a:ext cx="3913376" cy="3281569"/>
          </a:xfrm>
          <a:custGeom>
            <a:avLst/>
            <a:gdLst/>
            <a:ahLst/>
            <a:cxnLst/>
            <a:rect l="l" t="t" r="r" b="b"/>
            <a:pathLst>
              <a:path w="3913376" h="3281569">
                <a:moveTo>
                  <a:pt x="267865" y="0"/>
                </a:moveTo>
                <a:lnTo>
                  <a:pt x="3913376" y="0"/>
                </a:lnTo>
                <a:lnTo>
                  <a:pt x="3913376" y="2499938"/>
                </a:lnTo>
                <a:lnTo>
                  <a:pt x="3794714" y="2630499"/>
                </a:lnTo>
                <a:cubicBezTo>
                  <a:pt x="3392450" y="3032763"/>
                  <a:pt x="2836727" y="3281569"/>
                  <a:pt x="2222892" y="3281569"/>
                </a:cubicBezTo>
                <a:cubicBezTo>
                  <a:pt x="995223" y="3281569"/>
                  <a:pt x="0" y="2286346"/>
                  <a:pt x="0" y="1058677"/>
                </a:cubicBezTo>
                <a:cubicBezTo>
                  <a:pt x="0" y="751760"/>
                  <a:pt x="62202" y="459370"/>
                  <a:pt x="174686" y="193427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Liebes Kind · Serie im Stream online ansehen, alle Anbieter und News">
            <a:extLst>
              <a:ext uri="{FF2B5EF4-FFF2-40B4-BE49-F238E27FC236}">
                <a16:creationId xmlns:a16="http://schemas.microsoft.com/office/drawing/2014/main" id="{7261E5CD-2D9E-36B2-F010-2B5D1DDBF6C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8340" r="2" b="23897"/>
          <a:stretch/>
        </p:blipFill>
        <p:spPr bwMode="auto">
          <a:xfrm>
            <a:off x="1818614" y="4769536"/>
            <a:ext cx="3950208" cy="2088462"/>
          </a:xfrm>
          <a:custGeom>
            <a:avLst/>
            <a:gdLst/>
            <a:ahLst/>
            <a:cxnLst/>
            <a:rect l="l" t="t" r="r" b="b"/>
            <a:pathLst>
              <a:path w="3950208" h="2088462">
                <a:moveTo>
                  <a:pt x="1975104" y="0"/>
                </a:moveTo>
                <a:cubicBezTo>
                  <a:pt x="3065924" y="0"/>
                  <a:pt x="3950208" y="884284"/>
                  <a:pt x="3950208" y="1975104"/>
                </a:cubicBezTo>
                <a:lnTo>
                  <a:pt x="3944484" y="2088462"/>
                </a:lnTo>
                <a:lnTo>
                  <a:pt x="5724" y="2088462"/>
                </a:lnTo>
                <a:lnTo>
                  <a:pt x="0" y="1975104"/>
                </a:lnTo>
                <a:cubicBezTo>
                  <a:pt x="0" y="884284"/>
                  <a:pt x="884284" y="0"/>
                  <a:pt x="1975104" y="0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Babylon Berlin (TV Series 2017– ) - IMDb">
            <a:extLst>
              <a:ext uri="{FF2B5EF4-FFF2-40B4-BE49-F238E27FC236}">
                <a16:creationId xmlns:a16="http://schemas.microsoft.com/office/drawing/2014/main" id="{90C2B081-0D5A-C1A4-4F04-491CE029537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162" b="30754"/>
          <a:stretch/>
        </p:blipFill>
        <p:spPr bwMode="auto">
          <a:xfrm>
            <a:off x="9009416" y="4131546"/>
            <a:ext cx="3178912" cy="2726454"/>
          </a:xfrm>
          <a:custGeom>
            <a:avLst/>
            <a:gdLst/>
            <a:ahLst/>
            <a:cxnLst/>
            <a:rect l="l" t="t" r="r" b="b"/>
            <a:pathLst>
              <a:path w="3178912" h="2726454">
                <a:moveTo>
                  <a:pt x="1837818" y="0"/>
                </a:moveTo>
                <a:cubicBezTo>
                  <a:pt x="2345318" y="0"/>
                  <a:pt x="2804772" y="205705"/>
                  <a:pt x="3137352" y="538285"/>
                </a:cubicBezTo>
                <a:lnTo>
                  <a:pt x="3178912" y="584013"/>
                </a:lnTo>
                <a:lnTo>
                  <a:pt x="3178912" y="2726454"/>
                </a:lnTo>
                <a:lnTo>
                  <a:pt x="229483" y="2726454"/>
                </a:lnTo>
                <a:lnTo>
                  <a:pt x="221815" y="2713832"/>
                </a:lnTo>
                <a:cubicBezTo>
                  <a:pt x="80353" y="2453425"/>
                  <a:pt x="0" y="2155005"/>
                  <a:pt x="0" y="1837818"/>
                </a:cubicBezTo>
                <a:cubicBezTo>
                  <a:pt x="0" y="822819"/>
                  <a:pt x="822819" y="0"/>
                  <a:pt x="1837818" y="0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895996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998CD6E-9DB8-EAA4-B920-4A836CD294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4705" y="361702"/>
            <a:ext cx="5165028" cy="1139139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6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Rys</a:t>
            </a:r>
            <a:r>
              <a:rPr lang="en-US" sz="36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6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liebt</a:t>
            </a:r>
            <a:r>
              <a:rPr lang="en-US" sz="36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deutsche </a:t>
            </a:r>
            <a:r>
              <a:rPr lang="en-US" sz="36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Filme</a:t>
            </a:r>
            <a:r>
              <a:rPr lang="en-US" sz="36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und </a:t>
            </a:r>
            <a:r>
              <a:rPr lang="en-US" sz="36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Serien</a:t>
            </a:r>
            <a:endParaRPr lang="en-US" sz="3600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49513CE2-BA9F-C9E4-5E13-26C5CF85582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20992" y="1941362"/>
            <a:ext cx="4492454" cy="2419097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da-DK" dirty="0"/>
              <a:t>Im Trailer </a:t>
            </a:r>
            <a:r>
              <a:rPr lang="da-DK" dirty="0" err="1"/>
              <a:t>gibt</a:t>
            </a:r>
            <a:r>
              <a:rPr lang="da-DK" dirty="0"/>
              <a:t> es…</a:t>
            </a:r>
          </a:p>
          <a:p>
            <a:r>
              <a:rPr lang="da-DK" dirty="0"/>
              <a:t>Im Trailer </a:t>
            </a:r>
            <a:r>
              <a:rPr lang="da-DK" dirty="0" err="1"/>
              <a:t>sieht</a:t>
            </a:r>
            <a:r>
              <a:rPr lang="da-DK" dirty="0"/>
              <a:t> man…</a:t>
            </a:r>
          </a:p>
          <a:p>
            <a:r>
              <a:rPr lang="da-DK" dirty="0"/>
              <a:t>Der Trailer </a:t>
            </a:r>
            <a:r>
              <a:rPr lang="da-DK" dirty="0" err="1"/>
              <a:t>ist</a:t>
            </a:r>
            <a:r>
              <a:rPr lang="da-DK" dirty="0"/>
              <a:t>…</a:t>
            </a:r>
          </a:p>
          <a:p>
            <a:pPr marL="0" indent="0">
              <a:buNone/>
            </a:pPr>
            <a:endParaRPr lang="en-US" sz="1800" dirty="0"/>
          </a:p>
        </p:txBody>
      </p:sp>
      <p:pic>
        <p:nvPicPr>
          <p:cNvPr id="1026" name="Picture 2" descr="Biohackers Season 1 Streaming: Watch &amp; Stream Online via Netflix">
            <a:extLst>
              <a:ext uri="{FF2B5EF4-FFF2-40B4-BE49-F238E27FC236}">
                <a16:creationId xmlns:a16="http://schemas.microsoft.com/office/drawing/2014/main" id="{9C9457E5-5A35-78CF-4B69-F244C60C00AD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122" r="22877" b="-3"/>
          <a:stretch/>
        </p:blipFill>
        <p:spPr bwMode="auto">
          <a:xfrm>
            <a:off x="5714207" y="361702"/>
            <a:ext cx="1691640" cy="1691640"/>
          </a:xfrm>
          <a:custGeom>
            <a:avLst/>
            <a:gdLst/>
            <a:ahLst/>
            <a:cxnLst/>
            <a:rect l="l" t="t" r="r" b="b"/>
            <a:pathLst>
              <a:path w="1956816" h="1956816">
                <a:moveTo>
                  <a:pt x="978408" y="0"/>
                </a:moveTo>
                <a:cubicBezTo>
                  <a:pt x="1518768" y="0"/>
                  <a:pt x="1956816" y="438048"/>
                  <a:pt x="1956816" y="978408"/>
                </a:cubicBezTo>
                <a:cubicBezTo>
                  <a:pt x="1956816" y="1518768"/>
                  <a:pt x="1518768" y="1956816"/>
                  <a:pt x="978408" y="1956816"/>
                </a:cubicBezTo>
                <a:cubicBezTo>
                  <a:pt x="438048" y="1956816"/>
                  <a:pt x="0" y="1518768"/>
                  <a:pt x="0" y="978408"/>
                </a:cubicBezTo>
                <a:cubicBezTo>
                  <a:pt x="0" y="438048"/>
                  <a:pt x="438048" y="0"/>
                  <a:pt x="978408" y="0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ow to Sell Drugs Online (Fast) (TV Series 2019– ) - IMDb">
            <a:extLst>
              <a:ext uri="{FF2B5EF4-FFF2-40B4-BE49-F238E27FC236}">
                <a16:creationId xmlns:a16="http://schemas.microsoft.com/office/drawing/2014/main" id="{1C1E463F-D539-8F2E-6BB9-5D9F82EE73E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" b="19922"/>
          <a:stretch/>
        </p:blipFill>
        <p:spPr bwMode="auto">
          <a:xfrm>
            <a:off x="5886020" y="2715337"/>
            <a:ext cx="2743200" cy="2743200"/>
          </a:xfrm>
          <a:custGeom>
            <a:avLst/>
            <a:gdLst/>
            <a:ahLst/>
            <a:cxnLst/>
            <a:rect l="l" t="t" r="r" b="b"/>
            <a:pathLst>
              <a:path w="2834640" h="2834640">
                <a:moveTo>
                  <a:pt x="1417320" y="0"/>
                </a:moveTo>
                <a:cubicBezTo>
                  <a:pt x="2200084" y="0"/>
                  <a:pt x="2834640" y="634556"/>
                  <a:pt x="2834640" y="1417320"/>
                </a:cubicBezTo>
                <a:cubicBezTo>
                  <a:pt x="2834640" y="2200084"/>
                  <a:pt x="2200084" y="2834640"/>
                  <a:pt x="1417320" y="2834640"/>
                </a:cubicBezTo>
                <a:cubicBezTo>
                  <a:pt x="634556" y="2834640"/>
                  <a:pt x="0" y="2200084"/>
                  <a:pt x="0" y="1417320"/>
                </a:cubicBezTo>
                <a:cubicBezTo>
                  <a:pt x="0" y="634556"/>
                  <a:pt x="634556" y="0"/>
                  <a:pt x="1417320" y="0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Netflix fornyer 'Dark' med sæson 2 | Flixfilm">
            <a:extLst>
              <a:ext uri="{FF2B5EF4-FFF2-40B4-BE49-F238E27FC236}">
                <a16:creationId xmlns:a16="http://schemas.microsoft.com/office/drawing/2014/main" id="{55662901-E8F4-1E06-CA02-FFABF15DC8B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958" r="1" b="32146"/>
          <a:stretch/>
        </p:blipFill>
        <p:spPr bwMode="auto">
          <a:xfrm>
            <a:off x="8278624" y="2"/>
            <a:ext cx="3913376" cy="3281569"/>
          </a:xfrm>
          <a:custGeom>
            <a:avLst/>
            <a:gdLst/>
            <a:ahLst/>
            <a:cxnLst/>
            <a:rect l="l" t="t" r="r" b="b"/>
            <a:pathLst>
              <a:path w="3913376" h="3281569">
                <a:moveTo>
                  <a:pt x="267865" y="0"/>
                </a:moveTo>
                <a:lnTo>
                  <a:pt x="3913376" y="0"/>
                </a:lnTo>
                <a:lnTo>
                  <a:pt x="3913376" y="2499938"/>
                </a:lnTo>
                <a:lnTo>
                  <a:pt x="3794714" y="2630499"/>
                </a:lnTo>
                <a:cubicBezTo>
                  <a:pt x="3392450" y="3032763"/>
                  <a:pt x="2836727" y="3281569"/>
                  <a:pt x="2222892" y="3281569"/>
                </a:cubicBezTo>
                <a:cubicBezTo>
                  <a:pt x="995223" y="3281569"/>
                  <a:pt x="0" y="2286346"/>
                  <a:pt x="0" y="1058677"/>
                </a:cubicBezTo>
                <a:cubicBezTo>
                  <a:pt x="0" y="751760"/>
                  <a:pt x="62202" y="459370"/>
                  <a:pt x="174686" y="193427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Liebes Kind · Serie im Stream online ansehen, alle Anbieter und News">
            <a:extLst>
              <a:ext uri="{FF2B5EF4-FFF2-40B4-BE49-F238E27FC236}">
                <a16:creationId xmlns:a16="http://schemas.microsoft.com/office/drawing/2014/main" id="{7261E5CD-2D9E-36B2-F010-2B5D1DDBF6C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8340" r="2" b="23897"/>
          <a:stretch/>
        </p:blipFill>
        <p:spPr bwMode="auto">
          <a:xfrm>
            <a:off x="1818614" y="4769536"/>
            <a:ext cx="3950208" cy="2088462"/>
          </a:xfrm>
          <a:custGeom>
            <a:avLst/>
            <a:gdLst/>
            <a:ahLst/>
            <a:cxnLst/>
            <a:rect l="l" t="t" r="r" b="b"/>
            <a:pathLst>
              <a:path w="3950208" h="2088462">
                <a:moveTo>
                  <a:pt x="1975104" y="0"/>
                </a:moveTo>
                <a:cubicBezTo>
                  <a:pt x="3065924" y="0"/>
                  <a:pt x="3950208" y="884284"/>
                  <a:pt x="3950208" y="1975104"/>
                </a:cubicBezTo>
                <a:lnTo>
                  <a:pt x="3944484" y="2088462"/>
                </a:lnTo>
                <a:lnTo>
                  <a:pt x="5724" y="2088462"/>
                </a:lnTo>
                <a:lnTo>
                  <a:pt x="0" y="1975104"/>
                </a:lnTo>
                <a:cubicBezTo>
                  <a:pt x="0" y="884284"/>
                  <a:pt x="884284" y="0"/>
                  <a:pt x="1975104" y="0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Babylon Berlin (TV Series 2017– ) - IMDb">
            <a:extLst>
              <a:ext uri="{FF2B5EF4-FFF2-40B4-BE49-F238E27FC236}">
                <a16:creationId xmlns:a16="http://schemas.microsoft.com/office/drawing/2014/main" id="{90C2B081-0D5A-C1A4-4F04-491CE029537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162" b="30754"/>
          <a:stretch/>
        </p:blipFill>
        <p:spPr bwMode="auto">
          <a:xfrm>
            <a:off x="9009416" y="4131546"/>
            <a:ext cx="3178912" cy="2726454"/>
          </a:xfrm>
          <a:custGeom>
            <a:avLst/>
            <a:gdLst/>
            <a:ahLst/>
            <a:cxnLst/>
            <a:rect l="l" t="t" r="r" b="b"/>
            <a:pathLst>
              <a:path w="3178912" h="2726454">
                <a:moveTo>
                  <a:pt x="1837818" y="0"/>
                </a:moveTo>
                <a:cubicBezTo>
                  <a:pt x="2345318" y="0"/>
                  <a:pt x="2804772" y="205705"/>
                  <a:pt x="3137352" y="538285"/>
                </a:cubicBezTo>
                <a:lnTo>
                  <a:pt x="3178912" y="584013"/>
                </a:lnTo>
                <a:lnTo>
                  <a:pt x="3178912" y="2726454"/>
                </a:lnTo>
                <a:lnTo>
                  <a:pt x="229483" y="2726454"/>
                </a:lnTo>
                <a:lnTo>
                  <a:pt x="221815" y="2713832"/>
                </a:lnTo>
                <a:cubicBezTo>
                  <a:pt x="80353" y="2453425"/>
                  <a:pt x="0" y="2155005"/>
                  <a:pt x="0" y="1837818"/>
                </a:cubicBezTo>
                <a:cubicBezTo>
                  <a:pt x="0" y="822819"/>
                  <a:pt x="822819" y="0"/>
                  <a:pt x="1837818" y="0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341110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Kont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ontor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46551</TotalTime>
  <Words>303</Words>
  <Application>Microsoft Office PowerPoint</Application>
  <PresentationFormat>Widescreen</PresentationFormat>
  <Paragraphs>51</Paragraphs>
  <Slides>7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4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7</vt:i4>
      </vt:variant>
    </vt:vector>
  </HeadingPairs>
  <TitlesOfParts>
    <vt:vector size="12" baseType="lpstr">
      <vt:lpstr>Adobe Garamond Pro</vt:lpstr>
      <vt:lpstr>Arial</vt:lpstr>
      <vt:lpstr>Calibri</vt:lpstr>
      <vt:lpstr>Calibri Light</vt:lpstr>
      <vt:lpstr>Office-tema</vt:lpstr>
      <vt:lpstr>Dein Lieblingssport</vt:lpstr>
      <vt:lpstr>Dein Lieblingssport</vt:lpstr>
      <vt:lpstr>Redemittel</vt:lpstr>
      <vt:lpstr>Speeddating: Drei Runden</vt:lpstr>
      <vt:lpstr>Deutsche Filme und Serien</vt:lpstr>
      <vt:lpstr>10 Netflix-Serien zum Deutschlernen </vt:lpstr>
      <vt:lpstr>Rys liebt deutsche Filme und Serien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Astrid Krøier Rasmussen</dc:creator>
  <cp:lastModifiedBy>Troels Jensen</cp:lastModifiedBy>
  <cp:revision>98</cp:revision>
  <dcterms:created xsi:type="dcterms:W3CDTF">2019-11-10T21:22:52Z</dcterms:created>
  <dcterms:modified xsi:type="dcterms:W3CDTF">2024-11-18T07:54:30Z</dcterms:modified>
</cp:coreProperties>
</file>