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68" r:id="rId4"/>
    <p:sldId id="271" r:id="rId5"/>
    <p:sldId id="257" r:id="rId6"/>
    <p:sldId id="316" r:id="rId7"/>
    <p:sldId id="315" r:id="rId8"/>
    <p:sldId id="297" r:id="rId9"/>
    <p:sldId id="267" r:id="rId10"/>
    <p:sldId id="298" r:id="rId11"/>
    <p:sldId id="258" r:id="rId12"/>
    <p:sldId id="276" r:id="rId13"/>
    <p:sldId id="290" r:id="rId14"/>
    <p:sldId id="263" r:id="rId15"/>
    <p:sldId id="323" r:id="rId16"/>
    <p:sldId id="293" r:id="rId17"/>
    <p:sldId id="331" r:id="rId18"/>
    <p:sldId id="291" r:id="rId19"/>
    <p:sldId id="292" r:id="rId20"/>
    <p:sldId id="294" r:id="rId21"/>
    <p:sldId id="295" r:id="rId22"/>
    <p:sldId id="332" r:id="rId23"/>
    <p:sldId id="301" r:id="rId24"/>
    <p:sldId id="277" r:id="rId25"/>
    <p:sldId id="306" r:id="rId26"/>
    <p:sldId id="278" r:id="rId27"/>
    <p:sldId id="307" r:id="rId28"/>
    <p:sldId id="279" r:id="rId29"/>
    <p:sldId id="280" r:id="rId30"/>
    <p:sldId id="281" r:id="rId31"/>
    <p:sldId id="309" r:id="rId32"/>
    <p:sldId id="310" r:id="rId33"/>
    <p:sldId id="312" r:id="rId34"/>
    <p:sldId id="313" r:id="rId35"/>
    <p:sldId id="311" r:id="rId36"/>
    <p:sldId id="314" r:id="rId37"/>
    <p:sldId id="282" r:id="rId38"/>
    <p:sldId id="287" r:id="rId39"/>
    <p:sldId id="283" r:id="rId40"/>
    <p:sldId id="288" r:id="rId41"/>
    <p:sldId id="289" r:id="rId42"/>
    <p:sldId id="285" r:id="rId43"/>
    <p:sldId id="317" r:id="rId44"/>
    <p:sldId id="286" r:id="rId45"/>
    <p:sldId id="324" r:id="rId46"/>
    <p:sldId id="318" r:id="rId47"/>
    <p:sldId id="320" r:id="rId48"/>
    <p:sldId id="319" r:id="rId49"/>
    <p:sldId id="322" r:id="rId50"/>
    <p:sldId id="269" r:id="rId51"/>
    <p:sldId id="270" r:id="rId52"/>
    <p:sldId id="328" r:id="rId53"/>
    <p:sldId id="262" r:id="rId54"/>
    <p:sldId id="266" r:id="rId55"/>
    <p:sldId id="259" r:id="rId56"/>
    <p:sldId id="260" r:id="rId57"/>
    <p:sldId id="261" r:id="rId58"/>
    <p:sldId id="264" r:id="rId59"/>
    <p:sldId id="265" r:id="rId60"/>
    <p:sldId id="299" r:id="rId61"/>
    <p:sldId id="300" r:id="rId62"/>
    <p:sldId id="272" r:id="rId63"/>
    <p:sldId id="329" r:id="rId64"/>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92" d="100"/>
          <a:sy n="92" d="100"/>
        </p:scale>
        <p:origin x="1186" y="62"/>
      </p:cViewPr>
      <p:guideLst>
        <p:guide orient="horz" pos="2160"/>
        <p:guide pos="2880"/>
      </p:guideLst>
    </p:cSldViewPr>
  </p:slideViewPr>
  <p:notesTextViewPr>
    <p:cViewPr>
      <p:scale>
        <a:sx n="1" d="1"/>
        <a:sy n="1" d="1"/>
      </p:scale>
      <p:origin x="0" y="0"/>
    </p:cViewPr>
  </p:notesTextViewPr>
  <p:sorterViewPr>
    <p:cViewPr>
      <p:scale>
        <a:sx n="100" d="100"/>
        <a:sy n="100" d="100"/>
      </p:scale>
      <p:origin x="0" y="-1230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p>
            <a:fld id="{96E4EA7E-5C3D-4B3D-81B8-1A6B724E6651}" type="datetimeFigureOut">
              <a:rPr lang="da-DK" smtClean="0"/>
              <a:t>10-03-2025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C2CCA33-6E4D-4853-A1D8-19F520FC0CE2}" type="slidenum">
              <a:rPr lang="da-DK" smtClean="0"/>
              <a:t>‹nr.›</a:t>
            </a:fld>
            <a:endParaRPr lang="da-DK"/>
          </a:p>
        </p:txBody>
      </p:sp>
    </p:spTree>
    <p:extLst>
      <p:ext uri="{BB962C8B-B14F-4D97-AF65-F5344CB8AC3E}">
        <p14:creationId xmlns:p14="http://schemas.microsoft.com/office/powerpoint/2010/main" val="3686592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6E4EA7E-5C3D-4B3D-81B8-1A6B724E6651}" type="datetimeFigureOut">
              <a:rPr lang="da-DK" smtClean="0"/>
              <a:t>10-03-2025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C2CCA33-6E4D-4853-A1D8-19F520FC0CE2}" type="slidenum">
              <a:rPr lang="da-DK" smtClean="0"/>
              <a:t>‹nr.›</a:t>
            </a:fld>
            <a:endParaRPr lang="da-DK"/>
          </a:p>
        </p:txBody>
      </p:sp>
    </p:spTree>
    <p:extLst>
      <p:ext uri="{BB962C8B-B14F-4D97-AF65-F5344CB8AC3E}">
        <p14:creationId xmlns:p14="http://schemas.microsoft.com/office/powerpoint/2010/main" val="3032563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96E4EA7E-5C3D-4B3D-81B8-1A6B724E6651}" type="datetimeFigureOut">
              <a:rPr lang="da-DK" smtClean="0"/>
              <a:t>10-03-2025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C2CCA33-6E4D-4853-A1D8-19F520FC0CE2}" type="slidenum">
              <a:rPr lang="da-DK" smtClean="0"/>
              <a:t>‹nr.›</a:t>
            </a:fld>
            <a:endParaRPr lang="da-DK"/>
          </a:p>
        </p:txBody>
      </p:sp>
    </p:spTree>
    <p:extLst>
      <p:ext uri="{BB962C8B-B14F-4D97-AF65-F5344CB8AC3E}">
        <p14:creationId xmlns:p14="http://schemas.microsoft.com/office/powerpoint/2010/main" val="3556364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96E4EA7E-5C3D-4B3D-81B8-1A6B724E6651}" type="datetimeFigureOut">
              <a:rPr lang="da-DK" smtClean="0"/>
              <a:t>10-03-2025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1C2CCA33-6E4D-4853-A1D8-19F520FC0CE2}" type="slidenum">
              <a:rPr lang="da-DK" smtClean="0"/>
              <a:t>‹nr.›</a:t>
            </a:fld>
            <a:endParaRPr lang="da-DK"/>
          </a:p>
        </p:txBody>
      </p:sp>
    </p:spTree>
    <p:extLst>
      <p:ext uri="{BB962C8B-B14F-4D97-AF65-F5344CB8AC3E}">
        <p14:creationId xmlns:p14="http://schemas.microsoft.com/office/powerpoint/2010/main" val="2109183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96E4EA7E-5C3D-4B3D-81B8-1A6B724E6651}" type="datetimeFigureOut">
              <a:rPr lang="da-DK" smtClean="0"/>
              <a:t>10-03-2025</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1C2CCA33-6E4D-4853-A1D8-19F520FC0CE2}" type="slidenum">
              <a:rPr lang="da-DK" smtClean="0"/>
              <a:t>‹nr.›</a:t>
            </a:fld>
            <a:endParaRPr lang="da-DK"/>
          </a:p>
        </p:txBody>
      </p:sp>
    </p:spTree>
    <p:extLst>
      <p:ext uri="{BB962C8B-B14F-4D97-AF65-F5344CB8AC3E}">
        <p14:creationId xmlns:p14="http://schemas.microsoft.com/office/powerpoint/2010/main" val="2906432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96E4EA7E-5C3D-4B3D-81B8-1A6B724E6651}" type="datetimeFigureOut">
              <a:rPr lang="da-DK" smtClean="0"/>
              <a:t>10-03-2025</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1C2CCA33-6E4D-4853-A1D8-19F520FC0CE2}" type="slidenum">
              <a:rPr lang="da-DK" smtClean="0"/>
              <a:t>‹nr.›</a:t>
            </a:fld>
            <a:endParaRPr lang="da-DK"/>
          </a:p>
        </p:txBody>
      </p:sp>
    </p:spTree>
    <p:extLst>
      <p:ext uri="{BB962C8B-B14F-4D97-AF65-F5344CB8AC3E}">
        <p14:creationId xmlns:p14="http://schemas.microsoft.com/office/powerpoint/2010/main" val="3552327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96E4EA7E-5C3D-4B3D-81B8-1A6B724E6651}" type="datetimeFigureOut">
              <a:rPr lang="da-DK" smtClean="0"/>
              <a:t>10-03-2025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1C2CCA33-6E4D-4853-A1D8-19F520FC0CE2}" type="slidenum">
              <a:rPr lang="da-DK" smtClean="0"/>
              <a:t>‹nr.›</a:t>
            </a:fld>
            <a:endParaRPr lang="da-DK"/>
          </a:p>
        </p:txBody>
      </p:sp>
    </p:spTree>
    <p:extLst>
      <p:ext uri="{BB962C8B-B14F-4D97-AF65-F5344CB8AC3E}">
        <p14:creationId xmlns:p14="http://schemas.microsoft.com/office/powerpoint/2010/main" val="178662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96E4EA7E-5C3D-4B3D-81B8-1A6B724E6651}" type="datetimeFigureOut">
              <a:rPr lang="da-DK" smtClean="0"/>
              <a:t>10-03-2025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1C2CCA33-6E4D-4853-A1D8-19F520FC0CE2}" type="slidenum">
              <a:rPr lang="da-DK" smtClean="0"/>
              <a:t>‹nr.›</a:t>
            </a:fld>
            <a:endParaRPr lang="da-DK"/>
          </a:p>
        </p:txBody>
      </p:sp>
    </p:spTree>
    <p:extLst>
      <p:ext uri="{BB962C8B-B14F-4D97-AF65-F5344CB8AC3E}">
        <p14:creationId xmlns:p14="http://schemas.microsoft.com/office/powerpoint/2010/main" val="2679022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96E4EA7E-5C3D-4B3D-81B8-1A6B724E6651}" type="datetimeFigureOut">
              <a:rPr lang="da-DK" smtClean="0"/>
              <a:t>10-03-2025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1C2CCA33-6E4D-4853-A1D8-19F520FC0CE2}" type="slidenum">
              <a:rPr lang="da-DK" smtClean="0"/>
              <a:t>‹nr.›</a:t>
            </a:fld>
            <a:endParaRPr lang="da-DK"/>
          </a:p>
        </p:txBody>
      </p:sp>
    </p:spTree>
    <p:extLst>
      <p:ext uri="{BB962C8B-B14F-4D97-AF65-F5344CB8AC3E}">
        <p14:creationId xmlns:p14="http://schemas.microsoft.com/office/powerpoint/2010/main" val="2968554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6E4EA7E-5C3D-4B3D-81B8-1A6B724E6651}" type="datetimeFigureOut">
              <a:rPr lang="da-DK" smtClean="0"/>
              <a:t>10-03-2025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C2CCA33-6E4D-4853-A1D8-19F520FC0CE2}" type="slidenum">
              <a:rPr lang="da-DK" smtClean="0"/>
              <a:t>‹nr.›</a:t>
            </a:fld>
            <a:endParaRPr lang="da-DK"/>
          </a:p>
        </p:txBody>
      </p:sp>
    </p:spTree>
    <p:extLst>
      <p:ext uri="{BB962C8B-B14F-4D97-AF65-F5344CB8AC3E}">
        <p14:creationId xmlns:p14="http://schemas.microsoft.com/office/powerpoint/2010/main" val="508916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6E4EA7E-5C3D-4B3D-81B8-1A6B724E6651}" type="datetimeFigureOut">
              <a:rPr lang="da-DK" smtClean="0"/>
              <a:t>10-03-2025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C2CCA33-6E4D-4853-A1D8-19F520FC0CE2}" type="slidenum">
              <a:rPr lang="da-DK" smtClean="0"/>
              <a:t>‹nr.›</a:t>
            </a:fld>
            <a:endParaRPr lang="da-DK"/>
          </a:p>
        </p:txBody>
      </p:sp>
    </p:spTree>
    <p:extLst>
      <p:ext uri="{BB962C8B-B14F-4D97-AF65-F5344CB8AC3E}">
        <p14:creationId xmlns:p14="http://schemas.microsoft.com/office/powerpoint/2010/main" val="3719728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E4EA7E-5C3D-4B3D-81B8-1A6B724E6651}" type="datetimeFigureOut">
              <a:rPr lang="da-DK" smtClean="0"/>
              <a:t>10-03-2025</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2CCA33-6E4D-4853-A1D8-19F520FC0CE2}" type="slidenum">
              <a:rPr lang="da-DK" smtClean="0"/>
              <a:t>‹nr.›</a:t>
            </a:fld>
            <a:endParaRPr lang="da-DK"/>
          </a:p>
        </p:txBody>
      </p:sp>
    </p:spTree>
    <p:extLst>
      <p:ext uri="{BB962C8B-B14F-4D97-AF65-F5344CB8AC3E}">
        <p14:creationId xmlns:p14="http://schemas.microsoft.com/office/powerpoint/2010/main" val="2916347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gymportalen.dk/glossary/term/10380" TargetMode="External"/><Relationship Id="rId7" Type="http://schemas.openxmlformats.org/officeDocument/2006/relationships/image" Target="../media/image24.png"/><Relationship Id="rId2" Type="http://schemas.openxmlformats.org/officeDocument/2006/relationships/hyperlink" Target="http://gymportalen.dk/glossary/term/10256" TargetMode="External"/><Relationship Id="rId1" Type="http://schemas.openxmlformats.org/officeDocument/2006/relationships/slideLayout" Target="../slideLayouts/slideLayout2.xml"/><Relationship Id="rId6" Type="http://schemas.openxmlformats.org/officeDocument/2006/relationships/hyperlink" Target="http://gymportalen.dk/glossary/term/10425" TargetMode="External"/><Relationship Id="rId5" Type="http://schemas.openxmlformats.org/officeDocument/2006/relationships/hyperlink" Target="http://gymportalen.dk/glossary/term/10448" TargetMode="External"/><Relationship Id="rId4" Type="http://schemas.openxmlformats.org/officeDocument/2006/relationships/hyperlink" Target="http://gymportalen.dk/glossary/term/10687"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bioaktivator.systime.dk/javasc#ipt:close();"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gymportalen.dk/glossary/term/10558" TargetMode="External"/><Relationship Id="rId2" Type="http://schemas.openxmlformats.org/officeDocument/2006/relationships/hyperlink" Target="http://gymportalen.dk/glossary/term/10437" TargetMode="External"/><Relationship Id="rId1" Type="http://schemas.openxmlformats.org/officeDocument/2006/relationships/slideLayout" Target="../slideLayouts/slideLayout2.xml"/><Relationship Id="rId4" Type="http://schemas.openxmlformats.org/officeDocument/2006/relationships/hyperlink" Target="http://gymportalen.dk/glossary/term/10256"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Den genetiske arv</a:t>
            </a:r>
          </a:p>
        </p:txBody>
      </p:sp>
      <p:sp>
        <p:nvSpPr>
          <p:cNvPr id="3" name="Undertitel 2"/>
          <p:cNvSpPr>
            <a:spLocks noGrp="1"/>
          </p:cNvSpPr>
          <p:nvPr>
            <p:ph type="subTitle" idx="1"/>
          </p:nvPr>
        </p:nvSpPr>
        <p:spPr/>
        <p:txBody>
          <a:bodyPr/>
          <a:lstStyle/>
          <a:p>
            <a:r>
              <a:rPr lang="da-DK" dirty="0"/>
              <a:t>K 6</a:t>
            </a:r>
          </a:p>
        </p:txBody>
      </p:sp>
    </p:spTree>
    <p:extLst>
      <p:ext uri="{BB962C8B-B14F-4D97-AF65-F5344CB8AC3E}">
        <p14:creationId xmlns:p14="http://schemas.microsoft.com/office/powerpoint/2010/main" val="1217771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26734" y="927632"/>
            <a:ext cx="6890533" cy="5029629"/>
          </a:xfrm>
          <a:prstGeom prst="rect">
            <a:avLst/>
          </a:prstGeom>
        </p:spPr>
      </p:pic>
    </p:spTree>
    <p:extLst>
      <p:ext uri="{BB962C8B-B14F-4D97-AF65-F5344CB8AC3E}">
        <p14:creationId xmlns:p14="http://schemas.microsoft.com/office/powerpoint/2010/main" val="1599494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2374153-27D7-49F1-A32B-36F10CA5A7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836712"/>
            <a:ext cx="5858966" cy="4922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6871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E1729AD3-BE7E-4B55-BB7C-310C84AA3BC9}"/>
              </a:ext>
            </a:extLst>
          </p:cNvPr>
          <p:cNvPicPr>
            <a:picLocks noChangeAspect="1"/>
          </p:cNvPicPr>
          <p:nvPr/>
        </p:nvPicPr>
        <p:blipFill>
          <a:blip r:embed="rId2"/>
          <a:stretch>
            <a:fillRect/>
          </a:stretch>
        </p:blipFill>
        <p:spPr>
          <a:xfrm>
            <a:off x="2010612" y="1001250"/>
            <a:ext cx="5122775" cy="4855499"/>
          </a:xfrm>
          <a:prstGeom prst="rect">
            <a:avLst/>
          </a:prstGeom>
        </p:spPr>
      </p:pic>
    </p:spTree>
    <p:extLst>
      <p:ext uri="{BB962C8B-B14F-4D97-AF65-F5344CB8AC3E}">
        <p14:creationId xmlns:p14="http://schemas.microsoft.com/office/powerpoint/2010/main" val="1881990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8888" y="995363"/>
            <a:ext cx="4086225" cy="486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333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50119" y="1153716"/>
            <a:ext cx="7243763" cy="4550569"/>
          </a:xfrm>
          <a:prstGeom prst="rect">
            <a:avLst/>
          </a:prstGeom>
        </p:spPr>
      </p:pic>
    </p:spTree>
    <p:extLst>
      <p:ext uri="{BB962C8B-B14F-4D97-AF65-F5344CB8AC3E}">
        <p14:creationId xmlns:p14="http://schemas.microsoft.com/office/powerpoint/2010/main" val="3756227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74789" y="857251"/>
            <a:ext cx="5579269" cy="2193131"/>
          </a:xfrm>
          <a:prstGeom prst="rect">
            <a:avLst/>
          </a:prstGeom>
        </p:spPr>
      </p:pic>
      <p:pic>
        <p:nvPicPr>
          <p:cNvPr id="5" name="Picture 4"/>
          <p:cNvPicPr>
            <a:picLocks noChangeAspect="1"/>
          </p:cNvPicPr>
          <p:nvPr/>
        </p:nvPicPr>
        <p:blipFill>
          <a:blip r:embed="rId3"/>
          <a:stretch>
            <a:fillRect/>
          </a:stretch>
        </p:blipFill>
        <p:spPr>
          <a:xfrm>
            <a:off x="2866954" y="3037873"/>
            <a:ext cx="3547293" cy="2882801"/>
          </a:xfrm>
          <a:prstGeom prst="rect">
            <a:avLst/>
          </a:prstGeom>
        </p:spPr>
      </p:pic>
    </p:spTree>
    <p:extLst>
      <p:ext uri="{BB962C8B-B14F-4D97-AF65-F5344CB8AC3E}">
        <p14:creationId xmlns:p14="http://schemas.microsoft.com/office/powerpoint/2010/main" val="1420256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Genetik</a:t>
            </a:r>
            <a:endParaRPr lang="en-US" dirty="0"/>
          </a:p>
        </p:txBody>
      </p:sp>
      <p:sp>
        <p:nvSpPr>
          <p:cNvPr id="3" name="Content Placeholder 2"/>
          <p:cNvSpPr>
            <a:spLocks noGrp="1"/>
          </p:cNvSpPr>
          <p:nvPr>
            <p:ph idx="1"/>
          </p:nvPr>
        </p:nvSpPr>
        <p:spPr/>
        <p:txBody>
          <a:bodyPr>
            <a:normAutofit fontScale="85000" lnSpcReduction="10000"/>
          </a:bodyPr>
          <a:lstStyle/>
          <a:p>
            <a:r>
              <a:rPr lang="da-DK" dirty="0"/>
              <a:t>Gregor </a:t>
            </a:r>
            <a:r>
              <a:rPr lang="da-DK" dirty="0" err="1"/>
              <a:t>mendell</a:t>
            </a:r>
            <a:endParaRPr lang="da-DK" dirty="0"/>
          </a:p>
          <a:p>
            <a:pPr lvl="1"/>
            <a:r>
              <a:rPr lang="da-DK" dirty="0"/>
              <a:t>Forklaring på arvelighedsmønstre uden reelt genetisk bilæg</a:t>
            </a:r>
          </a:p>
          <a:p>
            <a:r>
              <a:rPr lang="da-DK" dirty="0"/>
              <a:t>Klassisk kan sammensættes med molekylært bilæg</a:t>
            </a:r>
          </a:p>
          <a:p>
            <a:r>
              <a:rPr lang="da-DK" dirty="0"/>
              <a:t>Genom </a:t>
            </a:r>
          </a:p>
          <a:p>
            <a:r>
              <a:rPr lang="da-DK" dirty="0"/>
              <a:t>Fænotype</a:t>
            </a:r>
          </a:p>
          <a:p>
            <a:r>
              <a:rPr lang="da-DK" dirty="0"/>
              <a:t>Genotype</a:t>
            </a:r>
          </a:p>
          <a:p>
            <a:r>
              <a:rPr lang="da-DK" dirty="0" err="1"/>
              <a:t>Allel</a:t>
            </a:r>
            <a:r>
              <a:rPr lang="da-DK" dirty="0"/>
              <a:t> – Bestemt gen</a:t>
            </a:r>
          </a:p>
          <a:p>
            <a:r>
              <a:rPr lang="da-DK" dirty="0" err="1"/>
              <a:t>Autosomale</a:t>
            </a:r>
            <a:endParaRPr lang="da-DK" dirty="0"/>
          </a:p>
          <a:p>
            <a:r>
              <a:rPr lang="da-DK" dirty="0" err="1"/>
              <a:t>Autosom</a:t>
            </a:r>
            <a:endParaRPr lang="da-DK" dirty="0"/>
          </a:p>
        </p:txBody>
      </p:sp>
      <p:sp>
        <p:nvSpPr>
          <p:cNvPr id="4" name="Rektangel 3"/>
          <p:cNvSpPr/>
          <p:nvPr/>
        </p:nvSpPr>
        <p:spPr>
          <a:xfrm>
            <a:off x="5627076" y="4137052"/>
            <a:ext cx="4572000" cy="507831"/>
          </a:xfrm>
          <a:prstGeom prst="rect">
            <a:avLst/>
          </a:prstGeom>
        </p:spPr>
        <p:txBody>
          <a:bodyPr>
            <a:spAutoFit/>
          </a:bodyPr>
          <a:lstStyle/>
          <a:p>
            <a:r>
              <a:rPr lang="da-DK" sz="1350" dirty="0"/>
              <a:t>Dominant</a:t>
            </a:r>
          </a:p>
          <a:p>
            <a:r>
              <a:rPr lang="da-DK" sz="1350" dirty="0"/>
              <a:t>Recessiv</a:t>
            </a:r>
            <a:endParaRPr lang="en-US" sz="1350" dirty="0"/>
          </a:p>
        </p:txBody>
      </p:sp>
      <p:sp>
        <p:nvSpPr>
          <p:cNvPr id="5" name="Rektangel 4"/>
          <p:cNvSpPr/>
          <p:nvPr/>
        </p:nvSpPr>
        <p:spPr>
          <a:xfrm>
            <a:off x="3341076" y="4137052"/>
            <a:ext cx="4572000" cy="507831"/>
          </a:xfrm>
          <a:prstGeom prst="rect">
            <a:avLst/>
          </a:prstGeom>
        </p:spPr>
        <p:txBody>
          <a:bodyPr>
            <a:spAutoFit/>
          </a:bodyPr>
          <a:lstStyle/>
          <a:p>
            <a:r>
              <a:rPr lang="da-DK" sz="1350" dirty="0" err="1"/>
              <a:t>Heterozogot</a:t>
            </a:r>
            <a:endParaRPr lang="da-DK" sz="1350" dirty="0"/>
          </a:p>
          <a:p>
            <a:r>
              <a:rPr lang="da-DK" sz="1350" dirty="0" err="1"/>
              <a:t>Homozygot</a:t>
            </a:r>
            <a:endParaRPr lang="da-DK" sz="1350" dirty="0"/>
          </a:p>
        </p:txBody>
      </p:sp>
    </p:spTree>
    <p:extLst>
      <p:ext uri="{BB962C8B-B14F-4D97-AF65-F5344CB8AC3E}">
        <p14:creationId xmlns:p14="http://schemas.microsoft.com/office/powerpoint/2010/main" val="2536674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8888" y="1285875"/>
            <a:ext cx="4086225"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8944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Relation </a:t>
            </a:r>
            <a:r>
              <a:rPr lang="en-US" dirty="0" err="1"/>
              <a:t>mellem</a:t>
            </a:r>
            <a:r>
              <a:rPr lang="en-US" dirty="0"/>
              <a:t> </a:t>
            </a:r>
            <a:r>
              <a:rPr lang="en-US" dirty="0" err="1"/>
              <a:t>fænotype</a:t>
            </a:r>
            <a:r>
              <a:rPr lang="en-US" dirty="0"/>
              <a:t> &amp; genotype</a:t>
            </a:r>
            <a:br>
              <a:rPr lang="en-US" dirty="0"/>
            </a:br>
            <a:endParaRPr lang="en-US" dirty="0"/>
          </a:p>
        </p:txBody>
      </p:sp>
      <p:pic>
        <p:nvPicPr>
          <p:cNvPr id="2050" name="Picture 2" descr="BiU - Genetik og genetiske egenskaber -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857" y="2505611"/>
            <a:ext cx="4656426" cy="2874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667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3789346"/>
            <a:ext cx="3521001" cy="219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Billede 1">
            <a:extLst>
              <a:ext uri="{FF2B5EF4-FFF2-40B4-BE49-F238E27FC236}">
                <a16:creationId xmlns:a16="http://schemas.microsoft.com/office/drawing/2014/main" id="{21CC8494-0AE0-4646-AFE3-6EB2A4A7FD08}"/>
              </a:ext>
            </a:extLst>
          </p:cNvPr>
          <p:cNvPicPr>
            <a:picLocks noChangeAspect="1"/>
          </p:cNvPicPr>
          <p:nvPr/>
        </p:nvPicPr>
        <p:blipFill>
          <a:blip r:embed="rId3"/>
          <a:stretch>
            <a:fillRect/>
          </a:stretch>
        </p:blipFill>
        <p:spPr>
          <a:xfrm>
            <a:off x="1403648" y="1123825"/>
            <a:ext cx="6724870" cy="2305175"/>
          </a:xfrm>
          <a:prstGeom prst="rect">
            <a:avLst/>
          </a:prstGeom>
        </p:spPr>
      </p:pic>
      <p:sp>
        <p:nvSpPr>
          <p:cNvPr id="3" name="Tekstfelt 2">
            <a:extLst>
              <a:ext uri="{FF2B5EF4-FFF2-40B4-BE49-F238E27FC236}">
                <a16:creationId xmlns:a16="http://schemas.microsoft.com/office/drawing/2014/main" id="{3FC68334-236C-495B-8C07-6E055C83DC66}"/>
              </a:ext>
            </a:extLst>
          </p:cNvPr>
          <p:cNvSpPr txBox="1"/>
          <p:nvPr/>
        </p:nvSpPr>
        <p:spPr>
          <a:xfrm>
            <a:off x="3707904" y="836712"/>
            <a:ext cx="3024336" cy="369332"/>
          </a:xfrm>
          <a:prstGeom prst="rect">
            <a:avLst/>
          </a:prstGeom>
          <a:noFill/>
        </p:spPr>
        <p:txBody>
          <a:bodyPr wrap="square" rtlCol="0">
            <a:spAutoFit/>
          </a:bodyPr>
          <a:lstStyle/>
          <a:p>
            <a:r>
              <a:rPr lang="da-DK" dirty="0"/>
              <a:t>Dominant eller recessiv</a:t>
            </a:r>
          </a:p>
        </p:txBody>
      </p:sp>
      <p:pic>
        <p:nvPicPr>
          <p:cNvPr id="4" name="Billede 3">
            <a:extLst>
              <a:ext uri="{FF2B5EF4-FFF2-40B4-BE49-F238E27FC236}">
                <a16:creationId xmlns:a16="http://schemas.microsoft.com/office/drawing/2014/main" id="{57A07DFC-C962-4B68-B2E4-E548E0043133}"/>
              </a:ext>
            </a:extLst>
          </p:cNvPr>
          <p:cNvPicPr>
            <a:picLocks noChangeAspect="1"/>
          </p:cNvPicPr>
          <p:nvPr/>
        </p:nvPicPr>
        <p:blipFill>
          <a:blip r:embed="rId4"/>
          <a:stretch>
            <a:fillRect/>
          </a:stretch>
        </p:blipFill>
        <p:spPr>
          <a:xfrm>
            <a:off x="1403648" y="3716113"/>
            <a:ext cx="2787793" cy="2514729"/>
          </a:xfrm>
          <a:prstGeom prst="rect">
            <a:avLst/>
          </a:prstGeom>
        </p:spPr>
      </p:pic>
    </p:spTree>
    <p:extLst>
      <p:ext uri="{BB962C8B-B14F-4D97-AF65-F5344CB8AC3E}">
        <p14:creationId xmlns:p14="http://schemas.microsoft.com/office/powerpoint/2010/main" val="1848844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78718" y="862712"/>
            <a:ext cx="6786564" cy="5186363"/>
          </a:xfrm>
          <a:prstGeom prst="rect">
            <a:avLst/>
          </a:prstGeom>
        </p:spPr>
      </p:pic>
    </p:spTree>
    <p:extLst>
      <p:ext uri="{BB962C8B-B14F-4D97-AF65-F5344CB8AC3E}">
        <p14:creationId xmlns:p14="http://schemas.microsoft.com/office/powerpoint/2010/main" val="3495294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42910" y="928670"/>
            <a:ext cx="7772400" cy="1470025"/>
          </a:xfrm>
        </p:spPr>
        <p:txBody>
          <a:bodyPr/>
          <a:lstStyle/>
          <a:p>
            <a:r>
              <a:rPr lang="da-DK" dirty="0"/>
              <a:t>Genetiske analysemetoder</a:t>
            </a:r>
          </a:p>
        </p:txBody>
      </p:sp>
      <p:sp>
        <p:nvSpPr>
          <p:cNvPr id="4" name="Tekstboks 3"/>
          <p:cNvSpPr txBox="1"/>
          <p:nvPr/>
        </p:nvSpPr>
        <p:spPr>
          <a:xfrm>
            <a:off x="1428728" y="2428868"/>
            <a:ext cx="7500990" cy="1569660"/>
          </a:xfrm>
          <a:prstGeom prst="rect">
            <a:avLst/>
          </a:prstGeom>
          <a:noFill/>
        </p:spPr>
        <p:txBody>
          <a:bodyPr wrap="square" rtlCol="0">
            <a:spAutoFit/>
          </a:bodyPr>
          <a:lstStyle/>
          <a:p>
            <a:pPr>
              <a:buFont typeface="Arial" pitchFamily="34" charset="0"/>
              <a:buChar char="•"/>
            </a:pPr>
            <a:r>
              <a:rPr lang="da-DK" sz="2400" b="1" dirty="0"/>
              <a:t>Gel – </a:t>
            </a:r>
            <a:r>
              <a:rPr lang="da-DK" sz="2400" b="1" dirty="0" err="1"/>
              <a:t>elektroforese</a:t>
            </a:r>
            <a:endParaRPr lang="da-DK" sz="2400" b="1" dirty="0"/>
          </a:p>
          <a:p>
            <a:pPr>
              <a:buFont typeface="Arial" pitchFamily="34" charset="0"/>
              <a:buChar char="•"/>
            </a:pPr>
            <a:r>
              <a:rPr lang="da-DK" sz="2400" b="1" dirty="0"/>
              <a:t>PCR (</a:t>
            </a:r>
            <a:r>
              <a:rPr lang="da-DK" sz="2400" b="1" dirty="0" err="1"/>
              <a:t>polymerase</a:t>
            </a:r>
            <a:r>
              <a:rPr lang="da-DK" sz="2400" b="1" dirty="0"/>
              <a:t> </a:t>
            </a:r>
            <a:r>
              <a:rPr lang="da-DK" sz="2400" b="1" dirty="0" err="1"/>
              <a:t>chain</a:t>
            </a:r>
            <a:r>
              <a:rPr lang="da-DK" sz="2400" b="1" dirty="0"/>
              <a:t> </a:t>
            </a:r>
            <a:r>
              <a:rPr lang="da-DK" sz="2400" b="1" dirty="0" err="1"/>
              <a:t>reaction</a:t>
            </a:r>
            <a:r>
              <a:rPr lang="da-DK" sz="2400" b="1" dirty="0"/>
              <a:t>)</a:t>
            </a:r>
          </a:p>
          <a:p>
            <a:pPr>
              <a:buFont typeface="Arial" pitchFamily="34" charset="0"/>
              <a:buChar char="•"/>
            </a:pPr>
            <a:r>
              <a:rPr lang="da-DK" sz="2400" b="1" dirty="0"/>
              <a:t>Southern Blot (analyser for et bestemt DNA/gen)</a:t>
            </a:r>
          </a:p>
          <a:p>
            <a:pPr>
              <a:buFont typeface="Arial" pitchFamily="34" charset="0"/>
              <a:buChar char="•"/>
            </a:pPr>
            <a:r>
              <a:rPr lang="da-DK" sz="2400" b="1" dirty="0"/>
              <a:t>DNA testning (DNA rester)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6588" y="833438"/>
            <a:ext cx="2790825" cy="519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2460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PCR</a:t>
            </a:r>
          </a:p>
        </p:txBody>
      </p:sp>
      <p:sp>
        <p:nvSpPr>
          <p:cNvPr id="3" name="Pladsholder til indhold 2"/>
          <p:cNvSpPr>
            <a:spLocks noGrp="1"/>
          </p:cNvSpPr>
          <p:nvPr>
            <p:ph idx="1"/>
          </p:nvPr>
        </p:nvSpPr>
        <p:spPr/>
        <p:txBody>
          <a:bodyPr/>
          <a:lstStyle/>
          <a:p>
            <a:endParaRPr lang="da-DK"/>
          </a:p>
        </p:txBody>
      </p:sp>
      <p:pic>
        <p:nvPicPr>
          <p:cNvPr id="4" name="Billede 3"/>
          <p:cNvPicPr>
            <a:picLocks noChangeAspect="1"/>
          </p:cNvPicPr>
          <p:nvPr/>
        </p:nvPicPr>
        <p:blipFill>
          <a:blip r:embed="rId2"/>
          <a:stretch>
            <a:fillRect/>
          </a:stretch>
        </p:blipFill>
        <p:spPr>
          <a:xfrm>
            <a:off x="1451873" y="1787499"/>
            <a:ext cx="6073880" cy="4213251"/>
          </a:xfrm>
          <a:prstGeom prst="rect">
            <a:avLst/>
          </a:prstGeom>
        </p:spPr>
      </p:pic>
    </p:spTree>
    <p:extLst>
      <p:ext uri="{BB962C8B-B14F-4D97-AF65-F5344CB8AC3E}">
        <p14:creationId xmlns:p14="http://schemas.microsoft.com/office/powerpoint/2010/main" val="2825062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bioaktivator.systime.dk/typo3temp/pics/19e4d796f4.png">
            <a:hlinkClick r:id="rId2"/>
          </p:cNvPr>
          <p:cNvPicPr>
            <a:picLocks noChangeAspect="1" noChangeArrowheads="1"/>
          </p:cNvPicPr>
          <p:nvPr/>
        </p:nvPicPr>
        <p:blipFill>
          <a:blip r:embed="rId3" cstate="print"/>
          <a:srcRect/>
          <a:stretch>
            <a:fillRect/>
          </a:stretch>
        </p:blipFill>
        <p:spPr bwMode="auto">
          <a:xfrm>
            <a:off x="1000100" y="940812"/>
            <a:ext cx="6929486" cy="4989230"/>
          </a:xfrm>
          <a:prstGeom prst="rect">
            <a:avLst/>
          </a:prstGeom>
          <a:noFill/>
        </p:spPr>
      </p:pic>
      <p:sp>
        <p:nvSpPr>
          <p:cNvPr id="5" name="Tekstboks 4"/>
          <p:cNvSpPr txBox="1"/>
          <p:nvPr/>
        </p:nvSpPr>
        <p:spPr>
          <a:xfrm>
            <a:off x="4214810" y="571480"/>
            <a:ext cx="2500330" cy="369332"/>
          </a:xfrm>
          <a:prstGeom prst="rect">
            <a:avLst/>
          </a:prstGeom>
          <a:noFill/>
        </p:spPr>
        <p:txBody>
          <a:bodyPr wrap="square" rtlCol="0">
            <a:spAutoFit/>
          </a:bodyPr>
          <a:lstStyle/>
          <a:p>
            <a:r>
              <a:rPr lang="da-DK" b="1" dirty="0"/>
              <a:t>PCR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Gel </a:t>
            </a:r>
            <a:r>
              <a:rPr lang="da-DK" dirty="0" err="1"/>
              <a:t>elektroforese</a:t>
            </a:r>
            <a:endParaRPr lang="en-US" dirty="0"/>
          </a:p>
        </p:txBody>
      </p:sp>
      <p:sp>
        <p:nvSpPr>
          <p:cNvPr id="3" name="Content Placeholder 2"/>
          <p:cNvSpPr>
            <a:spLocks noGrp="1"/>
          </p:cNvSpPr>
          <p:nvPr>
            <p:ph idx="1"/>
          </p:nvPr>
        </p:nvSpPr>
        <p:spPr>
          <a:xfrm>
            <a:off x="628651" y="2226469"/>
            <a:ext cx="4050926" cy="3263504"/>
          </a:xfrm>
        </p:spPr>
        <p:txBody>
          <a:bodyPr>
            <a:normAutofit fontScale="85000" lnSpcReduction="20000"/>
          </a:bodyPr>
          <a:lstStyle/>
          <a:p>
            <a:r>
              <a:rPr lang="da-DK" dirty="0"/>
              <a:t>DNA + proteiner elektrisk ladede og bevæger sig mod elektrode</a:t>
            </a:r>
          </a:p>
          <a:p>
            <a:r>
              <a:rPr lang="da-DK" dirty="0"/>
              <a:t>Afstand afhænger af </a:t>
            </a:r>
            <a:r>
              <a:rPr lang="da-DK" dirty="0" err="1"/>
              <a:t>størrelse+ladning+struktur</a:t>
            </a:r>
            <a:endParaRPr lang="da-DK" dirty="0"/>
          </a:p>
          <a:p>
            <a:r>
              <a:rPr lang="da-DK" dirty="0"/>
              <a:t>Markør = DNA molekyle af kendt størrelse som skaber måleenhed</a:t>
            </a:r>
          </a:p>
          <a:p>
            <a:endParaRPr lang="en-US" dirty="0"/>
          </a:p>
        </p:txBody>
      </p:sp>
      <p:pic>
        <p:nvPicPr>
          <p:cNvPr id="1026" name="Picture 2" descr="http://gymportalen.dk/sites/lru.dk/files/nucleus/gelelektroforese---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9576" y="2381237"/>
            <a:ext cx="3286125" cy="1700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839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ioaktivator.systime.dk/uploads/pics/Figur_1a_-_Gel-elektroforese.png">
            <a:hlinkClick r:id="rId2"/>
          </p:cNvPr>
          <p:cNvPicPr>
            <a:picLocks noChangeAspect="1" noChangeArrowheads="1"/>
          </p:cNvPicPr>
          <p:nvPr/>
        </p:nvPicPr>
        <p:blipFill>
          <a:blip r:embed="rId3" cstate="print"/>
          <a:srcRect/>
          <a:stretch>
            <a:fillRect/>
          </a:stretch>
        </p:blipFill>
        <p:spPr bwMode="auto">
          <a:xfrm>
            <a:off x="642910" y="1928802"/>
            <a:ext cx="3929090" cy="2941908"/>
          </a:xfrm>
          <a:prstGeom prst="rect">
            <a:avLst/>
          </a:prstGeom>
          <a:noFill/>
        </p:spPr>
      </p:pic>
      <p:pic>
        <p:nvPicPr>
          <p:cNvPr id="4100" name="Picture 4" descr="http://bioaktivator.systime.dk/uploads/pics/Figur_1b_-_Gel-elektroforese.png">
            <a:hlinkClick r:id="rId2"/>
          </p:cNvPr>
          <p:cNvPicPr>
            <a:picLocks noChangeAspect="1" noChangeArrowheads="1"/>
          </p:cNvPicPr>
          <p:nvPr/>
        </p:nvPicPr>
        <p:blipFill>
          <a:blip r:embed="rId4" cstate="print"/>
          <a:srcRect/>
          <a:stretch>
            <a:fillRect/>
          </a:stretch>
        </p:blipFill>
        <p:spPr bwMode="auto">
          <a:xfrm>
            <a:off x="4857752" y="1928802"/>
            <a:ext cx="3929089" cy="2945466"/>
          </a:xfrm>
          <a:prstGeom prst="rect">
            <a:avLst/>
          </a:prstGeom>
          <a:noFill/>
        </p:spPr>
      </p:pic>
      <p:sp>
        <p:nvSpPr>
          <p:cNvPr id="6" name="Tekstboks 5"/>
          <p:cNvSpPr txBox="1"/>
          <p:nvPr/>
        </p:nvSpPr>
        <p:spPr>
          <a:xfrm>
            <a:off x="3214678" y="928670"/>
            <a:ext cx="4857784" cy="584775"/>
          </a:xfrm>
          <a:prstGeom prst="rect">
            <a:avLst/>
          </a:prstGeom>
          <a:noFill/>
        </p:spPr>
        <p:txBody>
          <a:bodyPr wrap="square" rtlCol="0">
            <a:spAutoFit/>
          </a:bodyPr>
          <a:lstStyle/>
          <a:p>
            <a:r>
              <a:rPr lang="da-DK" sz="3200" b="1" dirty="0"/>
              <a:t>Gel - </a:t>
            </a:r>
            <a:r>
              <a:rPr lang="da-DK" sz="3200" b="1" dirty="0" err="1"/>
              <a:t>elektroforese</a:t>
            </a:r>
            <a:r>
              <a:rPr lang="da-DK" sz="3200" b="1" dirty="0"/>
              <a:t> </a:t>
            </a:r>
          </a:p>
        </p:txBody>
      </p:sp>
      <p:sp>
        <p:nvSpPr>
          <p:cNvPr id="7" name="Tekstboks 6"/>
          <p:cNvSpPr txBox="1"/>
          <p:nvPr/>
        </p:nvSpPr>
        <p:spPr>
          <a:xfrm>
            <a:off x="1000100" y="5286388"/>
            <a:ext cx="6929486" cy="646331"/>
          </a:xfrm>
          <a:prstGeom prst="rect">
            <a:avLst/>
          </a:prstGeom>
          <a:noFill/>
        </p:spPr>
        <p:txBody>
          <a:bodyPr wrap="square" rtlCol="0">
            <a:spAutoFit/>
          </a:bodyPr>
          <a:lstStyle/>
          <a:p>
            <a:r>
              <a:rPr lang="da-DK" dirty="0"/>
              <a:t>Kan bruges til at adskille DNA, RNA eller proteiner </a:t>
            </a:r>
            <a:r>
              <a:rPr lang="da-DK" dirty="0" err="1"/>
              <a:t>vha</a:t>
            </a:r>
            <a:r>
              <a:rPr lang="da-DK" dirty="0"/>
              <a:t> et elektrisk felt.</a:t>
            </a:r>
          </a:p>
          <a:p>
            <a:pPr algn="ctr"/>
            <a:r>
              <a:rPr lang="da-DK" dirty="0"/>
              <a:t>(størrelse, ladning og form)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bioaktivator.systime.dk/typo3temp/pics/f184785d16.png">
            <a:hlinkClick r:id="rId2"/>
          </p:cNvPr>
          <p:cNvPicPr>
            <a:picLocks noChangeAspect="1" noChangeArrowheads="1"/>
          </p:cNvPicPr>
          <p:nvPr/>
        </p:nvPicPr>
        <p:blipFill>
          <a:blip r:embed="rId3" cstate="print"/>
          <a:srcRect/>
          <a:stretch>
            <a:fillRect/>
          </a:stretch>
        </p:blipFill>
        <p:spPr bwMode="auto">
          <a:xfrm>
            <a:off x="714348" y="1714488"/>
            <a:ext cx="7620000" cy="3648076"/>
          </a:xfrm>
          <a:prstGeom prst="rect">
            <a:avLst/>
          </a:prstGeom>
          <a:noFill/>
        </p:spPr>
      </p:pic>
      <p:sp>
        <p:nvSpPr>
          <p:cNvPr id="5" name="Tekstboks 4"/>
          <p:cNvSpPr txBox="1"/>
          <p:nvPr/>
        </p:nvSpPr>
        <p:spPr>
          <a:xfrm>
            <a:off x="3143240" y="857232"/>
            <a:ext cx="4357718" cy="400110"/>
          </a:xfrm>
          <a:prstGeom prst="rect">
            <a:avLst/>
          </a:prstGeom>
          <a:noFill/>
        </p:spPr>
        <p:txBody>
          <a:bodyPr wrap="square" rtlCol="0">
            <a:spAutoFit/>
          </a:bodyPr>
          <a:lstStyle/>
          <a:p>
            <a:r>
              <a:rPr lang="da-DK" sz="2000" b="1" dirty="0"/>
              <a:t>Gel – </a:t>
            </a:r>
            <a:r>
              <a:rPr lang="da-DK" sz="2000" b="1" dirty="0" err="1"/>
              <a:t>elektroforese</a:t>
            </a:r>
            <a:r>
              <a:rPr lang="da-DK" sz="2000" b="1" dirty="0"/>
              <a:t> (DNA)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ioaktivator.systime.dk/typo3temp/pics/c7f5ef3cd4.png">
            <a:hlinkClick r:id="rId2"/>
          </p:cNvPr>
          <p:cNvPicPr>
            <a:picLocks noChangeAspect="1" noChangeArrowheads="1"/>
          </p:cNvPicPr>
          <p:nvPr/>
        </p:nvPicPr>
        <p:blipFill>
          <a:blip r:embed="rId3" cstate="print"/>
          <a:srcRect/>
          <a:stretch>
            <a:fillRect/>
          </a:stretch>
        </p:blipFill>
        <p:spPr bwMode="auto">
          <a:xfrm>
            <a:off x="1285852" y="928670"/>
            <a:ext cx="6858048" cy="4672046"/>
          </a:xfrm>
          <a:prstGeom prst="rect">
            <a:avLst/>
          </a:prstGeom>
          <a:noFill/>
        </p:spPr>
      </p:pic>
      <p:sp>
        <p:nvSpPr>
          <p:cNvPr id="5" name="Tekstboks 4"/>
          <p:cNvSpPr txBox="1"/>
          <p:nvPr/>
        </p:nvSpPr>
        <p:spPr>
          <a:xfrm>
            <a:off x="3357554" y="428604"/>
            <a:ext cx="4357718" cy="400110"/>
          </a:xfrm>
          <a:prstGeom prst="rect">
            <a:avLst/>
          </a:prstGeom>
          <a:noFill/>
        </p:spPr>
        <p:txBody>
          <a:bodyPr wrap="square" rtlCol="0">
            <a:spAutoFit/>
          </a:bodyPr>
          <a:lstStyle/>
          <a:p>
            <a:r>
              <a:rPr lang="da-DK" sz="2000" b="1" dirty="0"/>
              <a:t>Southern Blot - analyse</a:t>
            </a:r>
          </a:p>
        </p:txBody>
      </p:sp>
      <p:sp>
        <p:nvSpPr>
          <p:cNvPr id="6" name="Tekstboks 5"/>
          <p:cNvSpPr txBox="1"/>
          <p:nvPr/>
        </p:nvSpPr>
        <p:spPr>
          <a:xfrm>
            <a:off x="1357290" y="5929330"/>
            <a:ext cx="6429420" cy="646331"/>
          </a:xfrm>
          <a:prstGeom prst="rect">
            <a:avLst/>
          </a:prstGeom>
          <a:noFill/>
        </p:spPr>
        <p:txBody>
          <a:bodyPr wrap="square" rtlCol="0">
            <a:spAutoFit/>
          </a:bodyPr>
          <a:lstStyle/>
          <a:p>
            <a:r>
              <a:rPr lang="da-DK" dirty="0"/>
              <a:t>Bruges til at undersøge om et givent DNA stykke findes i DNA opløsningen. (bruges til analyserer for et bestemt gen)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bioaktivator.systime.dk/typo3temp/pics/21709e8cb4.png">
            <a:hlinkClick r:id="rId2"/>
          </p:cNvPr>
          <p:cNvPicPr>
            <a:picLocks noChangeAspect="1" noChangeArrowheads="1"/>
          </p:cNvPicPr>
          <p:nvPr/>
        </p:nvPicPr>
        <p:blipFill>
          <a:blip r:embed="rId3" cstate="print"/>
          <a:srcRect/>
          <a:stretch>
            <a:fillRect/>
          </a:stretch>
        </p:blipFill>
        <p:spPr bwMode="auto">
          <a:xfrm>
            <a:off x="1214414" y="642918"/>
            <a:ext cx="4591050" cy="5715000"/>
          </a:xfrm>
          <a:prstGeom prst="rect">
            <a:avLst/>
          </a:prstGeom>
          <a:noFill/>
        </p:spPr>
      </p:pic>
      <p:sp>
        <p:nvSpPr>
          <p:cNvPr id="5" name="Tekstboks 4"/>
          <p:cNvSpPr txBox="1"/>
          <p:nvPr/>
        </p:nvSpPr>
        <p:spPr>
          <a:xfrm>
            <a:off x="6286512" y="928670"/>
            <a:ext cx="2428892" cy="923330"/>
          </a:xfrm>
          <a:prstGeom prst="rect">
            <a:avLst/>
          </a:prstGeom>
          <a:noFill/>
        </p:spPr>
        <p:txBody>
          <a:bodyPr wrap="square" rtlCol="0">
            <a:spAutoFit/>
          </a:bodyPr>
          <a:lstStyle/>
          <a:p>
            <a:r>
              <a:rPr lang="da-DK" dirty="0"/>
              <a:t>DNA type bestemmelse.</a:t>
            </a:r>
          </a:p>
          <a:p>
            <a:r>
              <a:rPr lang="da-DK" dirty="0"/>
              <a:t>Bruges til opklaring af </a:t>
            </a:r>
          </a:p>
          <a:p>
            <a:r>
              <a:rPr lang="da-DK" dirty="0"/>
              <a:t>voldtægt forbrydelser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PTC og gel elektroforse</a:t>
            </a:r>
            <a:endParaRPr lang="en-US" dirty="0"/>
          </a:p>
        </p:txBody>
      </p:sp>
      <p:sp>
        <p:nvSpPr>
          <p:cNvPr id="3" name="Content Placeholder 2"/>
          <p:cNvSpPr>
            <a:spLocks noGrp="1"/>
          </p:cNvSpPr>
          <p:nvPr>
            <p:ph idx="1"/>
          </p:nvPr>
        </p:nvSpPr>
        <p:spPr/>
        <p:txBody>
          <a:bodyPr/>
          <a:lstStyle/>
          <a:p>
            <a:r>
              <a:rPr lang="da-DK" dirty="0"/>
              <a:t>Genet TAS2R38 – Kromosom 7 – smagsstof – udsnit PCR = 221 bp</a:t>
            </a:r>
            <a:r>
              <a:rPr lang="en-US" dirty="0"/>
              <a:t> </a:t>
            </a:r>
            <a:r>
              <a:rPr lang="en-US" dirty="0" err="1"/>
              <a:t>hvor</a:t>
            </a:r>
            <a:r>
              <a:rPr lang="en-US" dirty="0"/>
              <a:t> </a:t>
            </a:r>
            <a:r>
              <a:rPr lang="en-US" dirty="0" err="1"/>
              <a:t>mutationen</a:t>
            </a:r>
            <a:r>
              <a:rPr lang="en-US" dirty="0"/>
              <a:t> </a:t>
            </a:r>
            <a:r>
              <a:rPr lang="en-US" dirty="0" err="1"/>
              <a:t>hænder</a:t>
            </a:r>
            <a:endParaRPr lang="en-US" dirty="0"/>
          </a:p>
          <a:p>
            <a:r>
              <a:rPr lang="da-DK" dirty="0"/>
              <a:t>GGCC – dominant 	GGGC – Recessiv</a:t>
            </a:r>
          </a:p>
          <a:p>
            <a:r>
              <a:rPr lang="da-DK" dirty="0" err="1"/>
              <a:t>HaeIII</a:t>
            </a:r>
            <a:r>
              <a:rPr lang="da-DK" dirty="0"/>
              <a:t> klipper kun GGCC over</a:t>
            </a:r>
          </a:p>
          <a:p>
            <a:r>
              <a:rPr lang="da-DK" dirty="0"/>
              <a:t>Benytter enzymet på PCR og laver gel-</a:t>
            </a:r>
            <a:r>
              <a:rPr lang="da-DK" dirty="0" err="1"/>
              <a:t>elektroferese</a:t>
            </a:r>
            <a:endParaRPr lang="da-DK" dirty="0"/>
          </a:p>
        </p:txBody>
      </p:sp>
      <p:pic>
        <p:nvPicPr>
          <p:cNvPr id="2050" name="Picture 2" descr="http://gymportalen.dk/sites/lru.dk/files/nucleus/gelelktroforese-5-k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4637880"/>
            <a:ext cx="4162424" cy="1945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463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Mendels ærteblomster – </a:t>
            </a:r>
            <a:r>
              <a:rPr lang="da-DK" dirty="0" err="1"/>
              <a:t>Punett</a:t>
            </a:r>
            <a:r>
              <a:rPr lang="da-DK" dirty="0"/>
              <a:t> Square</a:t>
            </a:r>
          </a:p>
        </p:txBody>
      </p:sp>
      <p:sp>
        <p:nvSpPr>
          <p:cNvPr id="3" name="Pladsholder til indhold 2"/>
          <p:cNvSpPr>
            <a:spLocks noGrp="1"/>
          </p:cNvSpPr>
          <p:nvPr>
            <p:ph idx="1"/>
          </p:nvPr>
        </p:nvSpPr>
        <p:spPr>
          <a:xfrm>
            <a:off x="628651" y="2226469"/>
            <a:ext cx="4523642" cy="3263504"/>
          </a:xfrm>
        </p:spPr>
        <p:txBody>
          <a:bodyPr>
            <a:normAutofit fontScale="70000" lnSpcReduction="20000"/>
          </a:bodyPr>
          <a:lstStyle/>
          <a:p>
            <a:pPr marL="0" indent="0" eaLnBrk="0" fontAlgn="base" hangingPunct="0">
              <a:spcBef>
                <a:spcPct val="0"/>
              </a:spcBef>
              <a:spcAft>
                <a:spcPct val="0"/>
              </a:spcAft>
              <a:buFontTx/>
              <a:buChar char="•"/>
            </a:pPr>
            <a:r>
              <a:rPr lang="da-DK" altLang="en-US" dirty="0">
                <a:ln w="0"/>
                <a:effectLst>
                  <a:outerShdw blurRad="38100" dist="19050" dir="2700000" algn="tl" rotWithShape="0">
                    <a:schemeClr val="dk1">
                      <a:alpha val="40000"/>
                    </a:schemeClr>
                  </a:outerShdw>
                </a:effectLst>
              </a:rPr>
              <a:t>Opstil en genetisk et-gens model for ærteblomstens farver (rødviolet og hvid), som vist I figuren. Gør rede for hvilken </a:t>
            </a:r>
            <a:r>
              <a:rPr lang="da-DK" altLang="en-US" dirty="0" err="1">
                <a:ln w="0"/>
                <a:effectLst>
                  <a:outerShdw blurRad="38100" dist="19050" dir="2700000" algn="tl" rotWithShape="0">
                    <a:schemeClr val="dk1">
                      <a:alpha val="40000"/>
                    </a:schemeClr>
                  </a:outerShdw>
                </a:effectLst>
                <a:hlinkClick r:id="rId2"/>
              </a:rPr>
              <a:t>allel</a:t>
            </a:r>
            <a:r>
              <a:rPr lang="da-DK" altLang="en-US" dirty="0">
                <a:ln w="0"/>
                <a:effectLst>
                  <a:outerShdw blurRad="38100" dist="19050" dir="2700000" algn="tl" rotWithShape="0">
                    <a:schemeClr val="dk1">
                      <a:alpha val="40000"/>
                    </a:schemeClr>
                  </a:outerShdw>
                </a:effectLst>
              </a:rPr>
              <a:t> der er </a:t>
            </a:r>
            <a:r>
              <a:rPr lang="da-DK" altLang="en-US" dirty="0">
                <a:ln w="0"/>
                <a:effectLst>
                  <a:outerShdw blurRad="38100" dist="19050" dir="2700000" algn="tl" rotWithShape="0">
                    <a:schemeClr val="dk1">
                      <a:alpha val="40000"/>
                    </a:schemeClr>
                  </a:outerShdw>
                </a:effectLst>
                <a:hlinkClick r:id="rId3"/>
              </a:rPr>
              <a:t>dominant</a:t>
            </a:r>
            <a:r>
              <a:rPr lang="da-DK" altLang="en-US" dirty="0">
                <a:ln w="0"/>
                <a:effectLst>
                  <a:outerShdw blurRad="38100" dist="19050" dir="2700000" algn="tl" rotWithShape="0">
                    <a:schemeClr val="dk1">
                      <a:alpha val="40000"/>
                    </a:schemeClr>
                  </a:outerShdw>
                </a:effectLst>
              </a:rPr>
              <a:t> og hvilken der er </a:t>
            </a:r>
            <a:r>
              <a:rPr lang="da-DK" altLang="en-US" dirty="0">
                <a:ln w="0"/>
                <a:effectLst>
                  <a:outerShdw blurRad="38100" dist="19050" dir="2700000" algn="tl" rotWithShape="0">
                    <a:schemeClr val="dk1">
                      <a:alpha val="40000"/>
                    </a:schemeClr>
                  </a:outerShdw>
                </a:effectLst>
                <a:hlinkClick r:id="rId4"/>
              </a:rPr>
              <a:t>recessiv</a:t>
            </a:r>
            <a:r>
              <a:rPr lang="da-DK" altLang="en-US" dirty="0">
                <a:ln w="0"/>
                <a:effectLst>
                  <a:outerShdw blurRad="38100" dist="19050" dir="2700000" algn="tl" rotWithShape="0">
                    <a:schemeClr val="dk1">
                      <a:alpha val="40000"/>
                    </a:schemeClr>
                  </a:outerShdw>
                </a:effectLst>
              </a:rPr>
              <a:t>.</a:t>
            </a:r>
          </a:p>
          <a:p>
            <a:pPr marL="0" indent="0" eaLnBrk="0" fontAlgn="base" hangingPunct="0">
              <a:spcBef>
                <a:spcPct val="0"/>
              </a:spcBef>
              <a:spcAft>
                <a:spcPct val="0"/>
              </a:spcAft>
              <a:buNone/>
            </a:pPr>
            <a:r>
              <a:rPr lang="da-DK" altLang="en-US" dirty="0">
                <a:ln w="0"/>
                <a:effectLst>
                  <a:outerShdw blurRad="38100" dist="19050" dir="2700000" algn="tl" rotWithShape="0">
                    <a:schemeClr val="dk1">
                      <a:alpha val="40000"/>
                    </a:schemeClr>
                  </a:outerShdw>
                </a:effectLst>
              </a:rPr>
              <a:t> </a:t>
            </a:r>
          </a:p>
          <a:p>
            <a:pPr marL="0" indent="0" eaLnBrk="0" fontAlgn="base" hangingPunct="0">
              <a:spcBef>
                <a:spcPct val="0"/>
              </a:spcBef>
              <a:spcAft>
                <a:spcPct val="0"/>
              </a:spcAft>
              <a:buFontTx/>
              <a:buChar char="•"/>
            </a:pPr>
            <a:r>
              <a:rPr lang="da-DK" altLang="en-US" dirty="0">
                <a:ln w="0"/>
                <a:effectLst>
                  <a:outerShdw blurRad="38100" dist="19050" dir="2700000" algn="tl" rotWithShape="0">
                    <a:schemeClr val="dk1">
                      <a:alpha val="40000"/>
                    </a:schemeClr>
                  </a:outerShdw>
                </a:effectLst>
              </a:rPr>
              <a:t>Opskriv sammenhængen mellem alle mulige </a:t>
            </a:r>
            <a:r>
              <a:rPr lang="da-DK" altLang="en-US" dirty="0">
                <a:ln w="0"/>
                <a:effectLst>
                  <a:outerShdw blurRad="38100" dist="19050" dir="2700000" algn="tl" rotWithShape="0">
                    <a:schemeClr val="dk1">
                      <a:alpha val="40000"/>
                    </a:schemeClr>
                  </a:outerShdw>
                </a:effectLst>
                <a:hlinkClick r:id="rId5"/>
              </a:rPr>
              <a:t>genotyper</a:t>
            </a:r>
            <a:r>
              <a:rPr lang="da-DK" altLang="en-US" dirty="0">
                <a:ln w="0"/>
                <a:effectLst>
                  <a:outerShdw blurRad="38100" dist="19050" dir="2700000" algn="tl" rotWithShape="0">
                    <a:schemeClr val="dk1">
                      <a:alpha val="40000"/>
                    </a:schemeClr>
                  </a:outerShdw>
                </a:effectLst>
              </a:rPr>
              <a:t> og </a:t>
            </a:r>
            <a:r>
              <a:rPr lang="da-DK" altLang="en-US" dirty="0">
                <a:ln w="0"/>
                <a:effectLst>
                  <a:outerShdw blurRad="38100" dist="19050" dir="2700000" algn="tl" rotWithShape="0">
                    <a:schemeClr val="dk1">
                      <a:alpha val="40000"/>
                    </a:schemeClr>
                  </a:outerShdw>
                </a:effectLst>
                <a:hlinkClick r:id="rId6"/>
              </a:rPr>
              <a:t>fænotyper</a:t>
            </a:r>
            <a:r>
              <a:rPr lang="da-DK" altLang="en-US" dirty="0">
                <a:ln w="0"/>
                <a:effectLst>
                  <a:outerShdw blurRad="38100" dist="19050" dir="2700000" algn="tl" rotWithShape="0">
                    <a:schemeClr val="dk1">
                      <a:alpha val="40000"/>
                    </a:schemeClr>
                  </a:outerShdw>
                </a:effectLst>
              </a:rPr>
              <a:t> ud fra den opstillede genetiske model.</a:t>
            </a:r>
          </a:p>
          <a:p>
            <a:endParaRPr lang="da-DK" dirty="0"/>
          </a:p>
        </p:txBody>
      </p:sp>
      <p:pic>
        <p:nvPicPr>
          <p:cNvPr id="1026" name="Picture 2" descr="http://gymportalen.dk/sites/lru.dk/files/nucleus/nedarvningsmoenstre-for-monogene-egenskaber---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56896" y="2989660"/>
            <a:ext cx="3286125" cy="2500313"/>
          </a:xfrm>
          <a:prstGeom prst="rect">
            <a:avLst/>
          </a:prstGeom>
          <a:noFill/>
          <a:extLst>
            <a:ext uri="{909E8E84-426E-40DD-AFC4-6F175D3DCCD1}">
              <a14:hiddenFill xmlns:a14="http://schemas.microsoft.com/office/drawing/2010/main">
                <a:solidFill>
                  <a:srgbClr val="FFFFFF"/>
                </a:solidFill>
              </a14:hiddenFill>
            </a:ext>
          </a:extLst>
        </p:spPr>
      </p:pic>
      <p:pic>
        <p:nvPicPr>
          <p:cNvPr id="4" name="Billede 3"/>
          <p:cNvPicPr>
            <a:picLocks noChangeAspect="1"/>
          </p:cNvPicPr>
          <p:nvPr/>
        </p:nvPicPr>
        <p:blipFill>
          <a:blip r:embed="rId8"/>
          <a:stretch>
            <a:fillRect/>
          </a:stretch>
        </p:blipFill>
        <p:spPr>
          <a:xfrm>
            <a:off x="4836066" y="2226469"/>
            <a:ext cx="4327786" cy="628824"/>
          </a:xfrm>
          <a:prstGeom prst="rect">
            <a:avLst/>
          </a:prstGeom>
        </p:spPr>
      </p:pic>
    </p:spTree>
    <p:extLst>
      <p:ext uri="{BB962C8B-B14F-4D97-AF65-F5344CB8AC3E}">
        <p14:creationId xmlns:p14="http://schemas.microsoft.com/office/powerpoint/2010/main" val="3031857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72272" y="274638"/>
            <a:ext cx="7644144" cy="6188116"/>
          </a:xfrm>
          <a:prstGeom prst="rect">
            <a:avLst/>
          </a:prstGeom>
        </p:spPr>
      </p:pic>
    </p:spTree>
    <p:extLst>
      <p:ext uri="{BB962C8B-B14F-4D97-AF65-F5344CB8AC3E}">
        <p14:creationId xmlns:p14="http://schemas.microsoft.com/office/powerpoint/2010/main" val="7164620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Flergenet arv</a:t>
            </a:r>
          </a:p>
        </p:txBody>
      </p:sp>
      <p:sp>
        <p:nvSpPr>
          <p:cNvPr id="3" name="Pladsholder til indhold 2"/>
          <p:cNvSpPr>
            <a:spLocks noGrp="1"/>
          </p:cNvSpPr>
          <p:nvPr>
            <p:ph idx="1"/>
          </p:nvPr>
        </p:nvSpPr>
        <p:spPr>
          <a:xfrm>
            <a:off x="628651" y="2226469"/>
            <a:ext cx="6584064" cy="3263504"/>
          </a:xfrm>
        </p:spPr>
        <p:txBody>
          <a:bodyPr>
            <a:normAutofit fontScale="77500" lnSpcReduction="20000"/>
          </a:bodyPr>
          <a:lstStyle/>
          <a:p>
            <a:r>
              <a:rPr lang="da-DK" dirty="0"/>
              <a:t>Mendels 2. lov – Uafhængighedsloven</a:t>
            </a:r>
          </a:p>
          <a:p>
            <a:pPr lvl="1"/>
            <a:r>
              <a:rPr lang="da-DK" dirty="0"/>
              <a:t>Gener for forskellige egenskaber fordeles uafhængigt af hinanden ved dannelsen af kønsceller</a:t>
            </a:r>
          </a:p>
          <a:p>
            <a:pPr lvl="1"/>
            <a:endParaRPr lang="da-DK" dirty="0"/>
          </a:p>
          <a:p>
            <a:r>
              <a:rPr lang="da-DK" dirty="0"/>
              <a:t>Grønne øjne – Øjenfarve </a:t>
            </a:r>
          </a:p>
          <a:p>
            <a:pPr lvl="1"/>
            <a:r>
              <a:rPr lang="da-DK" dirty="0"/>
              <a:t>Dominansforholdet brun &gt; grøn &gt; blå – Brune øjne dominerer ALT</a:t>
            </a:r>
          </a:p>
          <a:p>
            <a:pPr lvl="2"/>
            <a:r>
              <a:rPr lang="da-DK" dirty="0"/>
              <a:t>Hvis recessiv første, så kan man gennem næste gen se om grønne / blå</a:t>
            </a:r>
          </a:p>
          <a:p>
            <a:pPr lvl="1"/>
            <a:endParaRPr lang="da-DK" dirty="0"/>
          </a:p>
          <a:p>
            <a:pPr marL="685800" lvl="2" indent="0">
              <a:buNone/>
            </a:pPr>
            <a:endParaRPr lang="da-DK" dirty="0"/>
          </a:p>
        </p:txBody>
      </p:sp>
      <p:pic>
        <p:nvPicPr>
          <p:cNvPr id="5" name="Billede 4"/>
          <p:cNvPicPr>
            <a:picLocks noChangeAspect="1"/>
          </p:cNvPicPr>
          <p:nvPr/>
        </p:nvPicPr>
        <p:blipFill>
          <a:blip r:embed="rId2"/>
          <a:stretch>
            <a:fillRect/>
          </a:stretch>
        </p:blipFill>
        <p:spPr>
          <a:xfrm>
            <a:off x="7212714" y="1875271"/>
            <a:ext cx="1900513" cy="3614702"/>
          </a:xfrm>
          <a:prstGeom prst="rect">
            <a:avLst/>
          </a:prstGeom>
        </p:spPr>
      </p:pic>
    </p:spTree>
    <p:extLst>
      <p:ext uri="{BB962C8B-B14F-4D97-AF65-F5344CB8AC3E}">
        <p14:creationId xmlns:p14="http://schemas.microsoft.com/office/powerpoint/2010/main" val="284951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ioaktivator.systime.dk/typo3temp/pics/42914a44d7.png">
            <a:hlinkClick r:id="rId2"/>
          </p:cNvPr>
          <p:cNvPicPr>
            <a:picLocks noChangeAspect="1" noChangeArrowheads="1"/>
          </p:cNvPicPr>
          <p:nvPr/>
        </p:nvPicPr>
        <p:blipFill>
          <a:blip r:embed="rId3" cstate="print"/>
          <a:srcRect/>
          <a:stretch>
            <a:fillRect/>
          </a:stretch>
        </p:blipFill>
        <p:spPr bwMode="auto">
          <a:xfrm>
            <a:off x="2555776" y="571480"/>
            <a:ext cx="3800475" cy="57150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Flergenet arv - Krydsningsskema</a:t>
            </a:r>
          </a:p>
        </p:txBody>
      </p:sp>
      <p:sp>
        <p:nvSpPr>
          <p:cNvPr id="3" name="Pladsholder til indhold 2"/>
          <p:cNvSpPr>
            <a:spLocks noGrp="1"/>
          </p:cNvSpPr>
          <p:nvPr>
            <p:ph idx="1"/>
          </p:nvPr>
        </p:nvSpPr>
        <p:spPr/>
        <p:txBody>
          <a:bodyPr/>
          <a:lstStyle/>
          <a:p>
            <a:r>
              <a:rPr lang="da-DK" dirty="0"/>
              <a:t>Ved to dobbelt </a:t>
            </a:r>
            <a:r>
              <a:rPr lang="da-DK" dirty="0" err="1"/>
              <a:t>heterozygote</a:t>
            </a:r>
            <a:r>
              <a:rPr lang="da-DK" dirty="0"/>
              <a:t>:</a:t>
            </a:r>
          </a:p>
        </p:txBody>
      </p:sp>
      <p:pic>
        <p:nvPicPr>
          <p:cNvPr id="2050" name="Picture 2" descr="http://gymportalen.dk/sites/lru.dk/files/nucleus/de-groenne-oejne-3v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9556" y="2793247"/>
            <a:ext cx="5762167" cy="3081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219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bioaktivator.systime.dk/uploads/pics/Figur_2_-_Opbygning_af_klorofyl.png">
            <a:hlinkClick r:id="rId2"/>
          </p:cNvPr>
          <p:cNvPicPr>
            <a:picLocks noChangeAspect="1" noChangeArrowheads="1"/>
          </p:cNvPicPr>
          <p:nvPr/>
        </p:nvPicPr>
        <p:blipFill>
          <a:blip r:embed="rId3" cstate="print"/>
          <a:srcRect/>
          <a:stretch>
            <a:fillRect/>
          </a:stretch>
        </p:blipFill>
        <p:spPr bwMode="auto">
          <a:xfrm>
            <a:off x="683568" y="785794"/>
            <a:ext cx="5372100" cy="5000625"/>
          </a:xfrm>
          <a:prstGeom prst="rect">
            <a:avLst/>
          </a:prstGeom>
          <a:noFill/>
        </p:spPr>
      </p:pic>
      <p:sp>
        <p:nvSpPr>
          <p:cNvPr id="2" name="Tekstboks 1"/>
          <p:cNvSpPr txBox="1"/>
          <p:nvPr/>
        </p:nvSpPr>
        <p:spPr>
          <a:xfrm>
            <a:off x="6444208" y="1196752"/>
            <a:ext cx="2304256" cy="4524315"/>
          </a:xfrm>
          <a:prstGeom prst="rect">
            <a:avLst/>
          </a:prstGeom>
          <a:noFill/>
        </p:spPr>
        <p:txBody>
          <a:bodyPr wrap="square" rtlCol="0">
            <a:spAutoFit/>
          </a:bodyPr>
          <a:lstStyle/>
          <a:p>
            <a:r>
              <a:rPr lang="da-DK" dirty="0"/>
              <a:t>Opbygning af klorofyl gennem flere trin (her to trin). Øverst er vist generne, der koder for dannelse af enzymerne A og B. Nederst er vist fænotyperne på kimplanterne. Hvis trin 1 ikke fungerer bliver planten hvid (albino). Når trin 1 fungerer, men trin 2 ikke fungerer, bliver planten gul. Fra side 170 i Biologi C+B.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bioaktivator.systime.dk/uploads/pics/Figur_3_-_Krydsning_mellem_to_bygplanter.png">
            <a:hlinkClick r:id="rId2"/>
          </p:cNvPr>
          <p:cNvPicPr>
            <a:picLocks noChangeAspect="1" noChangeArrowheads="1"/>
          </p:cNvPicPr>
          <p:nvPr/>
        </p:nvPicPr>
        <p:blipFill>
          <a:blip r:embed="rId3" cstate="print"/>
          <a:srcRect/>
          <a:stretch>
            <a:fillRect/>
          </a:stretch>
        </p:blipFill>
        <p:spPr bwMode="auto">
          <a:xfrm>
            <a:off x="683568" y="476351"/>
            <a:ext cx="4619629" cy="6043562"/>
          </a:xfrm>
          <a:prstGeom prst="rect">
            <a:avLst/>
          </a:prstGeom>
          <a:noFill/>
        </p:spPr>
      </p:pic>
      <p:sp>
        <p:nvSpPr>
          <p:cNvPr id="2" name="Tekstboks 1"/>
          <p:cNvSpPr txBox="1"/>
          <p:nvPr/>
        </p:nvSpPr>
        <p:spPr>
          <a:xfrm>
            <a:off x="5551512" y="1916832"/>
            <a:ext cx="2808312" cy="2585323"/>
          </a:xfrm>
          <a:prstGeom prst="rect">
            <a:avLst/>
          </a:prstGeom>
          <a:noFill/>
        </p:spPr>
        <p:txBody>
          <a:bodyPr wrap="square" rtlCol="0">
            <a:spAutoFit/>
          </a:bodyPr>
          <a:lstStyle/>
          <a:p>
            <a:r>
              <a:rPr lang="da-DK" dirty="0"/>
              <a:t>En krydsning mellem to bygplanter (eller selvbestøvning) med genotypen </a:t>
            </a:r>
            <a:r>
              <a:rPr lang="da-DK" dirty="0" err="1"/>
              <a:t>AaBb</a:t>
            </a:r>
            <a:r>
              <a:rPr lang="da-DK" dirty="0"/>
              <a:t>. De viste blade er kimblade. Udspaltningen bliver 9:3:4 og ikke 9:3:3:1, som vist på figur 1. Fra side 171 i Biologi C+B.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ioaktivator.systime.dk/typo3temp/pics/756c0ef82c.png">
            <a:hlinkClick r:id="rId2"/>
          </p:cNvPr>
          <p:cNvPicPr>
            <a:picLocks noChangeAspect="1" noChangeArrowheads="1"/>
          </p:cNvPicPr>
          <p:nvPr/>
        </p:nvPicPr>
        <p:blipFill>
          <a:blip r:embed="rId3" cstate="print"/>
          <a:srcRect/>
          <a:stretch>
            <a:fillRect/>
          </a:stretch>
        </p:blipFill>
        <p:spPr bwMode="auto">
          <a:xfrm>
            <a:off x="755576" y="332656"/>
            <a:ext cx="4320480" cy="6387398"/>
          </a:xfrm>
          <a:prstGeom prst="rect">
            <a:avLst/>
          </a:prstGeom>
          <a:noFill/>
        </p:spPr>
      </p:pic>
      <p:sp>
        <p:nvSpPr>
          <p:cNvPr id="2" name="Tekstboks 1"/>
          <p:cNvSpPr txBox="1"/>
          <p:nvPr/>
        </p:nvSpPr>
        <p:spPr>
          <a:xfrm>
            <a:off x="5364088" y="1772816"/>
            <a:ext cx="3240360" cy="2862322"/>
          </a:xfrm>
          <a:prstGeom prst="rect">
            <a:avLst/>
          </a:prstGeom>
          <a:noFill/>
        </p:spPr>
        <p:txBody>
          <a:bodyPr wrap="square" rtlCol="0">
            <a:spAutoFit/>
          </a:bodyPr>
          <a:lstStyle/>
          <a:p>
            <a:r>
              <a:rPr lang="da-DK" dirty="0"/>
              <a:t>Hudfarve. Det er de dominante gener (A og B), der giver den mørke hudfarve. Generne sidder på hver sit kromosompar. Jo flere dominante gener en person har for hudfarven, jo mørkere bliver huden. Nederst ses konturen af en normalfordeling. Fra side 171 i Biologi C+B.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Blodtyper</a:t>
            </a:r>
            <a:endParaRPr lang="en-US" dirty="0"/>
          </a:p>
        </p:txBody>
      </p:sp>
      <p:sp>
        <p:nvSpPr>
          <p:cNvPr id="3" name="Content Placeholder 2"/>
          <p:cNvSpPr>
            <a:spLocks noGrp="1"/>
          </p:cNvSpPr>
          <p:nvPr>
            <p:ph idx="1"/>
          </p:nvPr>
        </p:nvSpPr>
        <p:spPr/>
        <p:txBody>
          <a:bodyPr>
            <a:normAutofit fontScale="92500" lnSpcReduction="20000"/>
          </a:bodyPr>
          <a:lstStyle/>
          <a:p>
            <a:r>
              <a:rPr lang="da-DK" dirty="0"/>
              <a:t>3 vigtige typer af systemer</a:t>
            </a:r>
          </a:p>
          <a:p>
            <a:pPr lvl="1"/>
            <a:r>
              <a:rPr lang="da-DK" dirty="0"/>
              <a:t>A-B-O systemet (Karl </a:t>
            </a:r>
            <a:r>
              <a:rPr lang="da-DK" dirty="0" err="1"/>
              <a:t>Landsteiner</a:t>
            </a:r>
            <a:r>
              <a:rPr lang="da-DK" dirty="0"/>
              <a:t> 1900)</a:t>
            </a:r>
          </a:p>
          <a:p>
            <a:pPr lvl="2"/>
            <a:r>
              <a:rPr lang="da-DK" dirty="0"/>
              <a:t>Permanent antistoffer mod modsatte type</a:t>
            </a:r>
          </a:p>
          <a:p>
            <a:pPr lvl="1"/>
            <a:r>
              <a:rPr lang="da-DK" dirty="0" err="1"/>
              <a:t>Rhesus</a:t>
            </a:r>
            <a:r>
              <a:rPr lang="da-DK" dirty="0"/>
              <a:t> systemet (Karl </a:t>
            </a:r>
            <a:r>
              <a:rPr lang="da-DK" dirty="0" err="1"/>
              <a:t>Landsteiner</a:t>
            </a:r>
            <a:r>
              <a:rPr lang="da-DK" dirty="0"/>
              <a:t> &amp; Alexander S. Wiener 1940)</a:t>
            </a:r>
          </a:p>
          <a:p>
            <a:pPr lvl="2"/>
            <a:r>
              <a:rPr lang="da-DK" dirty="0" err="1"/>
              <a:t>Rhesus</a:t>
            </a:r>
            <a:r>
              <a:rPr lang="da-DK" dirty="0"/>
              <a:t> negativ danner antistof mod </a:t>
            </a:r>
            <a:r>
              <a:rPr lang="da-DK" dirty="0" err="1"/>
              <a:t>rhesus</a:t>
            </a:r>
            <a:r>
              <a:rPr lang="da-DK" dirty="0"/>
              <a:t> positiv)</a:t>
            </a:r>
          </a:p>
          <a:p>
            <a:pPr lvl="1"/>
            <a:r>
              <a:rPr lang="da-DK" dirty="0"/>
              <a:t>M-N systemet (</a:t>
            </a:r>
            <a:r>
              <a:rPr lang="da-DK" dirty="0" err="1"/>
              <a:t>Landsteiner</a:t>
            </a:r>
            <a:r>
              <a:rPr lang="da-DK" dirty="0"/>
              <a:t> &amp; </a:t>
            </a:r>
            <a:r>
              <a:rPr lang="da-DK" dirty="0" err="1"/>
              <a:t>Levine</a:t>
            </a:r>
            <a:r>
              <a:rPr lang="da-DK" dirty="0"/>
              <a:t> 1927)</a:t>
            </a:r>
            <a:endParaRPr lang="en-US" dirty="0"/>
          </a:p>
          <a:p>
            <a:pPr lvl="1"/>
            <a:endParaRPr lang="da-DK" dirty="0"/>
          </a:p>
          <a:p>
            <a:r>
              <a:rPr lang="da-DK" dirty="0"/>
              <a:t>26 blodtypesystemer ud over disse – Ingen andre bruges ved blodtransfusion, men nogen ved </a:t>
            </a:r>
            <a:r>
              <a:rPr lang="da-DK" dirty="0" err="1"/>
              <a:t>organtransplation</a:t>
            </a:r>
            <a:endParaRPr lang="en-US" dirty="0"/>
          </a:p>
        </p:txBody>
      </p:sp>
    </p:spTree>
    <p:extLst>
      <p:ext uri="{BB962C8B-B14F-4D97-AF65-F5344CB8AC3E}">
        <p14:creationId xmlns:p14="http://schemas.microsoft.com/office/powerpoint/2010/main" val="37081838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Blodtyper – A-B-0</a:t>
            </a:r>
          </a:p>
        </p:txBody>
      </p:sp>
      <p:sp>
        <p:nvSpPr>
          <p:cNvPr id="3" name="Pladsholder til indhold 2"/>
          <p:cNvSpPr>
            <a:spLocks noGrp="1"/>
          </p:cNvSpPr>
          <p:nvPr>
            <p:ph idx="1"/>
          </p:nvPr>
        </p:nvSpPr>
        <p:spPr>
          <a:xfrm>
            <a:off x="628651" y="1956843"/>
            <a:ext cx="7744184" cy="3257254"/>
          </a:xfrm>
        </p:spPr>
        <p:txBody>
          <a:bodyPr>
            <a:normAutofit fontScale="62500" lnSpcReduction="20000"/>
          </a:bodyPr>
          <a:lstStyle/>
          <a:p>
            <a:r>
              <a:rPr lang="da-DK" dirty="0"/>
              <a:t>Blodlegemets overflade består af </a:t>
            </a:r>
            <a:r>
              <a:rPr lang="da-DK" dirty="0" err="1"/>
              <a:t>glykoproteiner</a:t>
            </a:r>
            <a:r>
              <a:rPr lang="da-DK" dirty="0"/>
              <a:t> – Genetisk bestemt</a:t>
            </a:r>
          </a:p>
          <a:p>
            <a:pPr lvl="1"/>
            <a:r>
              <a:rPr lang="da-DK" dirty="0"/>
              <a:t>(kulhydrat + protein</a:t>
            </a:r>
          </a:p>
          <a:p>
            <a:pPr lvl="1"/>
            <a:endParaRPr lang="da-DK" dirty="0"/>
          </a:p>
          <a:p>
            <a:r>
              <a:rPr lang="da-DK" dirty="0"/>
              <a:t>AB0: Gen på kromosom 9</a:t>
            </a:r>
          </a:p>
          <a:p>
            <a:r>
              <a:rPr lang="da-DK" dirty="0"/>
              <a:t>A antigen (B antistof), B Antigen (A antistof), AB antigen (ingen antistof) og intet antigen (alt antistof)</a:t>
            </a:r>
          </a:p>
          <a:p>
            <a:pPr lvl="1"/>
            <a:r>
              <a:rPr lang="da-DK" dirty="0"/>
              <a:t>Udvikler det fra </a:t>
            </a:r>
            <a:r>
              <a:rPr lang="da-DK" dirty="0" err="1"/>
              <a:t>spædbansalderen</a:t>
            </a:r>
            <a:r>
              <a:rPr lang="da-DK" dirty="0"/>
              <a:t> – 6 måneder</a:t>
            </a:r>
          </a:p>
          <a:p>
            <a:pPr lvl="2"/>
            <a:r>
              <a:rPr lang="da-DK" dirty="0"/>
              <a:t>I^A, I^B – hvert sit </a:t>
            </a:r>
            <a:r>
              <a:rPr lang="da-DK" dirty="0" err="1"/>
              <a:t>glykoprotein</a:t>
            </a:r>
            <a:r>
              <a:rPr lang="da-DK" dirty="0"/>
              <a:t>, men </a:t>
            </a:r>
            <a:r>
              <a:rPr lang="da-DK" dirty="0" err="1"/>
              <a:t>co</a:t>
            </a:r>
            <a:r>
              <a:rPr lang="da-DK" dirty="0"/>
              <a:t>-dominante</a:t>
            </a:r>
          </a:p>
          <a:p>
            <a:pPr lvl="3"/>
            <a:r>
              <a:rPr lang="da-DK" dirty="0"/>
              <a:t>Antigener: Adskille fremmede celler fra egne</a:t>
            </a:r>
          </a:p>
          <a:p>
            <a:pPr lvl="2"/>
            <a:r>
              <a:rPr lang="da-DK" dirty="0"/>
              <a:t>i – ingen funktion</a:t>
            </a:r>
          </a:p>
          <a:p>
            <a:pPr lvl="2"/>
            <a:r>
              <a:rPr lang="da-DK" dirty="0"/>
              <a:t>3 </a:t>
            </a:r>
            <a:r>
              <a:rPr lang="da-DK" dirty="0" err="1"/>
              <a:t>alleller</a:t>
            </a:r>
            <a:r>
              <a:rPr lang="da-DK" dirty="0"/>
              <a:t> derfor seks genotyper</a:t>
            </a:r>
          </a:p>
        </p:txBody>
      </p:sp>
    </p:spTree>
    <p:extLst>
      <p:ext uri="{BB962C8B-B14F-4D97-AF65-F5344CB8AC3E}">
        <p14:creationId xmlns:p14="http://schemas.microsoft.com/office/powerpoint/2010/main" val="16432108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335881" y="1832372"/>
            <a:ext cx="6472238" cy="3193256"/>
          </a:xfrm>
          <a:prstGeom prst="rect">
            <a:avLst/>
          </a:prstGeom>
        </p:spPr>
      </p:pic>
    </p:spTree>
    <p:extLst>
      <p:ext uri="{BB962C8B-B14F-4D97-AF65-F5344CB8AC3E}">
        <p14:creationId xmlns:p14="http://schemas.microsoft.com/office/powerpoint/2010/main" val="3466835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Blodtyper </a:t>
            </a:r>
          </a:p>
        </p:txBody>
      </p:sp>
      <p:sp>
        <p:nvSpPr>
          <p:cNvPr id="3" name="Pladsholder til indhold 2"/>
          <p:cNvSpPr>
            <a:spLocks noGrp="1"/>
          </p:cNvSpPr>
          <p:nvPr>
            <p:ph idx="1"/>
          </p:nvPr>
        </p:nvSpPr>
        <p:spPr/>
        <p:txBody>
          <a:bodyPr>
            <a:normAutofit fontScale="85000" lnSpcReduction="10000"/>
          </a:bodyPr>
          <a:lstStyle/>
          <a:p>
            <a:r>
              <a:rPr lang="da-DK" dirty="0" err="1"/>
              <a:t>Rhesus</a:t>
            </a:r>
            <a:r>
              <a:rPr lang="da-DK" dirty="0"/>
              <a:t> system</a:t>
            </a:r>
          </a:p>
          <a:p>
            <a:pPr lvl="1"/>
            <a:r>
              <a:rPr lang="da-DK" dirty="0"/>
              <a:t>Gener på kromosom 1</a:t>
            </a:r>
          </a:p>
          <a:p>
            <a:pPr lvl="1"/>
            <a:r>
              <a:rPr lang="da-DK" dirty="0"/>
              <a:t>Gen med to </a:t>
            </a:r>
            <a:r>
              <a:rPr lang="da-DK" dirty="0" err="1"/>
              <a:t>alleller</a:t>
            </a:r>
            <a:r>
              <a:rPr lang="da-DK" dirty="0"/>
              <a:t> – </a:t>
            </a:r>
            <a:r>
              <a:rPr lang="da-DK" dirty="0" err="1"/>
              <a:t>Rhesus</a:t>
            </a:r>
            <a:r>
              <a:rPr lang="da-DK" dirty="0"/>
              <a:t> positiv D (</a:t>
            </a:r>
            <a:r>
              <a:rPr lang="da-DK" dirty="0" err="1"/>
              <a:t>glukoprotein</a:t>
            </a:r>
            <a:r>
              <a:rPr lang="da-DK" dirty="0"/>
              <a:t>+)og negativ d</a:t>
            </a:r>
          </a:p>
          <a:p>
            <a:pPr lvl="2"/>
            <a:r>
              <a:rPr lang="da-DK" dirty="0"/>
              <a:t>Udfald DD, </a:t>
            </a:r>
            <a:r>
              <a:rPr lang="da-DK" dirty="0" err="1"/>
              <a:t>Dd</a:t>
            </a:r>
            <a:r>
              <a:rPr lang="da-DK" dirty="0"/>
              <a:t>, </a:t>
            </a:r>
            <a:r>
              <a:rPr lang="da-DK" dirty="0" err="1"/>
              <a:t>dd</a:t>
            </a:r>
            <a:endParaRPr lang="da-DK" dirty="0"/>
          </a:p>
          <a:p>
            <a:pPr lvl="2"/>
            <a:endParaRPr lang="da-DK" dirty="0"/>
          </a:p>
          <a:p>
            <a:pPr lvl="1"/>
            <a:r>
              <a:rPr lang="da-DK" dirty="0"/>
              <a:t>Bruger et </a:t>
            </a:r>
            <a:r>
              <a:rPr lang="da-DK" dirty="0" err="1"/>
              <a:t>eldonkort</a:t>
            </a:r>
            <a:r>
              <a:rPr lang="da-DK" dirty="0"/>
              <a:t> –</a:t>
            </a:r>
          </a:p>
          <a:p>
            <a:pPr lvl="2"/>
            <a:r>
              <a:rPr lang="da-DK" dirty="0"/>
              <a:t>Ved </a:t>
            </a:r>
            <a:r>
              <a:rPr lang="da-DK" dirty="0" err="1"/>
              <a:t>eldonkortet</a:t>
            </a:r>
            <a:r>
              <a:rPr lang="da-DK" dirty="0"/>
              <a:t> kan man se om man har </a:t>
            </a:r>
            <a:r>
              <a:rPr lang="da-DK" dirty="0" err="1"/>
              <a:t>glycoproteinet</a:t>
            </a:r>
            <a:r>
              <a:rPr lang="da-DK" dirty="0"/>
              <a:t> og hvilket man har, hvis man har </a:t>
            </a:r>
            <a:r>
              <a:rPr lang="da-DK" dirty="0" err="1"/>
              <a:t>glycoprotein</a:t>
            </a:r>
            <a:endParaRPr lang="da-DK" dirty="0"/>
          </a:p>
          <a:p>
            <a:pPr lvl="1"/>
            <a:r>
              <a:rPr lang="da-DK" dirty="0"/>
              <a:t>Gen analysen baseres på Mendels 1. lov og Mendels 2. lov</a:t>
            </a:r>
          </a:p>
          <a:p>
            <a:pPr lvl="2"/>
            <a:r>
              <a:rPr lang="da-DK" dirty="0"/>
              <a:t>Generne fordeles uafhængigt af hinanden ved kønscelledannelsen</a:t>
            </a:r>
          </a:p>
        </p:txBody>
      </p:sp>
      <p:pic>
        <p:nvPicPr>
          <p:cNvPr id="5122" name="Picture 2" descr="http://gymportalen.dk/sites/lru.dk/files/nucleus/blodtyper-2-k1f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2450" y="1131094"/>
            <a:ext cx="4533276" cy="1537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8040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46585" y="1025128"/>
            <a:ext cx="6650831" cy="4807744"/>
          </a:xfrm>
          <a:prstGeom prst="rect">
            <a:avLst/>
          </a:prstGeom>
        </p:spPr>
      </p:pic>
    </p:spTree>
    <p:extLst>
      <p:ext uri="{BB962C8B-B14F-4D97-AF65-F5344CB8AC3E}">
        <p14:creationId xmlns:p14="http://schemas.microsoft.com/office/powerpoint/2010/main" val="34622525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Opgave</a:t>
            </a:r>
            <a:endParaRPr lang="en-US" dirty="0"/>
          </a:p>
        </p:txBody>
      </p:sp>
      <p:sp>
        <p:nvSpPr>
          <p:cNvPr id="3" name="Content Placeholder 2"/>
          <p:cNvSpPr>
            <a:spLocks noGrp="1"/>
          </p:cNvSpPr>
          <p:nvPr>
            <p:ph idx="1"/>
          </p:nvPr>
        </p:nvSpPr>
        <p:spPr/>
        <p:txBody>
          <a:bodyPr/>
          <a:lstStyle/>
          <a:p>
            <a:r>
              <a:rPr lang="da-DK" dirty="0"/>
              <a:t>To forældre har et barn med blodtype B, Moderen har selv blodtype A. Hvilke muligheder er der for faderens blodtype?</a:t>
            </a:r>
          </a:p>
          <a:p>
            <a:r>
              <a:rPr lang="da-DK" dirty="0"/>
              <a:t>Tre mænd er udlagt som mulige fædre til et barn. Er det muligt at udpege en af mændene som fader? Er der nogle af mændene der ikke kan være fader?</a:t>
            </a:r>
            <a:endParaRPr lang="en-US" dirty="0"/>
          </a:p>
        </p:txBody>
      </p:sp>
      <p:pic>
        <p:nvPicPr>
          <p:cNvPr id="4" name="Picture 3"/>
          <p:cNvPicPr>
            <a:picLocks noChangeAspect="1"/>
          </p:cNvPicPr>
          <p:nvPr/>
        </p:nvPicPr>
        <p:blipFill>
          <a:blip r:embed="rId2"/>
          <a:stretch>
            <a:fillRect/>
          </a:stretch>
        </p:blipFill>
        <p:spPr>
          <a:xfrm>
            <a:off x="3707904" y="4725144"/>
            <a:ext cx="5200650" cy="1721644"/>
          </a:xfrm>
          <a:prstGeom prst="rect">
            <a:avLst/>
          </a:prstGeom>
        </p:spPr>
      </p:pic>
    </p:spTree>
    <p:extLst>
      <p:ext uri="{BB962C8B-B14F-4D97-AF65-F5344CB8AC3E}">
        <p14:creationId xmlns:p14="http://schemas.microsoft.com/office/powerpoint/2010/main" val="1968531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p:txBody>
          <a:bodyPr>
            <a:normAutofit/>
          </a:bodyPr>
          <a:lstStyle/>
          <a:p>
            <a:pPr algn="ctr">
              <a:buNone/>
            </a:pPr>
            <a:r>
              <a:rPr lang="da-DK" sz="5400" b="1" dirty="0"/>
              <a:t>Mutationer og mutagener</a:t>
            </a:r>
          </a:p>
        </p:txBody>
      </p:sp>
      <p:sp>
        <p:nvSpPr>
          <p:cNvPr id="2" name="Tekstfelt 1">
            <a:extLst>
              <a:ext uri="{FF2B5EF4-FFF2-40B4-BE49-F238E27FC236}">
                <a16:creationId xmlns:a16="http://schemas.microsoft.com/office/drawing/2014/main" id="{8F276BE1-5A34-4F5F-9470-B4F8297F2A10}"/>
              </a:ext>
            </a:extLst>
          </p:cNvPr>
          <p:cNvSpPr txBox="1"/>
          <p:nvPr/>
        </p:nvSpPr>
        <p:spPr>
          <a:xfrm>
            <a:off x="3635896" y="3068960"/>
            <a:ext cx="2664296" cy="923330"/>
          </a:xfrm>
          <a:prstGeom prst="rect">
            <a:avLst/>
          </a:prstGeom>
          <a:noFill/>
        </p:spPr>
        <p:txBody>
          <a:bodyPr wrap="square" rtlCol="0">
            <a:spAutoFit/>
          </a:bodyPr>
          <a:lstStyle/>
          <a:p>
            <a:pPr marL="285750" indent="-285750">
              <a:buFont typeface="Arial" panose="020B0604020202020204" pitchFamily="34" charset="0"/>
              <a:buChar char="•"/>
            </a:pPr>
            <a:r>
              <a:rPr lang="da-DK" dirty="0"/>
              <a:t>Genmutationer</a:t>
            </a:r>
          </a:p>
          <a:p>
            <a:pPr marL="285750" indent="-285750">
              <a:buFont typeface="Arial" panose="020B0604020202020204" pitchFamily="34" charset="0"/>
              <a:buChar char="•"/>
            </a:pPr>
            <a:r>
              <a:rPr lang="da-DK" dirty="0"/>
              <a:t>Kromosommutationer</a:t>
            </a:r>
          </a:p>
          <a:p>
            <a:pPr marL="285750" indent="-285750">
              <a:buFont typeface="Arial" panose="020B0604020202020204" pitchFamily="34" charset="0"/>
              <a:buChar char="•"/>
            </a:pPr>
            <a:r>
              <a:rPr lang="da-DK" dirty="0"/>
              <a:t>Mutagener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Mutagener – udefra kommende</a:t>
            </a:r>
          </a:p>
        </p:txBody>
      </p:sp>
      <p:sp>
        <p:nvSpPr>
          <p:cNvPr id="3" name="Pladsholder til indhold 2"/>
          <p:cNvSpPr>
            <a:spLocks noGrp="1"/>
          </p:cNvSpPr>
          <p:nvPr>
            <p:ph idx="1"/>
          </p:nvPr>
        </p:nvSpPr>
        <p:spPr/>
        <p:txBody>
          <a:bodyPr>
            <a:normAutofit/>
          </a:bodyPr>
          <a:lstStyle/>
          <a:p>
            <a:r>
              <a:rPr lang="da-DK" dirty="0"/>
              <a:t>Fysiske påvirkninger (energi)</a:t>
            </a:r>
          </a:p>
          <a:p>
            <a:pPr>
              <a:buNone/>
            </a:pPr>
            <a:r>
              <a:rPr lang="da-DK" dirty="0" err="1"/>
              <a:t>Røngent-</a:t>
            </a:r>
            <a:r>
              <a:rPr lang="da-DK" dirty="0"/>
              <a:t>, </a:t>
            </a:r>
            <a:r>
              <a:rPr lang="da-DK" dirty="0" err="1"/>
              <a:t>radioaktive-</a:t>
            </a:r>
            <a:r>
              <a:rPr lang="da-DK" dirty="0"/>
              <a:t> og UV stråler kan medfører kromosommutation. Eks. hudkræft.</a:t>
            </a:r>
          </a:p>
          <a:p>
            <a:pPr>
              <a:buNone/>
            </a:pPr>
            <a:endParaRPr lang="da-DK" dirty="0"/>
          </a:p>
          <a:p>
            <a:r>
              <a:rPr lang="da-DK" dirty="0"/>
              <a:t>Kemiske stoffer (molekyler) </a:t>
            </a:r>
          </a:p>
          <a:p>
            <a:pPr>
              <a:buNone/>
            </a:pPr>
            <a:r>
              <a:rPr lang="da-DK" dirty="0"/>
              <a:t>F.eks.</a:t>
            </a:r>
          </a:p>
          <a:p>
            <a:pPr>
              <a:buFont typeface="Wingdings" pitchFamily="2" charset="2"/>
              <a:buChar char="Ø"/>
            </a:pPr>
            <a:r>
              <a:rPr lang="da-DK" dirty="0"/>
              <a:t>Roundup – medfører mutationer (</a:t>
            </a:r>
            <a:r>
              <a:rPr lang="da-DK" dirty="0" err="1"/>
              <a:t>glyphosat</a:t>
            </a:r>
            <a:r>
              <a:rPr lang="da-DK" dirty="0"/>
              <a:t>) </a:t>
            </a:r>
          </a:p>
          <a:p>
            <a:pPr marL="0" indent="0">
              <a:buNone/>
            </a:pPr>
            <a:endParaRPr lang="da-DK" dirty="0"/>
          </a:p>
          <a:p>
            <a:pPr>
              <a:buNone/>
            </a:pPr>
            <a:endParaRPr lang="da-DK" dirty="0"/>
          </a:p>
          <a:p>
            <a:endParaRPr lang="da-DK" dirty="0"/>
          </a:p>
          <a:p>
            <a:endParaRPr lang="da-DK"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Mutation</a:t>
            </a:r>
          </a:p>
        </p:txBody>
      </p:sp>
      <p:sp>
        <p:nvSpPr>
          <p:cNvPr id="3" name="Pladsholder til indhold 2"/>
          <p:cNvSpPr>
            <a:spLocks noGrp="1"/>
          </p:cNvSpPr>
          <p:nvPr>
            <p:ph idx="1"/>
          </p:nvPr>
        </p:nvSpPr>
        <p:spPr/>
        <p:txBody>
          <a:bodyPr>
            <a:normAutofit fontScale="92500" lnSpcReduction="20000"/>
          </a:bodyPr>
          <a:lstStyle/>
          <a:p>
            <a:r>
              <a:rPr lang="da-DK" dirty="0"/>
              <a:t>Mutation er vigtig i forhold til evolutionen, og skyldes at DNA ikke er helt stabil. Det øger variationen.</a:t>
            </a:r>
          </a:p>
          <a:p>
            <a:endParaRPr lang="da-DK" dirty="0"/>
          </a:p>
          <a:p>
            <a:r>
              <a:rPr lang="da-DK" dirty="0"/>
              <a:t>De fleste mutationer resulter i et handicap eller i værste fald død.</a:t>
            </a:r>
          </a:p>
          <a:p>
            <a:pPr marL="0" indent="0">
              <a:buNone/>
            </a:pPr>
            <a:endParaRPr lang="da-DK" dirty="0"/>
          </a:p>
          <a:p>
            <a:r>
              <a:rPr lang="da-DK" dirty="0"/>
              <a:t>I få tilfælde medfører det en bedre overlevelse, </a:t>
            </a:r>
            <a:r>
              <a:rPr lang="da-DK" dirty="0" err="1"/>
              <a:t>f.eks</a:t>
            </a:r>
            <a:r>
              <a:rPr lang="da-DK" dirty="0"/>
              <a:t> udvikling af resistens.</a:t>
            </a:r>
          </a:p>
          <a:p>
            <a:pPr marL="0" indent="0">
              <a:buNone/>
            </a:pPr>
            <a:r>
              <a:rPr lang="da-DK" dirty="0"/>
              <a:t>   Eks. Rottegift, insekter, ukrudtsmiddel m.m.</a:t>
            </a:r>
          </a:p>
          <a:p>
            <a:pPr>
              <a:buNone/>
            </a:pPr>
            <a:endParaRPr lang="da-DK" dirty="0"/>
          </a:p>
          <a:p>
            <a:endParaRPr lang="da-DK" dirty="0"/>
          </a:p>
          <a:p>
            <a:endParaRPr lang="da-DK" dirty="0"/>
          </a:p>
          <a:p>
            <a:endParaRPr lang="da-DK" dirty="0"/>
          </a:p>
          <a:p>
            <a:endParaRPr lang="da-DK"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61" y="4005064"/>
            <a:ext cx="4680520" cy="2337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Billede 2">
            <a:extLst>
              <a:ext uri="{FF2B5EF4-FFF2-40B4-BE49-F238E27FC236}">
                <a16:creationId xmlns:a16="http://schemas.microsoft.com/office/drawing/2014/main" id="{087A945D-A0F6-4F50-A429-ED0F9BDF100C}"/>
              </a:ext>
            </a:extLst>
          </p:cNvPr>
          <p:cNvPicPr>
            <a:picLocks noChangeAspect="1"/>
          </p:cNvPicPr>
          <p:nvPr/>
        </p:nvPicPr>
        <p:blipFill>
          <a:blip r:embed="rId3"/>
          <a:stretch>
            <a:fillRect/>
          </a:stretch>
        </p:blipFill>
        <p:spPr>
          <a:xfrm>
            <a:off x="691385" y="1344786"/>
            <a:ext cx="1832536" cy="2084214"/>
          </a:xfrm>
          <a:prstGeom prst="rect">
            <a:avLst/>
          </a:prstGeom>
        </p:spPr>
      </p:pic>
      <p:pic>
        <p:nvPicPr>
          <p:cNvPr id="4" name="Picture 2">
            <a:extLst>
              <a:ext uri="{FF2B5EF4-FFF2-40B4-BE49-F238E27FC236}">
                <a16:creationId xmlns:a16="http://schemas.microsoft.com/office/drawing/2014/main" id="{86188C5B-D8F9-475E-AB24-FDFD15ABA8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4149080"/>
            <a:ext cx="1596184" cy="1845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Billede 4">
            <a:extLst>
              <a:ext uri="{FF2B5EF4-FFF2-40B4-BE49-F238E27FC236}">
                <a16:creationId xmlns:a16="http://schemas.microsoft.com/office/drawing/2014/main" id="{0B76EC87-CEB3-438E-90EA-F47C17498611}"/>
              </a:ext>
            </a:extLst>
          </p:cNvPr>
          <p:cNvPicPr>
            <a:picLocks noChangeAspect="1"/>
          </p:cNvPicPr>
          <p:nvPr/>
        </p:nvPicPr>
        <p:blipFill>
          <a:blip r:embed="rId5"/>
          <a:stretch>
            <a:fillRect/>
          </a:stretch>
        </p:blipFill>
        <p:spPr>
          <a:xfrm>
            <a:off x="2843808" y="1540163"/>
            <a:ext cx="1832536" cy="1845816"/>
          </a:xfrm>
          <a:prstGeom prst="rect">
            <a:avLst/>
          </a:prstGeom>
        </p:spPr>
      </p:pic>
      <p:sp>
        <p:nvSpPr>
          <p:cNvPr id="2" name="Tekstfelt 1">
            <a:extLst>
              <a:ext uri="{FF2B5EF4-FFF2-40B4-BE49-F238E27FC236}">
                <a16:creationId xmlns:a16="http://schemas.microsoft.com/office/drawing/2014/main" id="{94AAB53C-2215-4DF5-8491-7012237CF186}"/>
              </a:ext>
            </a:extLst>
          </p:cNvPr>
          <p:cNvSpPr txBox="1"/>
          <p:nvPr/>
        </p:nvSpPr>
        <p:spPr>
          <a:xfrm>
            <a:off x="3635896" y="764704"/>
            <a:ext cx="1228285" cy="369332"/>
          </a:xfrm>
          <a:prstGeom prst="rect">
            <a:avLst/>
          </a:prstGeom>
          <a:noFill/>
        </p:spPr>
        <p:txBody>
          <a:bodyPr wrap="none" rtlCol="0">
            <a:spAutoFit/>
          </a:bodyPr>
          <a:lstStyle/>
          <a:p>
            <a:r>
              <a:rPr lang="da-DK" dirty="0"/>
              <a:t>Mutagener</a:t>
            </a:r>
          </a:p>
        </p:txBody>
      </p:sp>
      <p:pic>
        <p:nvPicPr>
          <p:cNvPr id="7" name="Billede 6">
            <a:extLst>
              <a:ext uri="{FF2B5EF4-FFF2-40B4-BE49-F238E27FC236}">
                <a16:creationId xmlns:a16="http://schemas.microsoft.com/office/drawing/2014/main" id="{E2D73BC1-A1F0-4675-B97C-2D2C71074384}"/>
              </a:ext>
            </a:extLst>
          </p:cNvPr>
          <p:cNvPicPr>
            <a:picLocks noChangeAspect="1"/>
          </p:cNvPicPr>
          <p:nvPr/>
        </p:nvPicPr>
        <p:blipFill>
          <a:blip r:embed="rId6"/>
          <a:stretch>
            <a:fillRect/>
          </a:stretch>
        </p:blipFill>
        <p:spPr>
          <a:xfrm>
            <a:off x="5724128" y="1344786"/>
            <a:ext cx="2232206" cy="2352767"/>
          </a:xfrm>
          <a:prstGeom prst="rect">
            <a:avLst/>
          </a:prstGeom>
        </p:spPr>
      </p:pic>
    </p:spTree>
    <p:extLst>
      <p:ext uri="{BB962C8B-B14F-4D97-AF65-F5344CB8AC3E}">
        <p14:creationId xmlns:p14="http://schemas.microsoft.com/office/powerpoint/2010/main" val="1400137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556792"/>
            <a:ext cx="7638525" cy="34129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86990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kromosommutation</a:t>
            </a:r>
          </a:p>
        </p:txBody>
      </p:sp>
      <p:pic>
        <p:nvPicPr>
          <p:cNvPr id="4" name="Picture 2" descr="http://bioaktivator.systime.dk/typo3temp/pics/835247a21e.png">
            <a:hlinkClick r:id="rId2"/>
            <a:extLst>
              <a:ext uri="{FF2B5EF4-FFF2-40B4-BE49-F238E27FC236}">
                <a16:creationId xmlns:a16="http://schemas.microsoft.com/office/drawing/2014/main" id="{C498A997-EEF8-4DE8-8C91-93CD08F24A9A}"/>
              </a:ext>
            </a:extLst>
          </p:cNvPr>
          <p:cNvPicPr>
            <a:picLocks noChangeAspect="1" noChangeArrowheads="1"/>
          </p:cNvPicPr>
          <p:nvPr/>
        </p:nvPicPr>
        <p:blipFill>
          <a:blip r:embed="rId3" cstate="print"/>
          <a:srcRect/>
          <a:stretch>
            <a:fillRect/>
          </a:stretch>
        </p:blipFill>
        <p:spPr bwMode="auto">
          <a:xfrm>
            <a:off x="2072151" y="1772816"/>
            <a:ext cx="4999698" cy="4608017"/>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Fejl i meiosen - </a:t>
            </a:r>
          </a:p>
        </p:txBody>
      </p:sp>
      <p:sp>
        <p:nvSpPr>
          <p:cNvPr id="3" name="Pladsholder til indhold 2"/>
          <p:cNvSpPr>
            <a:spLocks noGrp="1"/>
          </p:cNvSpPr>
          <p:nvPr>
            <p:ph idx="1"/>
          </p:nvPr>
        </p:nvSpPr>
        <p:spPr/>
        <p:txBody>
          <a:bodyPr/>
          <a:lstStyle/>
          <a:p>
            <a:r>
              <a:rPr lang="da-DK" dirty="0"/>
              <a:t>Kromosomfejl – Kromosommutationer</a:t>
            </a:r>
          </a:p>
          <a:p>
            <a:r>
              <a:rPr lang="da-DK" dirty="0"/>
              <a:t>Non-disjunktion i første </a:t>
            </a:r>
            <a:r>
              <a:rPr lang="da-DK" dirty="0" err="1"/>
              <a:t>meiotiske</a:t>
            </a:r>
            <a:r>
              <a:rPr lang="da-DK" dirty="0"/>
              <a:t> deling og anden </a:t>
            </a:r>
            <a:r>
              <a:rPr lang="da-DK" dirty="0" err="1"/>
              <a:t>meiotiske</a:t>
            </a:r>
            <a:r>
              <a:rPr lang="da-DK" dirty="0"/>
              <a:t> deling</a:t>
            </a:r>
          </a:p>
          <a:p>
            <a:pPr lvl="1"/>
            <a:r>
              <a:rPr lang="da-DK" dirty="0" err="1"/>
              <a:t>Anafase</a:t>
            </a:r>
            <a:r>
              <a:rPr lang="da-DK" dirty="0"/>
              <a:t> I/II </a:t>
            </a:r>
          </a:p>
        </p:txBody>
      </p:sp>
      <p:pic>
        <p:nvPicPr>
          <p:cNvPr id="4" name="Billede 3"/>
          <p:cNvPicPr>
            <a:picLocks noChangeAspect="1"/>
          </p:cNvPicPr>
          <p:nvPr/>
        </p:nvPicPr>
        <p:blipFill>
          <a:blip r:embed="rId2"/>
          <a:stretch>
            <a:fillRect/>
          </a:stretch>
        </p:blipFill>
        <p:spPr>
          <a:xfrm>
            <a:off x="1125705" y="3303044"/>
            <a:ext cx="5861878" cy="2851108"/>
          </a:xfrm>
          <a:prstGeom prst="rect">
            <a:avLst/>
          </a:prstGeom>
        </p:spPr>
      </p:pic>
    </p:spTree>
    <p:extLst>
      <p:ext uri="{BB962C8B-B14F-4D97-AF65-F5344CB8AC3E}">
        <p14:creationId xmlns:p14="http://schemas.microsoft.com/office/powerpoint/2010/main" val="28861697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F4FC87EC-5EBE-4A8E-BC85-18C78DEEA0F5}"/>
              </a:ext>
            </a:extLst>
          </p:cNvPr>
          <p:cNvPicPr>
            <a:picLocks noChangeAspect="1"/>
          </p:cNvPicPr>
          <p:nvPr/>
        </p:nvPicPr>
        <p:blipFill>
          <a:blip r:embed="rId2"/>
          <a:stretch>
            <a:fillRect/>
          </a:stretch>
        </p:blipFill>
        <p:spPr>
          <a:xfrm>
            <a:off x="467544" y="1700808"/>
            <a:ext cx="6912768" cy="3987677"/>
          </a:xfrm>
          <a:prstGeom prst="rect">
            <a:avLst/>
          </a:prstGeom>
        </p:spPr>
      </p:pic>
      <p:sp>
        <p:nvSpPr>
          <p:cNvPr id="2" name="Tekstfelt 1">
            <a:extLst>
              <a:ext uri="{FF2B5EF4-FFF2-40B4-BE49-F238E27FC236}">
                <a16:creationId xmlns:a16="http://schemas.microsoft.com/office/drawing/2014/main" id="{D60B5859-6CD9-4146-A441-C3DBDD7A7B62}"/>
              </a:ext>
            </a:extLst>
          </p:cNvPr>
          <p:cNvSpPr txBox="1"/>
          <p:nvPr/>
        </p:nvSpPr>
        <p:spPr>
          <a:xfrm>
            <a:off x="3275856" y="705914"/>
            <a:ext cx="2116862" cy="369332"/>
          </a:xfrm>
          <a:prstGeom prst="rect">
            <a:avLst/>
          </a:prstGeom>
          <a:noFill/>
        </p:spPr>
        <p:txBody>
          <a:bodyPr wrap="none" rtlCol="0">
            <a:spAutoFit/>
          </a:bodyPr>
          <a:lstStyle/>
          <a:p>
            <a:r>
              <a:rPr lang="da-DK" dirty="0"/>
              <a:t>Kromosom mutation</a:t>
            </a:r>
          </a:p>
        </p:txBody>
      </p:sp>
    </p:spTree>
    <p:extLst>
      <p:ext uri="{BB962C8B-B14F-4D97-AF65-F5344CB8AC3E}">
        <p14:creationId xmlns:p14="http://schemas.microsoft.com/office/powerpoint/2010/main" val="31214099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Fejl i meiosen</a:t>
            </a:r>
            <a:endParaRPr lang="en-US" dirty="0"/>
          </a:p>
        </p:txBody>
      </p:sp>
      <p:sp>
        <p:nvSpPr>
          <p:cNvPr id="3" name="Content Placeholder 2"/>
          <p:cNvSpPr>
            <a:spLocks noGrp="1"/>
          </p:cNvSpPr>
          <p:nvPr>
            <p:ph idx="1"/>
          </p:nvPr>
        </p:nvSpPr>
        <p:spPr/>
        <p:txBody>
          <a:bodyPr/>
          <a:lstStyle/>
          <a:p>
            <a:r>
              <a:rPr lang="da-DK" dirty="0" err="1"/>
              <a:t>Kromosomtalsmutation</a:t>
            </a:r>
            <a:endParaRPr lang="da-DK" dirty="0"/>
          </a:p>
          <a:p>
            <a:pPr lvl="1"/>
            <a:r>
              <a:rPr lang="da-DK" dirty="0" err="1"/>
              <a:t>Anafase</a:t>
            </a:r>
            <a:r>
              <a:rPr lang="da-DK" dirty="0"/>
              <a:t> I/II – enkelt fejl i adskillelse af kromosomer</a:t>
            </a:r>
          </a:p>
          <a:p>
            <a:pPr lvl="1"/>
            <a:r>
              <a:rPr lang="da-DK" dirty="0"/>
              <a:t>Non-disjunktion første og anden </a:t>
            </a:r>
            <a:r>
              <a:rPr lang="da-DK" dirty="0" err="1"/>
              <a:t>meiotiske</a:t>
            </a:r>
            <a:r>
              <a:rPr lang="da-DK" dirty="0"/>
              <a:t> deling</a:t>
            </a:r>
            <a:endParaRPr lang="en-US" dirty="0"/>
          </a:p>
        </p:txBody>
      </p:sp>
      <p:pic>
        <p:nvPicPr>
          <p:cNvPr id="4" name="Picture 3"/>
          <p:cNvPicPr>
            <a:picLocks noChangeAspect="1"/>
          </p:cNvPicPr>
          <p:nvPr/>
        </p:nvPicPr>
        <p:blipFill>
          <a:blip r:embed="rId2"/>
          <a:stretch>
            <a:fillRect/>
          </a:stretch>
        </p:blipFill>
        <p:spPr>
          <a:xfrm>
            <a:off x="1996678" y="3193959"/>
            <a:ext cx="5937087" cy="2662235"/>
          </a:xfrm>
          <a:prstGeom prst="rect">
            <a:avLst/>
          </a:prstGeom>
        </p:spPr>
      </p:pic>
    </p:spTree>
    <p:extLst>
      <p:ext uri="{BB962C8B-B14F-4D97-AF65-F5344CB8AC3E}">
        <p14:creationId xmlns:p14="http://schemas.microsoft.com/office/powerpoint/2010/main" val="413146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Typer af fejl i kromosomerne</a:t>
            </a:r>
          </a:p>
        </p:txBody>
      </p:sp>
      <p:pic>
        <p:nvPicPr>
          <p:cNvPr id="4" name="Billede 3"/>
          <p:cNvPicPr>
            <a:picLocks noChangeAspect="1"/>
          </p:cNvPicPr>
          <p:nvPr/>
        </p:nvPicPr>
        <p:blipFill>
          <a:blip r:embed="rId2"/>
          <a:stretch>
            <a:fillRect/>
          </a:stretch>
        </p:blipFill>
        <p:spPr>
          <a:xfrm>
            <a:off x="0" y="2471738"/>
            <a:ext cx="4496004" cy="3018234"/>
          </a:xfrm>
          <a:prstGeom prst="rect">
            <a:avLst/>
          </a:prstGeom>
        </p:spPr>
      </p:pic>
      <p:pic>
        <p:nvPicPr>
          <p:cNvPr id="5" name="Billede 4"/>
          <p:cNvPicPr>
            <a:picLocks noChangeAspect="1"/>
          </p:cNvPicPr>
          <p:nvPr/>
        </p:nvPicPr>
        <p:blipFill>
          <a:blip r:embed="rId3"/>
          <a:stretch>
            <a:fillRect/>
          </a:stretch>
        </p:blipFill>
        <p:spPr>
          <a:xfrm>
            <a:off x="4496004" y="2579223"/>
            <a:ext cx="4577465" cy="2557995"/>
          </a:xfrm>
          <a:prstGeom prst="rect">
            <a:avLst/>
          </a:prstGeom>
        </p:spPr>
      </p:pic>
    </p:spTree>
    <p:extLst>
      <p:ext uri="{BB962C8B-B14F-4D97-AF65-F5344CB8AC3E}">
        <p14:creationId xmlns:p14="http://schemas.microsoft.com/office/powerpoint/2010/main" val="1246169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Genmutationer</a:t>
            </a:r>
          </a:p>
        </p:txBody>
      </p:sp>
      <p:sp>
        <p:nvSpPr>
          <p:cNvPr id="3" name="Pladsholder til indhold 2"/>
          <p:cNvSpPr>
            <a:spLocks noGrp="1"/>
          </p:cNvSpPr>
          <p:nvPr>
            <p:ph idx="1"/>
          </p:nvPr>
        </p:nvSpPr>
        <p:spPr>
          <a:xfrm>
            <a:off x="628650" y="2226469"/>
            <a:ext cx="2926682" cy="3263504"/>
          </a:xfrm>
        </p:spPr>
        <p:txBody>
          <a:bodyPr>
            <a:normAutofit fontScale="85000" lnSpcReduction="10000"/>
          </a:bodyPr>
          <a:lstStyle/>
          <a:p>
            <a:r>
              <a:rPr lang="da-DK" dirty="0"/>
              <a:t>Termer</a:t>
            </a:r>
          </a:p>
          <a:p>
            <a:pPr lvl="1"/>
            <a:r>
              <a:rPr lang="da-DK" dirty="0"/>
              <a:t>Punktmutation</a:t>
            </a:r>
          </a:p>
          <a:p>
            <a:pPr lvl="2"/>
            <a:r>
              <a:rPr lang="da-DK" dirty="0" err="1"/>
              <a:t>Insertion</a:t>
            </a:r>
            <a:endParaRPr lang="da-DK" dirty="0"/>
          </a:p>
          <a:p>
            <a:pPr lvl="2"/>
            <a:r>
              <a:rPr lang="da-DK" dirty="0" err="1"/>
              <a:t>Deletion</a:t>
            </a:r>
            <a:endParaRPr lang="da-DK" dirty="0"/>
          </a:p>
          <a:p>
            <a:pPr lvl="2"/>
            <a:r>
              <a:rPr lang="da-DK" dirty="0" err="1"/>
              <a:t>Silent</a:t>
            </a:r>
            <a:r>
              <a:rPr lang="da-DK" dirty="0"/>
              <a:t> mutation</a:t>
            </a:r>
          </a:p>
          <a:p>
            <a:pPr lvl="1"/>
            <a:r>
              <a:rPr lang="da-DK" dirty="0"/>
              <a:t>Længdemutation</a:t>
            </a:r>
          </a:p>
          <a:p>
            <a:pPr lvl="2"/>
            <a:r>
              <a:rPr lang="da-DK" dirty="0" err="1"/>
              <a:t>Frameshift</a:t>
            </a:r>
            <a:r>
              <a:rPr lang="da-DK" dirty="0"/>
              <a:t> mutation</a:t>
            </a:r>
          </a:p>
        </p:txBody>
      </p:sp>
      <p:pic>
        <p:nvPicPr>
          <p:cNvPr id="1026" name="Picture 2" descr="http://gymportalen.dk/sites/lru.dk/files/nucleus/genmutationer-1-k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5890" y="1878431"/>
            <a:ext cx="4429125" cy="2807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8235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Andre kromosomfejl</a:t>
            </a:r>
          </a:p>
        </p:txBody>
      </p:sp>
      <p:sp>
        <p:nvSpPr>
          <p:cNvPr id="3" name="Pladsholder til indhold 2"/>
          <p:cNvSpPr>
            <a:spLocks noGrp="1"/>
          </p:cNvSpPr>
          <p:nvPr>
            <p:ph idx="1"/>
          </p:nvPr>
        </p:nvSpPr>
        <p:spPr/>
        <p:txBody>
          <a:bodyPr/>
          <a:lstStyle/>
          <a:p>
            <a:r>
              <a:rPr lang="da-DK" dirty="0"/>
              <a:t>Sæt jer i små grupper af 4 og diskuter disse begreber ud fra figurer i bogen og nettet</a:t>
            </a:r>
          </a:p>
          <a:p>
            <a:r>
              <a:rPr lang="da-DK" dirty="0"/>
              <a:t>Non-disjunktion</a:t>
            </a:r>
          </a:p>
          <a:p>
            <a:r>
              <a:rPr lang="da-DK" dirty="0"/>
              <a:t>Længdemutation</a:t>
            </a:r>
          </a:p>
          <a:p>
            <a:r>
              <a:rPr lang="da-DK" dirty="0"/>
              <a:t>Translokation</a:t>
            </a:r>
          </a:p>
          <a:p>
            <a:r>
              <a:rPr lang="da-DK" dirty="0"/>
              <a:t>inversion</a:t>
            </a:r>
          </a:p>
          <a:p>
            <a:endParaRPr lang="da-DK" dirty="0"/>
          </a:p>
        </p:txBody>
      </p:sp>
      <p:pic>
        <p:nvPicPr>
          <p:cNvPr id="4" name="Billede 3"/>
          <p:cNvPicPr>
            <a:picLocks noChangeAspect="1"/>
          </p:cNvPicPr>
          <p:nvPr/>
        </p:nvPicPr>
        <p:blipFill>
          <a:blip r:embed="rId2"/>
          <a:stretch>
            <a:fillRect/>
          </a:stretch>
        </p:blipFill>
        <p:spPr>
          <a:xfrm>
            <a:off x="4249779" y="2775910"/>
            <a:ext cx="3929063" cy="3128963"/>
          </a:xfrm>
          <a:prstGeom prst="rect">
            <a:avLst/>
          </a:prstGeom>
        </p:spPr>
      </p:pic>
    </p:spTree>
    <p:extLst>
      <p:ext uri="{BB962C8B-B14F-4D97-AF65-F5344CB8AC3E}">
        <p14:creationId xmlns:p14="http://schemas.microsoft.com/office/powerpoint/2010/main" val="25309290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Opgaver</a:t>
            </a:r>
          </a:p>
        </p:txBody>
      </p:sp>
      <p:sp>
        <p:nvSpPr>
          <p:cNvPr id="3" name="Pladsholder til indhold 2"/>
          <p:cNvSpPr>
            <a:spLocks noGrp="1"/>
          </p:cNvSpPr>
          <p:nvPr>
            <p:ph idx="1"/>
          </p:nvPr>
        </p:nvSpPr>
        <p:spPr/>
        <p:txBody>
          <a:bodyPr/>
          <a:lstStyle/>
          <a:p>
            <a:pPr marL="0" indent="0">
              <a:buNone/>
            </a:pPr>
            <a:r>
              <a:rPr lang="da-DK" dirty="0"/>
              <a:t>Forklar termerne</a:t>
            </a:r>
          </a:p>
          <a:p>
            <a:r>
              <a:rPr lang="da-DK" dirty="0" err="1"/>
              <a:t>Frameshift</a:t>
            </a:r>
            <a:r>
              <a:rPr lang="da-DK" dirty="0"/>
              <a:t> mutation</a:t>
            </a:r>
          </a:p>
          <a:p>
            <a:r>
              <a:rPr lang="da-DK" dirty="0" err="1"/>
              <a:t>Insertion</a:t>
            </a:r>
            <a:endParaRPr lang="da-DK" dirty="0"/>
          </a:p>
          <a:p>
            <a:r>
              <a:rPr lang="da-DK" dirty="0" err="1"/>
              <a:t>deletion</a:t>
            </a:r>
            <a:endParaRPr lang="da-DK" dirty="0"/>
          </a:p>
          <a:p>
            <a:r>
              <a:rPr lang="da-DK" dirty="0"/>
              <a:t>Somatisk</a:t>
            </a:r>
          </a:p>
        </p:txBody>
      </p:sp>
      <p:pic>
        <p:nvPicPr>
          <p:cNvPr id="4" name="Billede 3"/>
          <p:cNvPicPr>
            <a:picLocks noChangeAspect="1"/>
          </p:cNvPicPr>
          <p:nvPr/>
        </p:nvPicPr>
        <p:blipFill>
          <a:blip r:embed="rId2"/>
          <a:stretch>
            <a:fillRect/>
          </a:stretch>
        </p:blipFill>
        <p:spPr>
          <a:xfrm>
            <a:off x="3082341" y="1384571"/>
            <a:ext cx="6061660" cy="4546245"/>
          </a:xfrm>
          <a:prstGeom prst="rect">
            <a:avLst/>
          </a:prstGeom>
        </p:spPr>
      </p:pic>
    </p:spTree>
    <p:extLst>
      <p:ext uri="{BB962C8B-B14F-4D97-AF65-F5344CB8AC3E}">
        <p14:creationId xmlns:p14="http://schemas.microsoft.com/office/powerpoint/2010/main" val="1571715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F3F41D3-4E35-4183-BF33-CC03C3DEA1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206044"/>
            <a:ext cx="7776864" cy="42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felt 2">
            <a:extLst>
              <a:ext uri="{FF2B5EF4-FFF2-40B4-BE49-F238E27FC236}">
                <a16:creationId xmlns:a16="http://schemas.microsoft.com/office/drawing/2014/main" id="{F21AA761-247B-43D6-9070-E1487E2D09C9}"/>
              </a:ext>
            </a:extLst>
          </p:cNvPr>
          <p:cNvSpPr txBox="1"/>
          <p:nvPr/>
        </p:nvSpPr>
        <p:spPr>
          <a:xfrm>
            <a:off x="3995936" y="836712"/>
            <a:ext cx="2232248" cy="369332"/>
          </a:xfrm>
          <a:prstGeom prst="rect">
            <a:avLst/>
          </a:prstGeom>
          <a:noFill/>
        </p:spPr>
        <p:txBody>
          <a:bodyPr wrap="square" rtlCol="0">
            <a:spAutoFit/>
          </a:bodyPr>
          <a:lstStyle/>
          <a:p>
            <a:r>
              <a:rPr lang="da-DK" dirty="0"/>
              <a:t>Mutationer i baserne</a:t>
            </a:r>
          </a:p>
        </p:txBody>
      </p:sp>
    </p:spTree>
    <p:extLst>
      <p:ext uri="{BB962C8B-B14F-4D97-AF65-F5344CB8AC3E}">
        <p14:creationId xmlns:p14="http://schemas.microsoft.com/office/powerpoint/2010/main" val="14673756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http://bioaktivator.systime.dk/typo3temp/pics/2dd3478883.png">
            <a:extLst>
              <a:ext uri="{FF2B5EF4-FFF2-40B4-BE49-F238E27FC236}">
                <a16:creationId xmlns:a16="http://schemas.microsoft.com/office/drawing/2014/main" id="{6B868625-887D-43B8-9796-9F06443DB445}"/>
              </a:ext>
            </a:extLst>
          </p:cNvPr>
          <p:cNvPicPr/>
          <p:nvPr/>
        </p:nvPicPr>
        <p:blipFill>
          <a:blip r:embed="rId2" cstate="print"/>
          <a:srcRect/>
          <a:stretch>
            <a:fillRect/>
          </a:stretch>
        </p:blipFill>
        <p:spPr bwMode="auto">
          <a:xfrm>
            <a:off x="1331640" y="2060848"/>
            <a:ext cx="6192688" cy="4011319"/>
          </a:xfrm>
          <a:prstGeom prst="rect">
            <a:avLst/>
          </a:prstGeom>
          <a:noFill/>
        </p:spPr>
      </p:pic>
      <p:sp>
        <p:nvSpPr>
          <p:cNvPr id="5" name="Tekstfelt 4">
            <a:extLst>
              <a:ext uri="{FF2B5EF4-FFF2-40B4-BE49-F238E27FC236}">
                <a16:creationId xmlns:a16="http://schemas.microsoft.com/office/drawing/2014/main" id="{91DDAAD1-8BDB-475A-AD77-276DCEF6C18B}"/>
              </a:ext>
            </a:extLst>
          </p:cNvPr>
          <p:cNvSpPr txBox="1"/>
          <p:nvPr/>
        </p:nvSpPr>
        <p:spPr>
          <a:xfrm>
            <a:off x="4067944" y="645460"/>
            <a:ext cx="3888432" cy="1200329"/>
          </a:xfrm>
          <a:prstGeom prst="rect">
            <a:avLst/>
          </a:prstGeom>
          <a:noFill/>
        </p:spPr>
        <p:txBody>
          <a:bodyPr wrap="square" rtlCol="0">
            <a:spAutoFit/>
          </a:bodyPr>
          <a:lstStyle/>
          <a:p>
            <a:r>
              <a:rPr lang="da-DK" dirty="0"/>
              <a:t>Mutation kan være en: </a:t>
            </a:r>
          </a:p>
          <a:p>
            <a:r>
              <a:rPr lang="da-DK" dirty="0"/>
              <a:t>Substitution</a:t>
            </a:r>
          </a:p>
          <a:p>
            <a:r>
              <a:rPr lang="da-DK" dirty="0" err="1"/>
              <a:t>Deletion</a:t>
            </a:r>
            <a:endParaRPr lang="da-DK" dirty="0"/>
          </a:p>
          <a:p>
            <a:r>
              <a:rPr lang="da-DK" dirty="0" err="1"/>
              <a:t>Insertion</a:t>
            </a:r>
            <a:endParaRPr lang="da-DK" dirty="0"/>
          </a:p>
        </p:txBody>
      </p:sp>
    </p:spTree>
    <p:extLst>
      <p:ext uri="{BB962C8B-B14F-4D97-AF65-F5344CB8AC3E}">
        <p14:creationId xmlns:p14="http://schemas.microsoft.com/office/powerpoint/2010/main" val="12110621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Genmutationer</a:t>
            </a:r>
            <a:endParaRPr lang="en-US" dirty="0"/>
          </a:p>
        </p:txBody>
      </p:sp>
      <p:sp>
        <p:nvSpPr>
          <p:cNvPr id="3" name="Content Placeholder 2"/>
          <p:cNvSpPr>
            <a:spLocks noGrp="1"/>
          </p:cNvSpPr>
          <p:nvPr>
            <p:ph idx="1"/>
          </p:nvPr>
        </p:nvSpPr>
        <p:spPr/>
        <p:txBody>
          <a:bodyPr/>
          <a:lstStyle/>
          <a:p>
            <a:r>
              <a:rPr lang="da-DK" dirty="0"/>
              <a:t>Punktmutationer</a:t>
            </a:r>
          </a:p>
          <a:p>
            <a:pPr lvl="1"/>
            <a:r>
              <a:rPr lang="da-DK" dirty="0"/>
              <a:t>Enkelte basepar</a:t>
            </a:r>
          </a:p>
          <a:p>
            <a:pPr lvl="1"/>
            <a:r>
              <a:rPr lang="da-DK" dirty="0"/>
              <a:t>Stille mutation til dødelig</a:t>
            </a:r>
          </a:p>
          <a:p>
            <a:r>
              <a:rPr lang="da-DK" dirty="0"/>
              <a:t>Længdemutation</a:t>
            </a:r>
          </a:p>
          <a:p>
            <a:pPr lvl="1"/>
            <a:r>
              <a:rPr lang="da-DK" dirty="0"/>
              <a:t>Flere basepar</a:t>
            </a:r>
          </a:p>
          <a:p>
            <a:pPr lvl="1"/>
            <a:r>
              <a:rPr lang="da-DK" dirty="0"/>
              <a:t>Frame-</a:t>
            </a:r>
            <a:r>
              <a:rPr lang="da-DK" dirty="0" err="1"/>
              <a:t>shift</a:t>
            </a:r>
            <a:r>
              <a:rPr lang="da-DK" dirty="0"/>
              <a:t> mutation</a:t>
            </a:r>
          </a:p>
          <a:p>
            <a:pPr lvl="2"/>
            <a:r>
              <a:rPr lang="da-DK" dirty="0" err="1"/>
              <a:t>Insertion</a:t>
            </a:r>
            <a:endParaRPr lang="da-DK" dirty="0"/>
          </a:p>
          <a:p>
            <a:pPr lvl="2"/>
            <a:r>
              <a:rPr lang="da-DK" dirty="0" err="1"/>
              <a:t>Deletion</a:t>
            </a:r>
            <a:endParaRPr lang="da-DK" dirty="0"/>
          </a:p>
        </p:txBody>
      </p:sp>
      <p:pic>
        <p:nvPicPr>
          <p:cNvPr id="4" name="Picture 3"/>
          <p:cNvPicPr>
            <a:picLocks noChangeAspect="1"/>
          </p:cNvPicPr>
          <p:nvPr/>
        </p:nvPicPr>
        <p:blipFill>
          <a:blip r:embed="rId2"/>
          <a:stretch>
            <a:fillRect/>
          </a:stretch>
        </p:blipFill>
        <p:spPr>
          <a:xfrm>
            <a:off x="3923908" y="1131094"/>
            <a:ext cx="5024597" cy="3738794"/>
          </a:xfrm>
          <a:prstGeom prst="rect">
            <a:avLst/>
          </a:prstGeom>
        </p:spPr>
      </p:pic>
    </p:spTree>
    <p:extLst>
      <p:ext uri="{BB962C8B-B14F-4D97-AF65-F5344CB8AC3E}">
        <p14:creationId xmlns:p14="http://schemas.microsoft.com/office/powerpoint/2010/main" val="20670325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692696"/>
            <a:ext cx="6318647" cy="5624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75211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070242"/>
            <a:ext cx="5499496" cy="4717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kstfelt 1">
            <a:extLst>
              <a:ext uri="{FF2B5EF4-FFF2-40B4-BE49-F238E27FC236}">
                <a16:creationId xmlns:a16="http://schemas.microsoft.com/office/drawing/2014/main" id="{1C090B8F-096E-41CB-BE0B-B5EB53A46CF4}"/>
              </a:ext>
            </a:extLst>
          </p:cNvPr>
          <p:cNvSpPr txBox="1"/>
          <p:nvPr/>
        </p:nvSpPr>
        <p:spPr>
          <a:xfrm>
            <a:off x="3995936" y="476672"/>
            <a:ext cx="2592288" cy="369332"/>
          </a:xfrm>
          <a:prstGeom prst="rect">
            <a:avLst/>
          </a:prstGeom>
          <a:noFill/>
        </p:spPr>
        <p:txBody>
          <a:bodyPr wrap="square" rtlCol="0">
            <a:spAutoFit/>
          </a:bodyPr>
          <a:lstStyle/>
          <a:p>
            <a:r>
              <a:rPr lang="da-DK" dirty="0" err="1"/>
              <a:t>Føllings</a:t>
            </a:r>
            <a:r>
              <a:rPr lang="da-DK" dirty="0"/>
              <a:t> sygdom</a:t>
            </a:r>
          </a:p>
        </p:txBody>
      </p:sp>
    </p:spTree>
    <p:extLst>
      <p:ext uri="{BB962C8B-B14F-4D97-AF65-F5344CB8AC3E}">
        <p14:creationId xmlns:p14="http://schemas.microsoft.com/office/powerpoint/2010/main" val="24667989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48558"/>
            <a:ext cx="5297760" cy="6560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02294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4624"/>
            <a:ext cx="5544616" cy="6866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50664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4038" y="881063"/>
            <a:ext cx="5495925" cy="509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2421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966788"/>
            <a:ext cx="4267200" cy="492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18603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692696"/>
            <a:ext cx="5013920" cy="5786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53096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Monogen </a:t>
            </a:r>
            <a:r>
              <a:rPr lang="da-DK" dirty="0" err="1"/>
              <a:t>nedarvningsmønstre</a:t>
            </a:r>
            <a:endParaRPr lang="en-US" dirty="0"/>
          </a:p>
        </p:txBody>
      </p:sp>
      <p:sp>
        <p:nvSpPr>
          <p:cNvPr id="3" name="Content Placeholder 2"/>
          <p:cNvSpPr>
            <a:spLocks noGrp="1"/>
          </p:cNvSpPr>
          <p:nvPr>
            <p:ph idx="1"/>
          </p:nvPr>
        </p:nvSpPr>
        <p:spPr/>
        <p:txBody>
          <a:bodyPr/>
          <a:lstStyle/>
          <a:p>
            <a:r>
              <a:rPr lang="da-DK" sz="1950" b="1" dirty="0" err="1">
                <a:latin typeface="+mj-lt"/>
              </a:rPr>
              <a:t>Laktoseintolerans</a:t>
            </a:r>
            <a:endParaRPr lang="da-DK" sz="1950" b="1" dirty="0">
              <a:latin typeface="+mj-lt"/>
            </a:endParaRPr>
          </a:p>
          <a:p>
            <a:pPr lvl="1"/>
            <a:r>
              <a:rPr lang="da-DK" sz="1950" b="1" dirty="0">
                <a:latin typeface="+mj-lt"/>
              </a:rPr>
              <a:t>MCM på gen 2 laktosetolerans</a:t>
            </a:r>
          </a:p>
          <a:p>
            <a:pPr lvl="2"/>
            <a:r>
              <a:rPr lang="da-DK" sz="1950" b="1" dirty="0">
                <a:latin typeface="+mj-lt"/>
              </a:rPr>
              <a:t>Europa vs resten af verden</a:t>
            </a:r>
          </a:p>
          <a:p>
            <a:pPr lvl="1"/>
            <a:r>
              <a:rPr lang="da-DK" sz="1950" b="1" dirty="0" err="1">
                <a:latin typeface="+mj-lt"/>
              </a:rPr>
              <a:t>Autosomal</a:t>
            </a:r>
            <a:r>
              <a:rPr lang="da-DK" sz="1950" b="1" dirty="0">
                <a:latin typeface="+mj-lt"/>
              </a:rPr>
              <a:t>, recessiv</a:t>
            </a:r>
          </a:p>
          <a:p>
            <a:pPr lvl="1"/>
            <a:r>
              <a:rPr lang="da-DK" sz="1950" b="1" dirty="0">
                <a:latin typeface="+mj-lt"/>
              </a:rPr>
              <a:t>Sandsynlighed</a:t>
            </a:r>
          </a:p>
          <a:p>
            <a:pPr marL="0" indent="0" eaLnBrk="0" fontAlgn="base" hangingPunct="0">
              <a:spcBef>
                <a:spcPct val="0"/>
              </a:spcBef>
              <a:spcAft>
                <a:spcPct val="0"/>
              </a:spcAft>
              <a:buNone/>
            </a:pPr>
            <a:r>
              <a:rPr lang="en-US" altLang="en-US" sz="1950" b="1" dirty="0" err="1">
                <a:solidFill>
                  <a:srgbClr val="404040"/>
                </a:solidFill>
                <a:latin typeface="+mj-lt"/>
              </a:rPr>
              <a:t>Mendels</a:t>
            </a:r>
            <a:r>
              <a:rPr lang="en-US" altLang="en-US" sz="1950" b="1" dirty="0">
                <a:solidFill>
                  <a:srgbClr val="404040"/>
                </a:solidFill>
                <a:latin typeface="+mj-lt"/>
              </a:rPr>
              <a:t> 1. </a:t>
            </a:r>
            <a:r>
              <a:rPr lang="en-US" altLang="en-US" sz="1950" b="1" dirty="0" err="1">
                <a:solidFill>
                  <a:srgbClr val="404040"/>
                </a:solidFill>
                <a:latin typeface="+mj-lt"/>
              </a:rPr>
              <a:t>lov</a:t>
            </a:r>
            <a:r>
              <a:rPr lang="en-US" altLang="en-US" sz="1950" b="1" dirty="0">
                <a:solidFill>
                  <a:srgbClr val="404040"/>
                </a:solidFill>
                <a:latin typeface="+mj-lt"/>
              </a:rPr>
              <a:t> – </a:t>
            </a:r>
            <a:r>
              <a:rPr lang="en-US" altLang="en-US" sz="1950" b="1" dirty="0" err="1">
                <a:solidFill>
                  <a:srgbClr val="404040"/>
                </a:solidFill>
                <a:latin typeface="+mj-lt"/>
              </a:rPr>
              <a:t>kønscelleloven</a:t>
            </a:r>
            <a:endParaRPr lang="en-US" altLang="en-US" sz="1950" b="1" dirty="0">
              <a:latin typeface="+mj-lt"/>
            </a:endParaRPr>
          </a:p>
          <a:p>
            <a:pPr marL="0" indent="0" eaLnBrk="0" fontAlgn="base" hangingPunct="0">
              <a:spcBef>
                <a:spcPct val="0"/>
              </a:spcBef>
              <a:spcAft>
                <a:spcPct val="0"/>
              </a:spcAft>
              <a:buFontTx/>
              <a:buChar char="•"/>
            </a:pPr>
            <a:r>
              <a:rPr lang="en-US" altLang="en-US" sz="1950" b="1" dirty="0" err="1">
                <a:solidFill>
                  <a:srgbClr val="404040"/>
                </a:solidFill>
                <a:latin typeface="+mj-lt"/>
              </a:rPr>
              <a:t>Ethvert</a:t>
            </a:r>
            <a:r>
              <a:rPr lang="en-US" altLang="en-US" sz="1950" b="1" dirty="0">
                <a:solidFill>
                  <a:srgbClr val="404040"/>
                </a:solidFill>
                <a:latin typeface="+mj-lt"/>
              </a:rPr>
              <a:t> </a:t>
            </a:r>
            <a:r>
              <a:rPr lang="en-US" altLang="en-US" sz="1950" b="1" dirty="0" err="1">
                <a:solidFill>
                  <a:srgbClr val="404040"/>
                </a:solidFill>
                <a:latin typeface="+mj-lt"/>
              </a:rPr>
              <a:t>individ</a:t>
            </a:r>
            <a:r>
              <a:rPr lang="en-US" altLang="en-US" sz="1950" b="1" dirty="0">
                <a:solidFill>
                  <a:srgbClr val="404040"/>
                </a:solidFill>
                <a:latin typeface="+mj-lt"/>
              </a:rPr>
              <a:t> </a:t>
            </a:r>
            <a:r>
              <a:rPr lang="en-US" altLang="en-US" sz="1950" b="1" dirty="0" err="1">
                <a:solidFill>
                  <a:srgbClr val="404040"/>
                </a:solidFill>
                <a:latin typeface="+mj-lt"/>
              </a:rPr>
              <a:t>har</a:t>
            </a:r>
            <a:r>
              <a:rPr lang="en-US" altLang="en-US" sz="1950" b="1" dirty="0">
                <a:solidFill>
                  <a:srgbClr val="404040"/>
                </a:solidFill>
                <a:latin typeface="+mj-lt"/>
              </a:rPr>
              <a:t> to </a:t>
            </a:r>
            <a:r>
              <a:rPr lang="en-US" altLang="en-US" sz="1950" b="1" dirty="0" err="1">
                <a:solidFill>
                  <a:srgbClr val="404040"/>
                </a:solidFill>
                <a:latin typeface="+mj-lt"/>
              </a:rPr>
              <a:t>allelle</a:t>
            </a:r>
            <a:r>
              <a:rPr lang="en-US" altLang="en-US" sz="1950" b="1" dirty="0">
                <a:solidFill>
                  <a:srgbClr val="404040"/>
                </a:solidFill>
                <a:latin typeface="+mj-lt"/>
              </a:rPr>
              <a:t> </a:t>
            </a:r>
            <a:r>
              <a:rPr lang="en-US" altLang="en-US" sz="1950" b="1" dirty="0" err="1">
                <a:solidFill>
                  <a:srgbClr val="111111"/>
                </a:solidFill>
                <a:latin typeface="+mj-lt"/>
                <a:hlinkClick r:id="rId2"/>
              </a:rPr>
              <a:t>gener</a:t>
            </a:r>
            <a:r>
              <a:rPr lang="en-US" altLang="en-US" sz="1950" b="1" dirty="0">
                <a:solidFill>
                  <a:srgbClr val="404040"/>
                </a:solidFill>
                <a:latin typeface="+mj-lt"/>
              </a:rPr>
              <a:t> for </a:t>
            </a:r>
            <a:r>
              <a:rPr lang="en-US" altLang="en-US" sz="1950" b="1" dirty="0" err="1">
                <a:solidFill>
                  <a:srgbClr val="404040"/>
                </a:solidFill>
                <a:latin typeface="+mj-lt"/>
              </a:rPr>
              <a:t>hver</a:t>
            </a:r>
            <a:r>
              <a:rPr lang="en-US" altLang="en-US" sz="1950" b="1" dirty="0">
                <a:solidFill>
                  <a:srgbClr val="404040"/>
                </a:solidFill>
                <a:latin typeface="+mj-lt"/>
              </a:rPr>
              <a:t> </a:t>
            </a:r>
            <a:r>
              <a:rPr lang="en-US" altLang="en-US" sz="1950" b="1" dirty="0" err="1">
                <a:solidFill>
                  <a:srgbClr val="404040"/>
                </a:solidFill>
                <a:latin typeface="+mj-lt"/>
              </a:rPr>
              <a:t>egenskab</a:t>
            </a:r>
            <a:r>
              <a:rPr lang="en-US" altLang="en-US" sz="1950" b="1" dirty="0">
                <a:solidFill>
                  <a:srgbClr val="404040"/>
                </a:solidFill>
                <a:latin typeface="+mj-lt"/>
              </a:rPr>
              <a:t> </a:t>
            </a:r>
            <a:r>
              <a:rPr lang="en-US" altLang="en-US" sz="1950" b="1" dirty="0" err="1">
                <a:solidFill>
                  <a:srgbClr val="404040"/>
                </a:solidFill>
                <a:latin typeface="+mj-lt"/>
              </a:rPr>
              <a:t>som</a:t>
            </a:r>
            <a:r>
              <a:rPr lang="en-US" altLang="en-US" sz="1950" b="1" dirty="0">
                <a:solidFill>
                  <a:srgbClr val="404040"/>
                </a:solidFill>
                <a:latin typeface="+mj-lt"/>
              </a:rPr>
              <a:t> </a:t>
            </a:r>
            <a:r>
              <a:rPr lang="en-US" altLang="en-US" sz="1950" b="1" dirty="0" err="1">
                <a:solidFill>
                  <a:srgbClr val="404040"/>
                </a:solidFill>
                <a:latin typeface="+mj-lt"/>
              </a:rPr>
              <a:t>adskilles</a:t>
            </a:r>
            <a:r>
              <a:rPr lang="en-US" altLang="en-US" sz="1950" b="1" dirty="0">
                <a:solidFill>
                  <a:srgbClr val="404040"/>
                </a:solidFill>
                <a:latin typeface="+mj-lt"/>
              </a:rPr>
              <a:t> </a:t>
            </a:r>
            <a:r>
              <a:rPr lang="en-US" altLang="en-US" sz="1950" b="1" dirty="0" err="1">
                <a:solidFill>
                  <a:srgbClr val="404040"/>
                </a:solidFill>
                <a:latin typeface="+mj-lt"/>
              </a:rPr>
              <a:t>ved</a:t>
            </a:r>
            <a:r>
              <a:rPr lang="en-US" altLang="en-US" sz="1950" b="1" dirty="0">
                <a:solidFill>
                  <a:srgbClr val="404040"/>
                </a:solidFill>
                <a:latin typeface="+mj-lt"/>
              </a:rPr>
              <a:t> </a:t>
            </a:r>
            <a:r>
              <a:rPr lang="en-US" altLang="en-US" sz="1950" b="1" dirty="0" err="1">
                <a:solidFill>
                  <a:srgbClr val="404040"/>
                </a:solidFill>
                <a:latin typeface="+mj-lt"/>
              </a:rPr>
              <a:t>dannelsen</a:t>
            </a:r>
            <a:r>
              <a:rPr lang="en-US" altLang="en-US" sz="1950" b="1" dirty="0">
                <a:solidFill>
                  <a:srgbClr val="404040"/>
                </a:solidFill>
                <a:latin typeface="+mj-lt"/>
              </a:rPr>
              <a:t> </a:t>
            </a:r>
            <a:r>
              <a:rPr lang="en-US" altLang="en-US" sz="1950" b="1" dirty="0" err="1">
                <a:solidFill>
                  <a:srgbClr val="404040"/>
                </a:solidFill>
                <a:latin typeface="+mj-lt"/>
              </a:rPr>
              <a:t>af</a:t>
            </a:r>
            <a:r>
              <a:rPr lang="en-US" altLang="en-US" sz="1950" b="1" dirty="0">
                <a:solidFill>
                  <a:srgbClr val="404040"/>
                </a:solidFill>
                <a:latin typeface="+mj-lt"/>
              </a:rPr>
              <a:t> </a:t>
            </a:r>
            <a:r>
              <a:rPr lang="en-US" altLang="en-US" sz="1950" b="1" dirty="0" err="1">
                <a:solidFill>
                  <a:srgbClr val="111111"/>
                </a:solidFill>
                <a:latin typeface="+mj-lt"/>
                <a:hlinkClick r:id="rId3"/>
              </a:rPr>
              <a:t>kønsceller</a:t>
            </a:r>
            <a:r>
              <a:rPr lang="en-US" altLang="en-US" sz="1950" b="1" dirty="0">
                <a:solidFill>
                  <a:srgbClr val="404040"/>
                </a:solidFill>
                <a:latin typeface="+mj-lt"/>
              </a:rPr>
              <a:t>. </a:t>
            </a:r>
            <a:r>
              <a:rPr lang="en-US" altLang="en-US" sz="1950" b="1" dirty="0" err="1">
                <a:solidFill>
                  <a:srgbClr val="404040"/>
                </a:solidFill>
                <a:latin typeface="+mj-lt"/>
              </a:rPr>
              <a:t>Ved</a:t>
            </a:r>
            <a:r>
              <a:rPr lang="en-US" altLang="en-US" sz="1950" b="1" dirty="0">
                <a:solidFill>
                  <a:srgbClr val="404040"/>
                </a:solidFill>
                <a:latin typeface="+mj-lt"/>
              </a:rPr>
              <a:t> </a:t>
            </a:r>
            <a:r>
              <a:rPr lang="en-US" altLang="en-US" sz="1950" b="1" dirty="0" err="1">
                <a:solidFill>
                  <a:srgbClr val="404040"/>
                </a:solidFill>
                <a:latin typeface="+mj-lt"/>
              </a:rPr>
              <a:t>denne</a:t>
            </a:r>
            <a:r>
              <a:rPr lang="en-US" altLang="en-US" sz="1950" b="1" dirty="0">
                <a:solidFill>
                  <a:srgbClr val="404040"/>
                </a:solidFill>
                <a:latin typeface="+mj-lt"/>
              </a:rPr>
              <a:t> </a:t>
            </a:r>
            <a:r>
              <a:rPr lang="en-US" altLang="en-US" sz="1950" b="1" dirty="0" err="1">
                <a:solidFill>
                  <a:srgbClr val="404040"/>
                </a:solidFill>
                <a:latin typeface="+mj-lt"/>
              </a:rPr>
              <a:t>adskillelse</a:t>
            </a:r>
            <a:r>
              <a:rPr lang="en-US" altLang="en-US" sz="1950" b="1" dirty="0">
                <a:solidFill>
                  <a:srgbClr val="404040"/>
                </a:solidFill>
                <a:latin typeface="+mj-lt"/>
              </a:rPr>
              <a:t> </a:t>
            </a:r>
            <a:r>
              <a:rPr lang="en-US" altLang="en-US" sz="1950" b="1" dirty="0" err="1">
                <a:solidFill>
                  <a:srgbClr val="404040"/>
                </a:solidFill>
                <a:latin typeface="+mj-lt"/>
              </a:rPr>
              <a:t>dannes</a:t>
            </a:r>
            <a:r>
              <a:rPr lang="en-US" altLang="en-US" sz="1950" b="1" dirty="0">
                <a:solidFill>
                  <a:srgbClr val="404040"/>
                </a:solidFill>
                <a:latin typeface="+mj-lt"/>
              </a:rPr>
              <a:t> der </a:t>
            </a:r>
            <a:r>
              <a:rPr lang="en-US" altLang="en-US" sz="1950" b="1" dirty="0" err="1">
                <a:solidFill>
                  <a:srgbClr val="404040"/>
                </a:solidFill>
                <a:latin typeface="+mj-lt"/>
              </a:rPr>
              <a:t>lige</a:t>
            </a:r>
            <a:r>
              <a:rPr lang="en-US" altLang="en-US" sz="1950" b="1" dirty="0">
                <a:solidFill>
                  <a:srgbClr val="404040"/>
                </a:solidFill>
                <a:latin typeface="+mj-lt"/>
              </a:rPr>
              <a:t> mange </a:t>
            </a:r>
            <a:r>
              <a:rPr lang="en-US" altLang="en-US" sz="1950" b="1" dirty="0" err="1">
                <a:solidFill>
                  <a:srgbClr val="111111"/>
                </a:solidFill>
                <a:latin typeface="+mj-lt"/>
                <a:hlinkClick r:id="rId3"/>
              </a:rPr>
              <a:t>kønsceller</a:t>
            </a:r>
            <a:r>
              <a:rPr lang="en-US" altLang="en-US" sz="1950" b="1" dirty="0">
                <a:solidFill>
                  <a:srgbClr val="404040"/>
                </a:solidFill>
                <a:latin typeface="+mj-lt"/>
              </a:rPr>
              <a:t> med </a:t>
            </a:r>
            <a:r>
              <a:rPr lang="en-US" altLang="en-US" sz="1950" b="1" dirty="0" err="1">
                <a:solidFill>
                  <a:srgbClr val="404040"/>
                </a:solidFill>
                <a:latin typeface="+mj-lt"/>
              </a:rPr>
              <a:t>hver</a:t>
            </a:r>
            <a:r>
              <a:rPr lang="en-US" altLang="en-US" sz="1950" b="1" dirty="0">
                <a:solidFill>
                  <a:srgbClr val="404040"/>
                </a:solidFill>
                <a:latin typeface="+mj-lt"/>
              </a:rPr>
              <a:t> </a:t>
            </a:r>
            <a:r>
              <a:rPr lang="en-US" altLang="en-US" sz="1950" b="1" dirty="0" err="1">
                <a:solidFill>
                  <a:srgbClr val="111111"/>
                </a:solidFill>
                <a:latin typeface="+mj-lt"/>
                <a:hlinkClick r:id="rId4"/>
              </a:rPr>
              <a:t>allel</a:t>
            </a:r>
            <a:r>
              <a:rPr lang="en-US" altLang="en-US" sz="1950" b="1" dirty="0">
                <a:solidFill>
                  <a:srgbClr val="404040"/>
                </a:solidFill>
                <a:latin typeface="+mj-lt"/>
              </a:rPr>
              <a:t>.</a:t>
            </a:r>
          </a:p>
          <a:p>
            <a:pPr marL="0" indent="0" eaLnBrk="0" fontAlgn="base" hangingPunct="0">
              <a:spcBef>
                <a:spcPct val="0"/>
              </a:spcBef>
              <a:spcAft>
                <a:spcPct val="0"/>
              </a:spcAft>
              <a:buFontTx/>
              <a:buChar char="•"/>
            </a:pPr>
            <a:r>
              <a:rPr lang="en-US" altLang="en-US" sz="1950" b="1" dirty="0" err="1">
                <a:solidFill>
                  <a:srgbClr val="404040"/>
                </a:solidFill>
                <a:latin typeface="+mj-lt"/>
              </a:rPr>
              <a:t>Hunlige</a:t>
            </a:r>
            <a:r>
              <a:rPr lang="en-US" altLang="en-US" sz="1950" b="1" dirty="0">
                <a:solidFill>
                  <a:srgbClr val="404040"/>
                </a:solidFill>
                <a:latin typeface="+mj-lt"/>
              </a:rPr>
              <a:t> </a:t>
            </a:r>
            <a:r>
              <a:rPr lang="en-US" altLang="en-US" sz="1950" b="1" dirty="0" err="1">
                <a:solidFill>
                  <a:srgbClr val="404040"/>
                </a:solidFill>
                <a:latin typeface="+mj-lt"/>
              </a:rPr>
              <a:t>og</a:t>
            </a:r>
            <a:r>
              <a:rPr lang="en-US" altLang="en-US" sz="1950" b="1" dirty="0">
                <a:solidFill>
                  <a:srgbClr val="404040"/>
                </a:solidFill>
                <a:latin typeface="+mj-lt"/>
              </a:rPr>
              <a:t> </a:t>
            </a:r>
            <a:r>
              <a:rPr lang="en-US" altLang="en-US" sz="1950" b="1" dirty="0" err="1">
                <a:solidFill>
                  <a:srgbClr val="404040"/>
                </a:solidFill>
                <a:latin typeface="+mj-lt"/>
              </a:rPr>
              <a:t>hanlige</a:t>
            </a:r>
            <a:r>
              <a:rPr lang="en-US" altLang="en-US" sz="1950" b="1" dirty="0">
                <a:solidFill>
                  <a:srgbClr val="404040"/>
                </a:solidFill>
                <a:latin typeface="+mj-lt"/>
              </a:rPr>
              <a:t> </a:t>
            </a:r>
            <a:r>
              <a:rPr lang="en-US" altLang="en-US" sz="1950" b="1" dirty="0" err="1">
                <a:solidFill>
                  <a:srgbClr val="111111"/>
                </a:solidFill>
                <a:latin typeface="+mj-lt"/>
                <a:hlinkClick r:id="rId3"/>
              </a:rPr>
              <a:t>kønsceller</a:t>
            </a:r>
            <a:r>
              <a:rPr lang="en-US" altLang="en-US" sz="1950" b="1" dirty="0">
                <a:solidFill>
                  <a:srgbClr val="404040"/>
                </a:solidFill>
                <a:latin typeface="+mj-lt"/>
              </a:rPr>
              <a:t> </a:t>
            </a:r>
            <a:r>
              <a:rPr lang="en-US" altLang="en-US" sz="1950" b="1" dirty="0" err="1">
                <a:solidFill>
                  <a:srgbClr val="404040"/>
                </a:solidFill>
                <a:latin typeface="+mj-lt"/>
              </a:rPr>
              <a:t>forenes</a:t>
            </a:r>
            <a:r>
              <a:rPr lang="en-US" altLang="en-US" sz="1950" b="1" dirty="0">
                <a:solidFill>
                  <a:srgbClr val="404040"/>
                </a:solidFill>
                <a:latin typeface="+mj-lt"/>
              </a:rPr>
              <a:t> </a:t>
            </a:r>
            <a:r>
              <a:rPr lang="en-US" altLang="en-US" sz="1950" b="1" dirty="0" err="1">
                <a:solidFill>
                  <a:srgbClr val="404040"/>
                </a:solidFill>
                <a:latin typeface="+mj-lt"/>
              </a:rPr>
              <a:t>tilfældigt</a:t>
            </a:r>
            <a:r>
              <a:rPr lang="en-US" altLang="en-US" sz="1950" b="1" dirty="0">
                <a:solidFill>
                  <a:srgbClr val="404040"/>
                </a:solidFill>
                <a:latin typeface="+mj-lt"/>
              </a:rPr>
              <a:t> </a:t>
            </a:r>
            <a:r>
              <a:rPr lang="en-US" altLang="en-US" sz="1950" b="1" dirty="0" err="1">
                <a:solidFill>
                  <a:srgbClr val="404040"/>
                </a:solidFill>
                <a:latin typeface="+mj-lt"/>
              </a:rPr>
              <a:t>ved</a:t>
            </a:r>
            <a:r>
              <a:rPr lang="en-US" altLang="en-US" sz="1950" b="1" dirty="0">
                <a:solidFill>
                  <a:srgbClr val="404040"/>
                </a:solidFill>
                <a:latin typeface="+mj-lt"/>
              </a:rPr>
              <a:t> </a:t>
            </a:r>
            <a:r>
              <a:rPr lang="en-US" altLang="en-US" sz="1950" b="1" dirty="0" err="1">
                <a:solidFill>
                  <a:srgbClr val="404040"/>
                </a:solidFill>
                <a:latin typeface="+mj-lt"/>
              </a:rPr>
              <a:t>befrugtning</a:t>
            </a:r>
            <a:r>
              <a:rPr lang="en-US" altLang="en-US" sz="1950" b="1" dirty="0">
                <a:solidFill>
                  <a:srgbClr val="404040"/>
                </a:solidFill>
                <a:latin typeface="+mj-lt"/>
              </a:rPr>
              <a:t>.</a:t>
            </a:r>
          </a:p>
          <a:p>
            <a:pPr lvl="1"/>
            <a:endParaRPr lang="en-US" dirty="0"/>
          </a:p>
        </p:txBody>
      </p:sp>
      <p:sp>
        <p:nvSpPr>
          <p:cNvPr id="5" name="Rectangle 4"/>
          <p:cNvSpPr>
            <a:spLocks noChangeArrowheads="1"/>
          </p:cNvSpPr>
          <p:nvPr/>
        </p:nvSpPr>
        <p:spPr bwMode="auto">
          <a:xfrm>
            <a:off x="462337" y="4385569"/>
            <a:ext cx="0" cy="1596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7610" tIns="-23805" rIns="-47610" bIns="-23805"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Tree>
    <p:extLst>
      <p:ext uri="{BB962C8B-B14F-4D97-AF65-F5344CB8AC3E}">
        <p14:creationId xmlns:p14="http://schemas.microsoft.com/office/powerpoint/2010/main" val="38781558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Lidt engelsk dansk</a:t>
            </a:r>
          </a:p>
        </p:txBody>
      </p:sp>
      <p:sp>
        <p:nvSpPr>
          <p:cNvPr id="3" name="Pladsholder til indhold 2"/>
          <p:cNvSpPr>
            <a:spLocks noGrp="1"/>
          </p:cNvSpPr>
          <p:nvPr>
            <p:ph idx="1"/>
          </p:nvPr>
        </p:nvSpPr>
        <p:spPr/>
        <p:txBody>
          <a:bodyPr>
            <a:normAutofit fontScale="77500" lnSpcReduction="20000"/>
          </a:bodyPr>
          <a:lstStyle/>
          <a:p>
            <a:r>
              <a:rPr lang="da-DK" dirty="0" err="1"/>
              <a:t>Heredity</a:t>
            </a:r>
            <a:r>
              <a:rPr lang="da-DK" dirty="0"/>
              <a:t> = arvelighed</a:t>
            </a:r>
          </a:p>
          <a:p>
            <a:r>
              <a:rPr lang="da-DK" dirty="0"/>
              <a:t>Monogen egenskab – </a:t>
            </a:r>
            <a:r>
              <a:rPr lang="da-DK" dirty="0" err="1"/>
              <a:t>Monogenic</a:t>
            </a:r>
            <a:r>
              <a:rPr lang="da-DK" dirty="0"/>
              <a:t> </a:t>
            </a:r>
            <a:r>
              <a:rPr lang="da-DK" dirty="0" err="1"/>
              <a:t>trait</a:t>
            </a:r>
            <a:r>
              <a:rPr lang="da-DK" dirty="0"/>
              <a:t> – </a:t>
            </a:r>
            <a:r>
              <a:rPr lang="da-DK" dirty="0" err="1"/>
              <a:t>Mendelarian</a:t>
            </a:r>
            <a:r>
              <a:rPr lang="da-DK" dirty="0"/>
              <a:t> </a:t>
            </a:r>
            <a:r>
              <a:rPr lang="da-DK" dirty="0" err="1"/>
              <a:t>trait</a:t>
            </a:r>
            <a:endParaRPr lang="da-DK" dirty="0"/>
          </a:p>
          <a:p>
            <a:r>
              <a:rPr lang="da-DK" dirty="0" err="1"/>
              <a:t>Polygen</a:t>
            </a:r>
            <a:r>
              <a:rPr lang="da-DK" dirty="0"/>
              <a:t> egenskab – </a:t>
            </a:r>
            <a:r>
              <a:rPr lang="da-DK" dirty="0" err="1"/>
              <a:t>Polygeinic</a:t>
            </a:r>
            <a:r>
              <a:rPr lang="da-DK" dirty="0"/>
              <a:t> </a:t>
            </a:r>
            <a:r>
              <a:rPr lang="da-DK" dirty="0" err="1"/>
              <a:t>trait</a:t>
            </a:r>
            <a:endParaRPr lang="da-DK" dirty="0"/>
          </a:p>
          <a:p>
            <a:endParaRPr lang="da-DK" dirty="0"/>
          </a:p>
          <a:p>
            <a:r>
              <a:rPr lang="da-DK" dirty="0" err="1"/>
              <a:t>Diploid</a:t>
            </a:r>
            <a:r>
              <a:rPr lang="da-DK" dirty="0"/>
              <a:t> – Det samme på dansk - To</a:t>
            </a:r>
          </a:p>
          <a:p>
            <a:r>
              <a:rPr lang="da-DK" dirty="0" err="1"/>
              <a:t>Haploid</a:t>
            </a:r>
            <a:r>
              <a:rPr lang="da-DK" dirty="0"/>
              <a:t> – Det samme på dansk – Enkelt ud af par</a:t>
            </a:r>
          </a:p>
          <a:p>
            <a:r>
              <a:rPr lang="da-DK" dirty="0"/>
              <a:t>Ørevoks vådhed: </a:t>
            </a:r>
            <a:r>
              <a:rPr lang="da-DK" dirty="0" err="1"/>
              <a:t>Arginine</a:t>
            </a:r>
            <a:r>
              <a:rPr lang="da-DK" dirty="0"/>
              <a:t> – </a:t>
            </a:r>
            <a:r>
              <a:rPr lang="da-DK" dirty="0" err="1"/>
              <a:t>glycine</a:t>
            </a:r>
            <a:r>
              <a:rPr lang="da-DK" dirty="0"/>
              <a:t> udbytning</a:t>
            </a:r>
          </a:p>
          <a:p>
            <a:r>
              <a:rPr lang="da-DK" dirty="0" err="1"/>
              <a:t>Pleiotropic</a:t>
            </a:r>
            <a:r>
              <a:rPr lang="da-DK" dirty="0"/>
              <a:t> – </a:t>
            </a:r>
            <a:r>
              <a:rPr lang="da-DK" dirty="0" err="1"/>
              <a:t>Pleiotropisk</a:t>
            </a:r>
            <a:r>
              <a:rPr lang="da-DK" dirty="0"/>
              <a:t>: dækker over flere egenskaber</a:t>
            </a:r>
          </a:p>
          <a:p>
            <a:r>
              <a:rPr lang="da-DK" dirty="0"/>
              <a:t>Proteinsyntesen - &gt; Forklar hvad der sker for at man får hver af disse</a:t>
            </a:r>
          </a:p>
        </p:txBody>
      </p:sp>
    </p:spTree>
    <p:extLst>
      <p:ext uri="{BB962C8B-B14F-4D97-AF65-F5344CB8AC3E}">
        <p14:creationId xmlns:p14="http://schemas.microsoft.com/office/powerpoint/2010/main" val="8785313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Tælletræ og overblik over fordeling</a:t>
            </a:r>
          </a:p>
        </p:txBody>
      </p:sp>
      <p:pic>
        <p:nvPicPr>
          <p:cNvPr id="4098" name="Picture 2" descr="http://gymportalen.dk/sites/lru.dk/files/nucleus/blodtyper-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029" y="2125266"/>
            <a:ext cx="7271943" cy="1976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3876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28650" y="2226469"/>
            <a:ext cx="2538756" cy="3263504"/>
          </a:xfrm>
        </p:spPr>
        <p:txBody>
          <a:bodyPr>
            <a:normAutofit fontScale="85000" lnSpcReduction="10000"/>
          </a:bodyPr>
          <a:lstStyle/>
          <a:p>
            <a:pPr marL="0" indent="0">
              <a:buNone/>
            </a:pPr>
            <a:r>
              <a:rPr lang="da-DK" dirty="0"/>
              <a:t>Find ud af hvad disse ord betyder </a:t>
            </a:r>
            <a:r>
              <a:rPr lang="da-DK" dirty="0" err="1"/>
              <a:t>ifht</a:t>
            </a:r>
            <a:r>
              <a:rPr lang="da-DK" dirty="0"/>
              <a:t> mutationer</a:t>
            </a:r>
          </a:p>
          <a:p>
            <a:r>
              <a:rPr lang="da-DK" dirty="0"/>
              <a:t>Mutagen</a:t>
            </a:r>
          </a:p>
          <a:p>
            <a:r>
              <a:rPr lang="da-DK" dirty="0"/>
              <a:t>Somatisk celle</a:t>
            </a:r>
          </a:p>
          <a:p>
            <a:r>
              <a:rPr lang="da-DK" dirty="0"/>
              <a:t>Kønscelle</a:t>
            </a:r>
          </a:p>
        </p:txBody>
      </p:sp>
      <p:pic>
        <p:nvPicPr>
          <p:cNvPr id="4" name="Picture 3"/>
          <p:cNvPicPr>
            <a:picLocks noChangeAspect="1"/>
          </p:cNvPicPr>
          <p:nvPr/>
        </p:nvPicPr>
        <p:blipFill>
          <a:blip r:embed="rId2"/>
          <a:stretch>
            <a:fillRect/>
          </a:stretch>
        </p:blipFill>
        <p:spPr>
          <a:xfrm>
            <a:off x="3614737" y="1569784"/>
            <a:ext cx="5529263" cy="4071938"/>
          </a:xfrm>
          <a:prstGeom prst="rect">
            <a:avLst/>
          </a:prstGeom>
        </p:spPr>
      </p:pic>
    </p:spTree>
    <p:extLst>
      <p:ext uri="{BB962C8B-B14F-4D97-AF65-F5344CB8AC3E}">
        <p14:creationId xmlns:p14="http://schemas.microsoft.com/office/powerpoint/2010/main" val="622668707"/>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1131</Words>
  <Application>Microsoft Office PowerPoint</Application>
  <PresentationFormat>Skærmshow (4:3)</PresentationFormat>
  <Paragraphs>186</Paragraphs>
  <Slides>63</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63</vt:i4>
      </vt:variant>
    </vt:vector>
  </HeadingPairs>
  <TitlesOfParts>
    <vt:vector size="67" baseType="lpstr">
      <vt:lpstr>Arial</vt:lpstr>
      <vt:lpstr>Calibri</vt:lpstr>
      <vt:lpstr>Wingdings</vt:lpstr>
      <vt:lpstr>Kontortema</vt:lpstr>
      <vt:lpstr>Den genetiske arv</vt:lpstr>
      <vt:lpstr>PowerPoint-præsentation</vt:lpstr>
      <vt:lpstr>PowerPoint-præsentation</vt:lpstr>
      <vt:lpstr>PowerPoint-præsentation</vt:lpstr>
      <vt:lpstr>PowerPoint-præsentation</vt:lpstr>
      <vt:lpstr>PowerPoint-præsentation</vt:lpstr>
      <vt:lpstr>PowerPoint-præsentation</vt:lpstr>
      <vt:lpstr>Genetik</vt:lpstr>
      <vt:lpstr>PowerPoint-præsentation</vt:lpstr>
      <vt:lpstr>Relation mellem fænotype &amp; genotype </vt:lpstr>
      <vt:lpstr>PowerPoint-præsentation</vt:lpstr>
      <vt:lpstr>PowerPoint-præsentation</vt:lpstr>
      <vt:lpstr>Genetiske analysemetoder</vt:lpstr>
      <vt:lpstr>PowerPoint-præsentation</vt:lpstr>
      <vt:lpstr>PCR</vt:lpstr>
      <vt:lpstr>PowerPoint-præsentation</vt:lpstr>
      <vt:lpstr>Gel elektroforese</vt:lpstr>
      <vt:lpstr>PowerPoint-præsentation</vt:lpstr>
      <vt:lpstr>PowerPoint-præsentation</vt:lpstr>
      <vt:lpstr>PowerPoint-præsentation</vt:lpstr>
      <vt:lpstr>PowerPoint-præsentation</vt:lpstr>
      <vt:lpstr>PTC og gel elektroforse</vt:lpstr>
      <vt:lpstr>Mendels ærteblomster – Punett Square</vt:lpstr>
      <vt:lpstr>PowerPoint-præsentation</vt:lpstr>
      <vt:lpstr>Flergenet arv</vt:lpstr>
      <vt:lpstr>PowerPoint-præsentation</vt:lpstr>
      <vt:lpstr>Flergenet arv - Krydsningsskema</vt:lpstr>
      <vt:lpstr>PowerPoint-præsentation</vt:lpstr>
      <vt:lpstr>PowerPoint-præsentation</vt:lpstr>
      <vt:lpstr>PowerPoint-præsentation</vt:lpstr>
      <vt:lpstr>Blodtyper</vt:lpstr>
      <vt:lpstr>Blodtyper – A-B-0</vt:lpstr>
      <vt:lpstr>PowerPoint-præsentation</vt:lpstr>
      <vt:lpstr>Blodtyper </vt:lpstr>
      <vt:lpstr>PowerPoint-præsentation</vt:lpstr>
      <vt:lpstr>Opgave</vt:lpstr>
      <vt:lpstr>PowerPoint-præsentation</vt:lpstr>
      <vt:lpstr>Mutagener – udefra kommende</vt:lpstr>
      <vt:lpstr>Mutation</vt:lpstr>
      <vt:lpstr>PowerPoint-præsentation</vt:lpstr>
      <vt:lpstr>PowerPoint-præsentation</vt:lpstr>
      <vt:lpstr>kromosommutation</vt:lpstr>
      <vt:lpstr>Fejl i meiosen - </vt:lpstr>
      <vt:lpstr>PowerPoint-præsentation</vt:lpstr>
      <vt:lpstr>Fejl i meiosen</vt:lpstr>
      <vt:lpstr>Typer af fejl i kromosomerne</vt:lpstr>
      <vt:lpstr>Genmutationer</vt:lpstr>
      <vt:lpstr>Andre kromosomfejl</vt:lpstr>
      <vt:lpstr>Opgaver</vt:lpstr>
      <vt:lpstr>PowerPoint-præsentation</vt:lpstr>
      <vt:lpstr>PowerPoint-præsentation</vt:lpstr>
      <vt:lpstr>Genmutationer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Monogen nedarvningsmønstre</vt:lpstr>
      <vt:lpstr>Lidt engelsk dansk</vt:lpstr>
      <vt:lpstr>Tælletræ og overblik over fordeling</vt:lpstr>
      <vt:lpstr>PowerPoint-præsentation</vt:lpstr>
    </vt:vector>
  </TitlesOfParts>
  <Company>Rosborg Gymnasium og Hf-kursus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 genetiske arv</dc:title>
  <dc:creator>Rosborg</dc:creator>
  <cp:lastModifiedBy>Jane Dørffler Pedersen</cp:lastModifiedBy>
  <cp:revision>24</cp:revision>
  <dcterms:created xsi:type="dcterms:W3CDTF">2011-01-02T09:38:16Z</dcterms:created>
  <dcterms:modified xsi:type="dcterms:W3CDTF">2025-03-10T09:51:57Z</dcterms:modified>
</cp:coreProperties>
</file>