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1" r:id="rId4"/>
    <p:sldId id="269" r:id="rId5"/>
    <p:sldId id="270" r:id="rId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144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4890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2671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430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600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791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668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326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443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629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609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F20E0-288A-4703-8557-DE92F48DBCD3}" type="datetimeFigureOut">
              <a:rPr lang="da-DK" smtClean="0"/>
              <a:t>19-02-2025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2FE6-363E-43F7-BFC7-C79A98BEDB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23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1BAF8FF1-F0C2-4549-B242-DD666B21228E}"/>
              </a:ext>
            </a:extLst>
          </p:cNvPr>
          <p:cNvSpPr txBox="1"/>
          <p:nvPr/>
        </p:nvSpPr>
        <p:spPr>
          <a:xfrm>
            <a:off x="2987824" y="1988840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dirty="0" err="1"/>
              <a:t>Bioethanol</a:t>
            </a:r>
            <a:endParaRPr lang="da-DK" sz="4800" dirty="0"/>
          </a:p>
        </p:txBody>
      </p:sp>
    </p:spTree>
    <p:extLst>
      <p:ext uri="{BB962C8B-B14F-4D97-AF65-F5344CB8AC3E}">
        <p14:creationId xmlns:p14="http://schemas.microsoft.com/office/powerpoint/2010/main" val="29559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7707957" cy="476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BAD008C6-1B3C-47ED-BF4E-BB24F83133C4}"/>
              </a:ext>
            </a:extLst>
          </p:cNvPr>
          <p:cNvSpPr txBox="1"/>
          <p:nvPr/>
        </p:nvSpPr>
        <p:spPr>
          <a:xfrm>
            <a:off x="1475656" y="692696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Bioethanol</a:t>
            </a:r>
            <a:r>
              <a:rPr lang="da-DK" dirty="0"/>
              <a:t> er alkohol som danne af polysakkerider som nedbrydes til glukose. Gærcellerne kan derefter omdanne glukose til </a:t>
            </a:r>
            <a:r>
              <a:rPr lang="da-DK" dirty="0" err="1"/>
              <a:t>ethanol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542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2C9E63A2-1A98-4628-86F4-E2C6AACF09C8}"/>
              </a:ext>
            </a:extLst>
          </p:cNvPr>
          <p:cNvSpPr txBox="1"/>
          <p:nvPr/>
        </p:nvSpPr>
        <p:spPr>
          <a:xfrm>
            <a:off x="3491880" y="764704"/>
            <a:ext cx="2531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1 generations </a:t>
            </a:r>
            <a:r>
              <a:rPr lang="da-DK" dirty="0" err="1"/>
              <a:t>bioethanol</a:t>
            </a:r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FB7C9281-75B6-4BA2-A258-FA4FF6C06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916832"/>
            <a:ext cx="6984776" cy="4485964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85B687F2-BA34-483C-A13A-97047BB6B7DE}"/>
              </a:ext>
            </a:extLst>
          </p:cNvPr>
          <p:cNvSpPr txBox="1"/>
          <p:nvPr/>
        </p:nvSpPr>
        <p:spPr>
          <a:xfrm>
            <a:off x="2267744" y="1341304"/>
            <a:ext cx="5622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Majs kan sammen med amylase og gær blive til </a:t>
            </a:r>
            <a:r>
              <a:rPr lang="da-DK" dirty="0" err="1"/>
              <a:t>bioethanol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491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7179A827-31CB-4A37-9EA3-D47EB38AFF80}"/>
              </a:ext>
            </a:extLst>
          </p:cNvPr>
          <p:cNvSpPr txBox="1"/>
          <p:nvPr/>
        </p:nvSpPr>
        <p:spPr>
          <a:xfrm>
            <a:off x="3672613" y="468912"/>
            <a:ext cx="2627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2. Generations </a:t>
            </a:r>
            <a:r>
              <a:rPr lang="da-DK" dirty="0" err="1"/>
              <a:t>bioethanol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B0B5EDD-9C80-4B06-97BA-09F4ADD90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801" y="1085773"/>
            <a:ext cx="2023698" cy="1690122"/>
          </a:xfrm>
          <a:prstGeom prst="rect">
            <a:avLst/>
          </a:prstGeom>
        </p:spPr>
      </p:pic>
      <p:pic>
        <p:nvPicPr>
          <p:cNvPr id="1026" name="Picture 2" descr="https://lh5.googleusercontent.com/4dmJVr7XNHzt8I9exC1l8pEeb7AKJbXgY3VmT5ZzuYgafdGEkF5xJJTywMmUyLQf_AXLlITxpiDrg1dRi2WQ8eWLJJ57bSaQUuseaRuMnD_g8qzfun46kIdSb-m6q-8nzWXU6WejGps">
            <a:extLst>
              <a:ext uri="{FF2B5EF4-FFF2-40B4-BE49-F238E27FC236}">
                <a16:creationId xmlns:a16="http://schemas.microsoft.com/office/drawing/2014/main" id="{18720D31-0442-4452-8535-BCE79809E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37435"/>
            <a:ext cx="1989951" cy="148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6.googleusercontent.com/gKKAZaGhVkqJac8bPmM9bGWFCM44J-8Di2QM6Kl5vdLKSrKNwEjOUXmk6jS2aD93uCrdlYb8m83aW6NanHBhzit3SvPW2HFUEmbFEp4Te5cfzvRyLI750zCOCBgS_XzQxjtLYsmxEUw">
            <a:extLst>
              <a:ext uri="{FF2B5EF4-FFF2-40B4-BE49-F238E27FC236}">
                <a16:creationId xmlns:a16="http://schemas.microsoft.com/office/drawing/2014/main" id="{7E9E879E-3865-4266-A018-B0A27FFD7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85" y="1772816"/>
            <a:ext cx="2774133" cy="1690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5.googleusercontent.com/SwjO2VpcMwGp11eilFCbrUQ1hrM8qzBUfU25Wbmrbh-D2OUd7qkDIWYjJmXt4z6oyplwjlXND9EFoIas2l7yxazEYJeoy0Bt8J7OtdaMxVAR2TA6gRqtAyhYgKEq0X86hA8uuacyvZA">
            <a:extLst>
              <a:ext uri="{FF2B5EF4-FFF2-40B4-BE49-F238E27FC236}">
                <a16:creationId xmlns:a16="http://schemas.microsoft.com/office/drawing/2014/main" id="{5689EB64-5C68-4769-8B80-1B6783CD6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150" y="4207106"/>
            <a:ext cx="3224084" cy="143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h5.googleusercontent.com/VOZAV9QiFC5TfmAQ0hAeKZZUWRZaOPQpN6FccxKGJ07urDB-zBIifJk8uBB5D0jmmxA1HQ24b8hRQq6b408vU2nm1ouBm7eSquPuz5NDTy9A4LSpoqtdgoHFrKLLb0QA6USl16yBdEo">
            <a:extLst>
              <a:ext uri="{FF2B5EF4-FFF2-40B4-BE49-F238E27FC236}">
                <a16:creationId xmlns:a16="http://schemas.microsoft.com/office/drawing/2014/main" id="{F392CAA2-086F-4B5F-B468-B3759F347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873" y="3202930"/>
            <a:ext cx="2077491" cy="215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0A69C3DD-859E-4C4D-8A6C-4CB5875897AC}"/>
              </a:ext>
            </a:extLst>
          </p:cNvPr>
          <p:cNvCxnSpPr/>
          <p:nvPr/>
        </p:nvCxnSpPr>
        <p:spPr>
          <a:xfrm>
            <a:off x="2882720" y="1884510"/>
            <a:ext cx="6122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27F34DA6-E56A-49B1-93A0-E2B9E2C2D72A}"/>
              </a:ext>
            </a:extLst>
          </p:cNvPr>
          <p:cNvCxnSpPr/>
          <p:nvPr/>
        </p:nvCxnSpPr>
        <p:spPr>
          <a:xfrm>
            <a:off x="5868144" y="1628800"/>
            <a:ext cx="432048" cy="255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0126159B-B790-4E69-BB64-64BF2D566461}"/>
              </a:ext>
            </a:extLst>
          </p:cNvPr>
          <p:cNvCxnSpPr/>
          <p:nvPr/>
        </p:nvCxnSpPr>
        <p:spPr>
          <a:xfrm flipH="1">
            <a:off x="6588224" y="3617567"/>
            <a:ext cx="432048" cy="531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E35DD7C5-9219-4BE4-9DAF-84AB4F57559C}"/>
              </a:ext>
            </a:extLst>
          </p:cNvPr>
          <p:cNvCxnSpPr>
            <a:cxnSpLocks/>
          </p:cNvCxnSpPr>
          <p:nvPr/>
        </p:nvCxnSpPr>
        <p:spPr>
          <a:xfrm flipH="1" flipV="1">
            <a:off x="4259266" y="4533862"/>
            <a:ext cx="539850" cy="243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lede 14">
            <a:extLst>
              <a:ext uri="{FF2B5EF4-FFF2-40B4-BE49-F238E27FC236}">
                <a16:creationId xmlns:a16="http://schemas.microsoft.com/office/drawing/2014/main" id="{A02A2136-FBAA-4933-8377-C2B5EC1519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543" y="3800853"/>
            <a:ext cx="1686937" cy="129688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AFBBA49-713E-4B20-89AE-8FC1C3C338BE}"/>
              </a:ext>
            </a:extLst>
          </p:cNvPr>
          <p:cNvSpPr txBox="1"/>
          <p:nvPr/>
        </p:nvSpPr>
        <p:spPr>
          <a:xfrm>
            <a:off x="2730111" y="2075847"/>
            <a:ext cx="917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kogning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CD1F862A-E1ED-43AA-8AD4-439B885E891E}"/>
              </a:ext>
            </a:extLst>
          </p:cNvPr>
          <p:cNvSpPr txBox="1"/>
          <p:nvPr/>
        </p:nvSpPr>
        <p:spPr>
          <a:xfrm>
            <a:off x="5915168" y="1311151"/>
            <a:ext cx="995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enzymer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8E8A6476-049E-4B32-829E-22956EF47A3F}"/>
              </a:ext>
            </a:extLst>
          </p:cNvPr>
          <p:cNvSpPr txBox="1"/>
          <p:nvPr/>
        </p:nvSpPr>
        <p:spPr>
          <a:xfrm>
            <a:off x="7092280" y="3883323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Gæring 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A7C7A826-276D-4164-BB7D-D70C2DB9D1E4}"/>
              </a:ext>
            </a:extLst>
          </p:cNvPr>
          <p:cNvSpPr txBox="1"/>
          <p:nvPr/>
        </p:nvSpPr>
        <p:spPr>
          <a:xfrm>
            <a:off x="4076123" y="4062179"/>
            <a:ext cx="1224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destillering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1667631-14D0-4A05-B1C8-33F83121D1F4}"/>
              </a:ext>
            </a:extLst>
          </p:cNvPr>
          <p:cNvSpPr/>
          <p:nvPr/>
        </p:nvSpPr>
        <p:spPr>
          <a:xfrm>
            <a:off x="1266056" y="5772227"/>
            <a:ext cx="748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https://etiskraad.dk/undervisning/grundskolen/bioenergi/hvordan-tanker-man-planter-paa-biler</a:t>
            </a:r>
          </a:p>
        </p:txBody>
      </p:sp>
    </p:spTree>
    <p:extLst>
      <p:ext uri="{BB962C8B-B14F-4D97-AF65-F5344CB8AC3E}">
        <p14:creationId xmlns:p14="http://schemas.microsoft.com/office/powerpoint/2010/main" val="4152726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Åbn billede">
            <a:extLst>
              <a:ext uri="{FF2B5EF4-FFF2-40B4-BE49-F238E27FC236}">
                <a16:creationId xmlns:a16="http://schemas.microsoft.com/office/drawing/2014/main" id="{66944CB7-AAF0-498B-A727-CE70681D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88" y="1556792"/>
            <a:ext cx="3816424" cy="356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132612F3-C0D5-4F34-851E-95948B4279CB}"/>
              </a:ext>
            </a:extLst>
          </p:cNvPr>
          <p:cNvSpPr txBox="1"/>
          <p:nvPr/>
        </p:nvSpPr>
        <p:spPr>
          <a:xfrm>
            <a:off x="251520" y="648843"/>
            <a:ext cx="20882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1. Generation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Majsene puttes i pose og </a:t>
            </a:r>
            <a:r>
              <a:rPr lang="da-DK" dirty="0" err="1"/>
              <a:t>slåes</a:t>
            </a:r>
            <a:endParaRPr lang="da-DK" dirty="0"/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Majsene hældes i kolbe og der tilsættes vand op til 500 ml mærket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Amylase (o,5 ml) og gær (1 tsk) tilsættes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Slangens ledes over i et reagensglas med BTB</a:t>
            </a:r>
          </a:p>
          <a:p>
            <a:endParaRPr lang="da-DK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DB9458CA-5AF6-468D-BF1D-AB2269CB6694}"/>
              </a:ext>
            </a:extLst>
          </p:cNvPr>
          <p:cNvSpPr txBox="1"/>
          <p:nvPr/>
        </p:nvSpPr>
        <p:spPr>
          <a:xfrm>
            <a:off x="6588224" y="764704"/>
            <a:ext cx="21602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2. Generation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Plantedele klippes tilsat kolben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Der hældes kogende vand over plantedelene i 1 min. Derefter hældes det værk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Der tilsættes vand op til 500 ml 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Derefter tilsættes 0,5 ml cellulase og1 tsk gær.</a:t>
            </a:r>
          </a:p>
        </p:txBody>
      </p:sp>
    </p:spTree>
    <p:extLst>
      <p:ext uri="{BB962C8B-B14F-4D97-AF65-F5344CB8AC3E}">
        <p14:creationId xmlns:p14="http://schemas.microsoft.com/office/powerpoint/2010/main" val="75997428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Skærmshow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Calibri</vt:lpstr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Rosborg Gymnasium og Hf-kursus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Rosborg</dc:creator>
  <cp:lastModifiedBy>Jane Dørffler Pedersen</cp:lastModifiedBy>
  <cp:revision>26</cp:revision>
  <dcterms:created xsi:type="dcterms:W3CDTF">2011-09-26T09:35:51Z</dcterms:created>
  <dcterms:modified xsi:type="dcterms:W3CDTF">2025-02-19T17:43:03Z</dcterms:modified>
</cp:coreProperties>
</file>