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Ubuntu"/>
      <p:regular r:id="rId17"/>
      <p:bold r:id="rId18"/>
      <p:italic r:id="rId19"/>
      <p:boldItalic r:id="rId20"/>
    </p:embeddedFont>
    <p:embeddedFont>
      <p:font typeface="Roboto Condensed"/>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942645A-DBCE-425C-8193-C5B7F632033A}">
  <a:tblStyle styleId="{8942645A-DBCE-425C-8193-C5B7F632033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FA91B64-3150-40FC-9D6C-697DC4CEF1D4}"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EBF572E-4C34-4066-9F08-695710DD4E7D}" styleName="Table_2">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Ubuntu-boldItalic.fntdata"/><Relationship Id="rId11" Type="http://schemas.openxmlformats.org/officeDocument/2006/relationships/slide" Target="slides/slide6.xml"/><Relationship Id="rId22" Type="http://schemas.openxmlformats.org/officeDocument/2006/relationships/font" Target="fonts/RobotoCondensed-bold.fntdata"/><Relationship Id="rId10" Type="http://schemas.openxmlformats.org/officeDocument/2006/relationships/slide" Target="slides/slide5.xml"/><Relationship Id="rId21" Type="http://schemas.openxmlformats.org/officeDocument/2006/relationships/font" Target="fonts/RobotoCondensed-regular.fntdata"/><Relationship Id="rId13" Type="http://schemas.openxmlformats.org/officeDocument/2006/relationships/slide" Target="slides/slide8.xml"/><Relationship Id="rId24" Type="http://schemas.openxmlformats.org/officeDocument/2006/relationships/font" Target="fonts/RobotoCondensed-boldItalic.fntdata"/><Relationship Id="rId12" Type="http://schemas.openxmlformats.org/officeDocument/2006/relationships/slide" Target="slides/slide7.xml"/><Relationship Id="rId23" Type="http://schemas.openxmlformats.org/officeDocument/2006/relationships/font" Target="fonts/RobotoCondense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Ubuntu-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Ubuntu-italic.fntdata"/><Relationship Id="rId6" Type="http://schemas.openxmlformats.org/officeDocument/2006/relationships/slide" Target="slides/slide1.xml"/><Relationship Id="rId18" Type="http://schemas.openxmlformats.org/officeDocument/2006/relationships/font" Target="fonts/Ubuntu-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295bbcc6b6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295bbcc6b6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49d25fe82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49d25fe82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49d25fe82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49d25fe82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49d25fe82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49d25fe82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49d25fe825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49d25fe825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1eca42b5c2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1eca42b5c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1eca42b5c2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1eca42b5c2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1eca42b5c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1eca42b5c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9e963d3d9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9e963d3d9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1eca42b5c2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1eca42b5c2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Examples of hook, introduction to topic, and thesis statement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9e963d3d93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9e963d3d93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0" y="0"/>
            <a:ext cx="8520600" cy="51435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atin typeface="Ubuntu"/>
                <a:ea typeface="Ubuntu"/>
                <a:cs typeface="Ubuntu"/>
                <a:sym typeface="Ubuntu"/>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 name="Google Shape;14;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0000"/>
              </a:buClr>
              <a:buSzPts val="3000"/>
              <a:buNone/>
              <a:defRPr sz="3000">
                <a:latin typeface="Ubuntu"/>
                <a:ea typeface="Ubuntu"/>
                <a:cs typeface="Ubuntu"/>
                <a:sym typeface="Ubuntu"/>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7" name="Google Shape;17;p4"/>
          <p:cNvSpPr txBox="1"/>
          <p:nvPr>
            <p:ph idx="1" type="body"/>
          </p:nvPr>
        </p:nvSpPr>
        <p:spPr>
          <a:xfrm>
            <a:off x="311700" y="1152600"/>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Ubuntu"/>
              <a:buAutoNum type="arabicPeriod"/>
              <a:defRPr>
                <a:latin typeface="Ubuntu"/>
                <a:ea typeface="Ubuntu"/>
                <a:cs typeface="Ubuntu"/>
                <a:sym typeface="Ubuntu"/>
              </a:defRPr>
            </a:lvl1pPr>
            <a:lvl2pPr indent="-342900" lvl="1" marL="914400">
              <a:spcBef>
                <a:spcPts val="1600"/>
              </a:spcBef>
              <a:spcAft>
                <a:spcPts val="0"/>
              </a:spcAft>
              <a:buSzPts val="1800"/>
              <a:buFont typeface="Ubuntu"/>
              <a:buAutoNum type="alphaLcPeriod"/>
              <a:defRPr>
                <a:latin typeface="Ubuntu"/>
                <a:ea typeface="Ubuntu"/>
                <a:cs typeface="Ubuntu"/>
                <a:sym typeface="Ubuntu"/>
              </a:defRPr>
            </a:lvl2pPr>
            <a:lvl3pPr indent="-342900" lvl="2" marL="1371600">
              <a:spcBef>
                <a:spcPts val="1000"/>
              </a:spcBef>
              <a:spcAft>
                <a:spcPts val="0"/>
              </a:spcAft>
              <a:buSzPts val="1800"/>
              <a:buFont typeface="Ubuntu"/>
              <a:buAutoNum type="romanLcPeriod"/>
              <a:defRPr>
                <a:latin typeface="Ubuntu"/>
                <a:ea typeface="Ubuntu"/>
                <a:cs typeface="Ubuntu"/>
                <a:sym typeface="Ubuntu"/>
              </a:defRPr>
            </a:lvl3pPr>
            <a:lvl4pPr indent="-342900" lvl="3" marL="1828800">
              <a:spcBef>
                <a:spcPts val="1600"/>
              </a:spcBef>
              <a:spcAft>
                <a:spcPts val="0"/>
              </a:spcAft>
              <a:buSzPts val="1800"/>
              <a:buFont typeface="Ubuntu"/>
              <a:buAutoNum type="arabicPeriod"/>
              <a:defRPr>
                <a:latin typeface="Ubuntu"/>
                <a:ea typeface="Ubuntu"/>
                <a:cs typeface="Ubuntu"/>
                <a:sym typeface="Ubuntu"/>
              </a:defRPr>
            </a:lvl4pPr>
            <a:lvl5pPr indent="-342900" lvl="4" marL="2286000">
              <a:spcBef>
                <a:spcPts val="1600"/>
              </a:spcBef>
              <a:spcAft>
                <a:spcPts val="0"/>
              </a:spcAft>
              <a:buSzPts val="1800"/>
              <a:buFont typeface="Ubuntu"/>
              <a:buAutoNum type="alphaLcPeriod"/>
              <a:defRPr>
                <a:latin typeface="Ubuntu"/>
                <a:ea typeface="Ubuntu"/>
                <a:cs typeface="Ubuntu"/>
                <a:sym typeface="Ubuntu"/>
              </a:defRPr>
            </a:lvl5pPr>
            <a:lvl6pPr indent="-342900" lvl="5" marL="2743200">
              <a:spcBef>
                <a:spcPts val="1600"/>
              </a:spcBef>
              <a:spcAft>
                <a:spcPts val="0"/>
              </a:spcAft>
              <a:buSzPts val="1800"/>
              <a:buFont typeface="Ubuntu"/>
              <a:buAutoNum type="romanLcPeriod"/>
              <a:defRPr>
                <a:latin typeface="Ubuntu"/>
                <a:ea typeface="Ubuntu"/>
                <a:cs typeface="Ubuntu"/>
                <a:sym typeface="Ubuntu"/>
              </a:defRPr>
            </a:lvl6pPr>
            <a:lvl7pPr indent="-342900" lvl="6" marL="3200400">
              <a:spcBef>
                <a:spcPts val="1600"/>
              </a:spcBef>
              <a:spcAft>
                <a:spcPts val="0"/>
              </a:spcAft>
              <a:buSzPts val="1800"/>
              <a:buFont typeface="Ubuntu"/>
              <a:buAutoNum type="arabicPeriod"/>
              <a:defRPr>
                <a:latin typeface="Ubuntu"/>
                <a:ea typeface="Ubuntu"/>
                <a:cs typeface="Ubuntu"/>
                <a:sym typeface="Ubuntu"/>
              </a:defRPr>
            </a:lvl7pPr>
            <a:lvl8pPr indent="-342900" lvl="7" marL="3657600">
              <a:spcBef>
                <a:spcPts val="1600"/>
              </a:spcBef>
              <a:spcAft>
                <a:spcPts val="0"/>
              </a:spcAft>
              <a:buSzPts val="1800"/>
              <a:buFont typeface="Ubuntu"/>
              <a:buAutoNum type="alphaLcPeriod"/>
              <a:defRPr>
                <a:latin typeface="Ubuntu"/>
                <a:ea typeface="Ubuntu"/>
                <a:cs typeface="Ubuntu"/>
                <a:sym typeface="Ubuntu"/>
              </a:defRPr>
            </a:lvl8pPr>
            <a:lvl9pPr indent="-342900" lvl="8" marL="4114800">
              <a:spcBef>
                <a:spcPts val="1600"/>
              </a:spcBef>
              <a:spcAft>
                <a:spcPts val="1600"/>
              </a:spcAft>
              <a:buSzPts val="1800"/>
              <a:buFont typeface="Ubuntu"/>
              <a:buAutoNum type="romanLcPeriod"/>
              <a:defRPr>
                <a:latin typeface="Ubuntu"/>
                <a:ea typeface="Ubuntu"/>
                <a:cs typeface="Ubuntu"/>
                <a:sym typeface="Ubuntu"/>
              </a:defRPr>
            </a:lvl9pPr>
          </a:lstStyle>
          <a:p/>
        </p:txBody>
      </p:sp>
      <p:sp>
        <p:nvSpPr>
          <p:cNvPr id="18" name="Google Shape;18;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atin typeface="Ubuntu"/>
                <a:ea typeface="Ubuntu"/>
                <a:cs typeface="Ubuntu"/>
                <a:sym typeface="Ubuntu"/>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sz="1600"/>
            </a:lvl1pPr>
            <a:lvl2pPr indent="-330200" lvl="1" marL="914400">
              <a:spcBef>
                <a:spcPts val="1600"/>
              </a:spcBef>
              <a:spcAft>
                <a:spcPts val="0"/>
              </a:spcAft>
              <a:buSzPts val="1600"/>
              <a:buChar char="○"/>
              <a:defRPr sz="1600"/>
            </a:lvl2pPr>
            <a:lvl3pPr indent="-330200" lvl="2" marL="1371600">
              <a:spcBef>
                <a:spcPts val="1600"/>
              </a:spcBef>
              <a:spcAft>
                <a:spcPts val="0"/>
              </a:spcAft>
              <a:buSzPts val="1600"/>
              <a:buChar char="■"/>
              <a:defRPr sz="1600"/>
            </a:lvl3pPr>
            <a:lvl4pPr indent="-330200" lvl="3" marL="1828800">
              <a:spcBef>
                <a:spcPts val="1600"/>
              </a:spcBef>
              <a:spcAft>
                <a:spcPts val="0"/>
              </a:spcAft>
              <a:buSzPts val="1600"/>
              <a:buChar char="●"/>
              <a:defRPr sz="1600"/>
            </a:lvl4pPr>
            <a:lvl5pPr indent="-330200" lvl="4" marL="2286000">
              <a:spcBef>
                <a:spcPts val="1600"/>
              </a:spcBef>
              <a:spcAft>
                <a:spcPts val="0"/>
              </a:spcAft>
              <a:buSzPts val="1600"/>
              <a:buChar char="○"/>
              <a:defRPr sz="1600"/>
            </a:lvl5pPr>
            <a:lvl6pPr indent="-330200" lvl="5" marL="2743200">
              <a:spcBef>
                <a:spcPts val="1600"/>
              </a:spcBef>
              <a:spcAft>
                <a:spcPts val="0"/>
              </a:spcAft>
              <a:buSzPts val="1600"/>
              <a:buChar char="■"/>
              <a:defRPr sz="1600"/>
            </a:lvl6pPr>
            <a:lvl7pPr indent="-330200" lvl="6" marL="3200400">
              <a:spcBef>
                <a:spcPts val="1600"/>
              </a:spcBef>
              <a:spcAft>
                <a:spcPts val="0"/>
              </a:spcAft>
              <a:buSzPts val="1600"/>
              <a:buChar char="●"/>
              <a:defRPr sz="1600"/>
            </a:lvl7pPr>
            <a:lvl8pPr indent="-330200" lvl="7" marL="3657600">
              <a:spcBef>
                <a:spcPts val="1600"/>
              </a:spcBef>
              <a:spcAft>
                <a:spcPts val="0"/>
              </a:spcAft>
              <a:buSzPts val="1600"/>
              <a:buChar char="○"/>
              <a:defRPr sz="1600"/>
            </a:lvl8pPr>
            <a:lvl9pPr indent="-330200" lvl="8" marL="4114800">
              <a:spcBef>
                <a:spcPts val="1600"/>
              </a:spcBef>
              <a:spcAft>
                <a:spcPts val="1600"/>
              </a:spcAft>
              <a:buSzPts val="1600"/>
              <a:buChar char="■"/>
              <a:defRPr sz="1600"/>
            </a:lvl9pPr>
          </a:lstStyle>
          <a:p/>
        </p:txBody>
      </p:sp>
      <p:sp>
        <p:nvSpPr>
          <p:cNvPr id="22" name="Google Shape;22;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sz="1600"/>
            </a:lvl1pPr>
            <a:lvl2pPr indent="-330200" lvl="1" marL="914400">
              <a:spcBef>
                <a:spcPts val="1600"/>
              </a:spcBef>
              <a:spcAft>
                <a:spcPts val="0"/>
              </a:spcAft>
              <a:buSzPts val="1600"/>
              <a:buChar char="○"/>
              <a:defRPr sz="1600"/>
            </a:lvl2pPr>
            <a:lvl3pPr indent="-330200" lvl="2" marL="1371600">
              <a:spcBef>
                <a:spcPts val="1600"/>
              </a:spcBef>
              <a:spcAft>
                <a:spcPts val="0"/>
              </a:spcAft>
              <a:buSzPts val="1600"/>
              <a:buChar char="■"/>
              <a:defRPr sz="1600"/>
            </a:lvl3pPr>
            <a:lvl4pPr indent="-330200" lvl="3" marL="1828800">
              <a:spcBef>
                <a:spcPts val="1600"/>
              </a:spcBef>
              <a:spcAft>
                <a:spcPts val="0"/>
              </a:spcAft>
              <a:buSzPts val="1600"/>
              <a:buChar char="●"/>
              <a:defRPr sz="1600"/>
            </a:lvl4pPr>
            <a:lvl5pPr indent="-330200" lvl="4" marL="2286000">
              <a:spcBef>
                <a:spcPts val="1600"/>
              </a:spcBef>
              <a:spcAft>
                <a:spcPts val="0"/>
              </a:spcAft>
              <a:buSzPts val="1600"/>
              <a:buChar char="○"/>
              <a:defRPr sz="1600"/>
            </a:lvl5pPr>
            <a:lvl6pPr indent="-330200" lvl="5" marL="2743200">
              <a:spcBef>
                <a:spcPts val="1600"/>
              </a:spcBef>
              <a:spcAft>
                <a:spcPts val="0"/>
              </a:spcAft>
              <a:buSzPts val="1600"/>
              <a:buChar char="■"/>
              <a:defRPr sz="1600"/>
            </a:lvl6pPr>
            <a:lvl7pPr indent="-330200" lvl="6" marL="3200400">
              <a:spcBef>
                <a:spcPts val="1600"/>
              </a:spcBef>
              <a:spcAft>
                <a:spcPts val="0"/>
              </a:spcAft>
              <a:buSzPts val="1600"/>
              <a:buChar char="●"/>
              <a:defRPr sz="1600"/>
            </a:lvl7pPr>
            <a:lvl8pPr indent="-330200" lvl="7" marL="3657600">
              <a:spcBef>
                <a:spcPts val="1600"/>
              </a:spcBef>
              <a:spcAft>
                <a:spcPts val="0"/>
              </a:spcAft>
              <a:buSzPts val="1600"/>
              <a:buChar char="○"/>
              <a:defRPr sz="1600"/>
            </a:lvl8pPr>
            <a:lvl9pPr indent="-330200" lvl="8" marL="4114800">
              <a:spcBef>
                <a:spcPts val="1600"/>
              </a:spcBef>
              <a:spcAft>
                <a:spcPts val="1600"/>
              </a:spcAft>
              <a:buSzPts val="1600"/>
              <a:buChar char="■"/>
              <a:defRPr sz="1600"/>
            </a:lvl9pPr>
          </a:lstStyle>
          <a:p/>
        </p:txBody>
      </p:sp>
      <p:sp>
        <p:nvSpPr>
          <p:cNvPr id="23" name="Google Shape;23;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 name="Shape 27"/>
        <p:cNvGrpSpPr/>
        <p:nvPr/>
      </p:nvGrpSpPr>
      <p:grpSpPr>
        <a:xfrm>
          <a:off x="0" y="0"/>
          <a:ext cx="0" cy="0"/>
          <a:chOff x="0" y="0"/>
          <a:chExt cx="0" cy="0"/>
        </a:xfrm>
      </p:grpSpPr>
      <p:sp>
        <p:nvSpPr>
          <p:cNvPr id="28" name="Google Shape;28;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9" name="Google Shape;29;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3" name="Google Shape;3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 name="Shape 34"/>
        <p:cNvGrpSpPr/>
        <p:nvPr/>
      </p:nvGrpSpPr>
      <p:grpSpPr>
        <a:xfrm>
          <a:off x="0" y="0"/>
          <a:ext cx="0" cy="0"/>
          <a:chOff x="0" y="0"/>
          <a:chExt cx="0" cy="0"/>
        </a:xfrm>
      </p:grpSpPr>
      <p:sp>
        <p:nvSpPr>
          <p:cNvPr id="35" name="Google Shape;35;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7" name="Google Shape;37;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 name="Google Shape;38;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1600"/>
              </a:spcBef>
              <a:spcAft>
                <a:spcPts val="0"/>
              </a:spcAft>
              <a:buSzPts val="1800"/>
              <a:buChar char="○"/>
              <a:defRPr/>
            </a:lvl2pPr>
            <a:lvl3pPr indent="-342900" lvl="2" marL="1371600">
              <a:spcBef>
                <a:spcPts val="1600"/>
              </a:spcBef>
              <a:spcAft>
                <a:spcPts val="0"/>
              </a:spcAft>
              <a:buSzPts val="1800"/>
              <a:buChar char="■"/>
              <a:defRPr/>
            </a:lvl3pPr>
            <a:lvl4pPr indent="-342900" lvl="3" marL="1828800">
              <a:spcBef>
                <a:spcPts val="1600"/>
              </a:spcBef>
              <a:spcAft>
                <a:spcPts val="0"/>
              </a:spcAft>
              <a:buSzPts val="1800"/>
              <a:buChar char="●"/>
              <a:defRPr/>
            </a:lvl4pPr>
            <a:lvl5pPr indent="-342900" lvl="4" marL="2286000">
              <a:spcBef>
                <a:spcPts val="1600"/>
              </a:spcBef>
              <a:spcAft>
                <a:spcPts val="0"/>
              </a:spcAft>
              <a:buSzPts val="1800"/>
              <a:buChar char="○"/>
              <a:defRPr/>
            </a:lvl5pPr>
            <a:lvl6pPr indent="-342900" lvl="5" marL="2743200">
              <a:spcBef>
                <a:spcPts val="1600"/>
              </a:spcBef>
              <a:spcAft>
                <a:spcPts val="0"/>
              </a:spcAft>
              <a:buSzPts val="1800"/>
              <a:buChar char="■"/>
              <a:defRPr/>
            </a:lvl6pPr>
            <a:lvl7pPr indent="-342900" lvl="6" marL="3200400">
              <a:spcBef>
                <a:spcPts val="1600"/>
              </a:spcBef>
              <a:spcAft>
                <a:spcPts val="0"/>
              </a:spcAft>
              <a:buSzPts val="1800"/>
              <a:buChar char="●"/>
              <a:defRPr/>
            </a:lvl7pPr>
            <a:lvl8pPr indent="-342900" lvl="7" marL="3657600">
              <a:spcBef>
                <a:spcPts val="1600"/>
              </a:spcBef>
              <a:spcAft>
                <a:spcPts val="0"/>
              </a:spcAft>
              <a:buSzPts val="1800"/>
              <a:buChar char="○"/>
              <a:defRPr/>
            </a:lvl8pPr>
            <a:lvl9pPr indent="-342900" lvl="8" marL="4114800">
              <a:spcBef>
                <a:spcPts val="1600"/>
              </a:spcBef>
              <a:spcAft>
                <a:spcPts val="1600"/>
              </a:spcAft>
              <a:buSzPts val="1800"/>
              <a:buChar char="■"/>
              <a:defRPr/>
            </a:lvl9pPr>
          </a:lstStyle>
          <a:p/>
        </p:txBody>
      </p:sp>
      <p:sp>
        <p:nvSpPr>
          <p:cNvPr id="39" name="Google Shape;3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2" name="Google Shape;42;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3" name="Shape 43"/>
        <p:cNvGrpSpPr/>
        <p:nvPr/>
      </p:nvGrpSpPr>
      <p:grpSpPr>
        <a:xfrm>
          <a:off x="0" y="0"/>
          <a:ext cx="0" cy="0"/>
          <a:chOff x="0" y="0"/>
          <a:chExt cx="0" cy="0"/>
        </a:xfrm>
      </p:grpSpPr>
      <p:sp>
        <p:nvSpPr>
          <p:cNvPr id="44" name="Google Shape;44;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42900" lvl="1" marL="914400" algn="ctr">
              <a:spcBef>
                <a:spcPts val="1600"/>
              </a:spcBef>
              <a:spcAft>
                <a:spcPts val="0"/>
              </a:spcAft>
              <a:buSzPts val="1800"/>
              <a:buChar char="○"/>
              <a:defRPr/>
            </a:lvl2pPr>
            <a:lvl3pPr indent="-342900" lvl="2" marL="1371600" algn="ctr">
              <a:spcBef>
                <a:spcPts val="1600"/>
              </a:spcBef>
              <a:spcAft>
                <a:spcPts val="0"/>
              </a:spcAft>
              <a:buSzPts val="1800"/>
              <a:buChar char="■"/>
              <a:defRPr/>
            </a:lvl3pPr>
            <a:lvl4pPr indent="-342900" lvl="3" marL="1828800" algn="ctr">
              <a:spcBef>
                <a:spcPts val="1600"/>
              </a:spcBef>
              <a:spcAft>
                <a:spcPts val="0"/>
              </a:spcAft>
              <a:buSzPts val="1800"/>
              <a:buChar char="●"/>
              <a:defRPr/>
            </a:lvl4pPr>
            <a:lvl5pPr indent="-342900" lvl="4" marL="2286000" algn="ctr">
              <a:spcBef>
                <a:spcPts val="1600"/>
              </a:spcBef>
              <a:spcAft>
                <a:spcPts val="0"/>
              </a:spcAft>
              <a:buSzPts val="1800"/>
              <a:buChar char="○"/>
              <a:defRPr/>
            </a:lvl5pPr>
            <a:lvl6pPr indent="-342900" lvl="5" marL="2743200" algn="ctr">
              <a:spcBef>
                <a:spcPts val="1600"/>
              </a:spcBef>
              <a:spcAft>
                <a:spcPts val="0"/>
              </a:spcAft>
              <a:buSzPts val="1800"/>
              <a:buChar char="■"/>
              <a:defRPr/>
            </a:lvl6pPr>
            <a:lvl7pPr indent="-342900" lvl="6" marL="3200400" algn="ctr">
              <a:spcBef>
                <a:spcPts val="1600"/>
              </a:spcBef>
              <a:spcAft>
                <a:spcPts val="0"/>
              </a:spcAft>
              <a:buSzPts val="1800"/>
              <a:buChar char="●"/>
              <a:defRPr/>
            </a:lvl7pPr>
            <a:lvl8pPr indent="-342900" lvl="7" marL="3657600" algn="ctr">
              <a:spcBef>
                <a:spcPts val="1600"/>
              </a:spcBef>
              <a:spcAft>
                <a:spcPts val="0"/>
              </a:spcAft>
              <a:buSzPts val="1800"/>
              <a:buChar char="○"/>
              <a:defRPr/>
            </a:lvl8pPr>
            <a:lvl9pPr indent="-342900" lvl="8" marL="4114800" algn="ctr">
              <a:spcBef>
                <a:spcPts val="1600"/>
              </a:spcBef>
              <a:spcAft>
                <a:spcPts val="1600"/>
              </a:spcAft>
              <a:buSzPts val="1800"/>
              <a:buChar char="■"/>
              <a:defRPr/>
            </a:lvl9pPr>
          </a:lstStyle>
          <a:p/>
        </p:txBody>
      </p:sp>
      <p:sp>
        <p:nvSpPr>
          <p:cNvPr id="46" name="Google Shape;4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
        <p:nvSpPr>
          <p:cNvPr id="48" name="Google Shape;4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Ubuntu"/>
              <a:buNone/>
              <a:defRPr b="1" sz="3000">
                <a:solidFill>
                  <a:schemeClr val="dk1"/>
                </a:solidFill>
                <a:latin typeface="Ubuntu"/>
                <a:ea typeface="Ubuntu"/>
                <a:cs typeface="Ubuntu"/>
                <a:sym typeface="Ubuntu"/>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SzPts val="1800"/>
              <a:buFont typeface="Ubuntu"/>
              <a:buChar char="●"/>
              <a:defRPr sz="1800">
                <a:latin typeface="Ubuntu"/>
                <a:ea typeface="Ubuntu"/>
                <a:cs typeface="Ubuntu"/>
                <a:sym typeface="Ubuntu"/>
              </a:defRPr>
            </a:lvl1pPr>
            <a:lvl2pPr indent="-342900" lvl="1" marL="914400">
              <a:lnSpc>
                <a:spcPct val="115000"/>
              </a:lnSpc>
              <a:spcBef>
                <a:spcPts val="1600"/>
              </a:spcBef>
              <a:spcAft>
                <a:spcPts val="0"/>
              </a:spcAft>
              <a:buSzPts val="1800"/>
              <a:buFont typeface="Ubuntu"/>
              <a:buChar char="○"/>
              <a:defRPr sz="1800">
                <a:latin typeface="Ubuntu"/>
                <a:ea typeface="Ubuntu"/>
                <a:cs typeface="Ubuntu"/>
                <a:sym typeface="Ubuntu"/>
              </a:defRPr>
            </a:lvl2pPr>
            <a:lvl3pPr indent="-342900" lvl="2" marL="1371600">
              <a:lnSpc>
                <a:spcPct val="115000"/>
              </a:lnSpc>
              <a:spcBef>
                <a:spcPts val="1600"/>
              </a:spcBef>
              <a:spcAft>
                <a:spcPts val="0"/>
              </a:spcAft>
              <a:buSzPts val="1800"/>
              <a:buFont typeface="Ubuntu"/>
              <a:buChar char="■"/>
              <a:defRPr sz="1800">
                <a:latin typeface="Ubuntu"/>
                <a:ea typeface="Ubuntu"/>
                <a:cs typeface="Ubuntu"/>
                <a:sym typeface="Ubuntu"/>
              </a:defRPr>
            </a:lvl3pPr>
            <a:lvl4pPr indent="-342900" lvl="3" marL="1828800">
              <a:lnSpc>
                <a:spcPct val="115000"/>
              </a:lnSpc>
              <a:spcBef>
                <a:spcPts val="1600"/>
              </a:spcBef>
              <a:spcAft>
                <a:spcPts val="0"/>
              </a:spcAft>
              <a:buSzPts val="1800"/>
              <a:buFont typeface="Ubuntu"/>
              <a:buChar char="●"/>
              <a:defRPr sz="1800">
                <a:latin typeface="Ubuntu"/>
                <a:ea typeface="Ubuntu"/>
                <a:cs typeface="Ubuntu"/>
                <a:sym typeface="Ubuntu"/>
              </a:defRPr>
            </a:lvl4pPr>
            <a:lvl5pPr indent="-342900" lvl="4" marL="2286000">
              <a:lnSpc>
                <a:spcPct val="115000"/>
              </a:lnSpc>
              <a:spcBef>
                <a:spcPts val="1600"/>
              </a:spcBef>
              <a:spcAft>
                <a:spcPts val="0"/>
              </a:spcAft>
              <a:buSzPts val="1800"/>
              <a:buFont typeface="Ubuntu"/>
              <a:buChar char="○"/>
              <a:defRPr sz="1800">
                <a:latin typeface="Ubuntu"/>
                <a:ea typeface="Ubuntu"/>
                <a:cs typeface="Ubuntu"/>
                <a:sym typeface="Ubuntu"/>
              </a:defRPr>
            </a:lvl5pPr>
            <a:lvl6pPr indent="-342900" lvl="5" marL="2743200">
              <a:lnSpc>
                <a:spcPct val="115000"/>
              </a:lnSpc>
              <a:spcBef>
                <a:spcPts val="1600"/>
              </a:spcBef>
              <a:spcAft>
                <a:spcPts val="0"/>
              </a:spcAft>
              <a:buSzPts val="1800"/>
              <a:buFont typeface="Ubuntu"/>
              <a:buChar char="■"/>
              <a:defRPr sz="1800">
                <a:latin typeface="Ubuntu"/>
                <a:ea typeface="Ubuntu"/>
                <a:cs typeface="Ubuntu"/>
                <a:sym typeface="Ubuntu"/>
              </a:defRPr>
            </a:lvl6pPr>
            <a:lvl7pPr indent="-342900" lvl="6" marL="3200400">
              <a:lnSpc>
                <a:spcPct val="115000"/>
              </a:lnSpc>
              <a:spcBef>
                <a:spcPts val="1600"/>
              </a:spcBef>
              <a:spcAft>
                <a:spcPts val="0"/>
              </a:spcAft>
              <a:buSzPts val="1800"/>
              <a:buFont typeface="Ubuntu"/>
              <a:buChar char="●"/>
              <a:defRPr sz="1800">
                <a:latin typeface="Ubuntu"/>
                <a:ea typeface="Ubuntu"/>
                <a:cs typeface="Ubuntu"/>
                <a:sym typeface="Ubuntu"/>
              </a:defRPr>
            </a:lvl7pPr>
            <a:lvl8pPr indent="-342900" lvl="7" marL="3657600">
              <a:lnSpc>
                <a:spcPct val="115000"/>
              </a:lnSpc>
              <a:spcBef>
                <a:spcPts val="1600"/>
              </a:spcBef>
              <a:spcAft>
                <a:spcPts val="0"/>
              </a:spcAft>
              <a:buSzPts val="1800"/>
              <a:buFont typeface="Ubuntu"/>
              <a:buChar char="○"/>
              <a:defRPr sz="1800">
                <a:latin typeface="Ubuntu"/>
                <a:ea typeface="Ubuntu"/>
                <a:cs typeface="Ubuntu"/>
                <a:sym typeface="Ubuntu"/>
              </a:defRPr>
            </a:lvl8pPr>
            <a:lvl9pPr indent="-342900" lvl="8" marL="4114800">
              <a:lnSpc>
                <a:spcPct val="115000"/>
              </a:lnSpc>
              <a:spcBef>
                <a:spcPts val="1600"/>
              </a:spcBef>
              <a:spcAft>
                <a:spcPts val="1600"/>
              </a:spcAft>
              <a:buSzPts val="1800"/>
              <a:buFont typeface="Ubuntu"/>
              <a:buChar char="■"/>
              <a:defRPr sz="1800">
                <a:latin typeface="Ubuntu"/>
                <a:ea typeface="Ubuntu"/>
                <a:cs typeface="Ubuntu"/>
                <a:sym typeface="Ubuntu"/>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d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pic>
        <p:nvPicPr>
          <p:cNvPr id="53" name="Google Shape;53;p13"/>
          <p:cNvPicPr preferRelativeResize="0"/>
          <p:nvPr/>
        </p:nvPicPr>
        <p:blipFill>
          <a:blip r:embed="rId3">
            <a:alphaModFix/>
          </a:blip>
          <a:stretch>
            <a:fillRect/>
          </a:stretch>
        </p:blipFill>
        <p:spPr>
          <a:xfrm>
            <a:off x="-130650" y="-111575"/>
            <a:ext cx="9966625" cy="5366650"/>
          </a:xfrm>
          <a:prstGeom prst="rect">
            <a:avLst/>
          </a:prstGeom>
          <a:noFill/>
          <a:ln>
            <a:noFill/>
          </a:ln>
        </p:spPr>
      </p:pic>
      <p:sp>
        <p:nvSpPr>
          <p:cNvPr id="54" name="Google Shape;54;p13"/>
          <p:cNvSpPr/>
          <p:nvPr/>
        </p:nvSpPr>
        <p:spPr>
          <a:xfrm>
            <a:off x="-114975" y="-98050"/>
            <a:ext cx="9966600" cy="5366700"/>
          </a:xfrm>
          <a:prstGeom prst="rect">
            <a:avLst/>
          </a:prstGeom>
          <a:solidFill>
            <a:srgbClr val="AE93DA">
              <a:alpha val="572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buntu"/>
              <a:ea typeface="Ubuntu"/>
              <a:cs typeface="Ubuntu"/>
              <a:sym typeface="Ubuntu"/>
            </a:endParaRPr>
          </a:p>
        </p:txBody>
      </p:sp>
      <p:sp>
        <p:nvSpPr>
          <p:cNvPr id="55" name="Google Shape;55;p13"/>
          <p:cNvSpPr txBox="1"/>
          <p:nvPr>
            <p:ph idx="4294967295" type="title"/>
          </p:nvPr>
        </p:nvSpPr>
        <p:spPr>
          <a:xfrm>
            <a:off x="179625" y="2511850"/>
            <a:ext cx="7304100" cy="8418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marR="3600" rtl="0" algn="l">
              <a:spcBef>
                <a:spcPts val="0"/>
              </a:spcBef>
              <a:spcAft>
                <a:spcPts val="0"/>
              </a:spcAft>
              <a:buClr>
                <a:schemeClr val="dk1"/>
              </a:buClr>
              <a:buSzPts val="1100"/>
              <a:buFont typeface="Arial"/>
              <a:buNone/>
            </a:pPr>
            <a:r>
              <a:rPr b="0" lang="da" sz="3500">
                <a:solidFill>
                  <a:schemeClr val="lt1"/>
                </a:solidFill>
              </a:rPr>
              <a:t>Argumentative Essay</a:t>
            </a:r>
            <a:endParaRPr b="0" sz="3500">
              <a:solidFill>
                <a:schemeClr val="lt1"/>
              </a:solidFill>
            </a:endParaRPr>
          </a:p>
          <a:p>
            <a:pPr indent="0" lvl="0" marL="0" marR="3600" rtl="0" algn="l">
              <a:spcBef>
                <a:spcPts val="0"/>
              </a:spcBef>
              <a:spcAft>
                <a:spcPts val="1500"/>
              </a:spcAft>
              <a:buClr>
                <a:schemeClr val="dk1"/>
              </a:buClr>
              <a:buSzPts val="1100"/>
              <a:buFont typeface="Arial"/>
              <a:buNone/>
            </a:pPr>
            <a:r>
              <a:rPr lang="da" sz="6000">
                <a:solidFill>
                  <a:schemeClr val="lt1"/>
                </a:solidFill>
              </a:rPr>
              <a:t>AI TOOLS AND EDUCATION</a:t>
            </a:r>
            <a:endParaRPr sz="60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THE FIVE-PARAGRAPH ESSAY</a:t>
            </a:r>
            <a:endParaRPr/>
          </a:p>
        </p:txBody>
      </p:sp>
      <p:sp>
        <p:nvSpPr>
          <p:cNvPr id="61" name="Google Shape;61;p14"/>
          <p:cNvSpPr txBox="1"/>
          <p:nvPr>
            <p:ph idx="1" type="body"/>
          </p:nvPr>
        </p:nvSpPr>
        <p:spPr>
          <a:xfrm>
            <a:off x="311700" y="1152600"/>
            <a:ext cx="55248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a"/>
              <a:t>Ideally, all paragraphs should have approximately the same length.</a:t>
            </a:r>
            <a:endParaRPr/>
          </a:p>
          <a:p>
            <a:pPr indent="0" lvl="0" marL="0" rtl="0" algn="l">
              <a:spcBef>
                <a:spcPts val="1600"/>
              </a:spcBef>
              <a:spcAft>
                <a:spcPts val="1600"/>
              </a:spcAft>
              <a:buNone/>
            </a:pPr>
            <a:r>
              <a:rPr lang="da"/>
              <a:t>So a 450-word introduction is not good for an 800-word essay, nor is a 12-word conclusion.</a:t>
            </a:r>
            <a:endParaRPr/>
          </a:p>
        </p:txBody>
      </p:sp>
      <p:sp>
        <p:nvSpPr>
          <p:cNvPr id="62" name="Google Shape;62;p14"/>
          <p:cNvSpPr txBox="1"/>
          <p:nvPr>
            <p:ph type="title"/>
          </p:nvPr>
        </p:nvSpPr>
        <p:spPr>
          <a:xfrm>
            <a:off x="311700" y="445025"/>
            <a:ext cx="5690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THE FIVE-PARAGRAPH ESSAY</a:t>
            </a:r>
            <a:endParaRPr/>
          </a:p>
        </p:txBody>
      </p:sp>
      <p:graphicFrame>
        <p:nvGraphicFramePr>
          <p:cNvPr id="63" name="Google Shape;63;p14"/>
          <p:cNvGraphicFramePr/>
          <p:nvPr/>
        </p:nvGraphicFramePr>
        <p:xfrm>
          <a:off x="6110550" y="1152600"/>
          <a:ext cx="3000000" cy="3000000"/>
        </p:xfrm>
        <a:graphic>
          <a:graphicData uri="http://schemas.openxmlformats.org/drawingml/2006/table">
            <a:tbl>
              <a:tblPr>
                <a:noFill/>
                <a:tableStyleId>{8942645A-DBCE-425C-8193-C5B7F632033A}</a:tableStyleId>
              </a:tblPr>
              <a:tblGrid>
                <a:gridCol w="2721750"/>
              </a:tblGrid>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INTRODUCTION</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#1</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#2</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#3</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CONCLUSION</a:t>
                      </a:r>
                      <a:endParaRPr b="1">
                        <a:solidFill>
                          <a:srgbClr val="999999"/>
                        </a:solidFill>
                        <a:latin typeface="Ubuntu"/>
                        <a:ea typeface="Ubuntu"/>
                        <a:cs typeface="Ubuntu"/>
                        <a:sym typeface="Ubuntu"/>
                      </a:endParaRPr>
                    </a:p>
                  </a:txBody>
                  <a:tcPr marT="91425" marB="91425" marR="91425" marL="91425" anchor="ctr">
                    <a:solidFill>
                      <a:srgbClr val="CFE2F3"/>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5690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THE FIVE-PARAGRAPH ESSAY: INTRODUCTION</a:t>
            </a:r>
            <a:endParaRPr/>
          </a:p>
        </p:txBody>
      </p:sp>
      <p:sp>
        <p:nvSpPr>
          <p:cNvPr id="69" name="Google Shape;69;p15"/>
          <p:cNvSpPr txBox="1"/>
          <p:nvPr>
            <p:ph idx="1" type="body"/>
          </p:nvPr>
        </p:nvSpPr>
        <p:spPr>
          <a:xfrm>
            <a:off x="311700" y="1551325"/>
            <a:ext cx="5690100" cy="301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a"/>
              <a:t>A good introduction checks off all of these:</a:t>
            </a:r>
            <a:endParaRPr/>
          </a:p>
          <a:p>
            <a:pPr indent="-342900" lvl="0" marL="457200" rtl="0" algn="l">
              <a:spcBef>
                <a:spcPts val="1600"/>
              </a:spcBef>
              <a:spcAft>
                <a:spcPts val="0"/>
              </a:spcAft>
              <a:buSzPts val="1800"/>
              <a:buChar char="●"/>
            </a:pPr>
            <a:r>
              <a:rPr lang="da"/>
              <a:t>Grabs the reader’s attention.</a:t>
            </a:r>
            <a:endParaRPr/>
          </a:p>
          <a:p>
            <a:pPr indent="-342900" lvl="0" marL="457200" rtl="0" algn="l">
              <a:spcBef>
                <a:spcPts val="0"/>
              </a:spcBef>
              <a:spcAft>
                <a:spcPts val="0"/>
              </a:spcAft>
              <a:buSzPts val="1800"/>
              <a:buChar char="●"/>
            </a:pPr>
            <a:r>
              <a:rPr lang="da"/>
              <a:t>Presents the topic.</a:t>
            </a:r>
            <a:endParaRPr/>
          </a:p>
          <a:p>
            <a:pPr indent="-342900" lvl="0" marL="457200" rtl="0" algn="l">
              <a:spcBef>
                <a:spcPts val="0"/>
              </a:spcBef>
              <a:spcAft>
                <a:spcPts val="0"/>
              </a:spcAft>
              <a:buSzPts val="1800"/>
              <a:buChar char="●"/>
            </a:pPr>
            <a:r>
              <a:rPr lang="da"/>
              <a:t>States your opinion: </a:t>
            </a:r>
            <a:r>
              <a:rPr i="1" lang="da"/>
              <a:t>the thesis statement</a:t>
            </a:r>
            <a:r>
              <a:rPr lang="da"/>
              <a:t>.</a:t>
            </a:r>
            <a:endParaRPr/>
          </a:p>
          <a:p>
            <a:pPr indent="-342900" lvl="0" marL="457200" rtl="0" algn="l">
              <a:spcBef>
                <a:spcPts val="0"/>
              </a:spcBef>
              <a:spcAft>
                <a:spcPts val="0"/>
              </a:spcAft>
              <a:buSzPts val="1800"/>
              <a:buChar char="●"/>
            </a:pPr>
            <a:r>
              <a:rPr lang="da"/>
              <a:t>Briefly presents the points and arguments that you will use later.</a:t>
            </a:r>
            <a:endParaRPr/>
          </a:p>
        </p:txBody>
      </p:sp>
      <p:graphicFrame>
        <p:nvGraphicFramePr>
          <p:cNvPr id="70" name="Google Shape;70;p15"/>
          <p:cNvGraphicFramePr/>
          <p:nvPr/>
        </p:nvGraphicFramePr>
        <p:xfrm>
          <a:off x="6110550" y="1152600"/>
          <a:ext cx="3000000" cy="3000000"/>
        </p:xfrm>
        <a:graphic>
          <a:graphicData uri="http://schemas.openxmlformats.org/drawingml/2006/table">
            <a:tbl>
              <a:tblPr>
                <a:noFill/>
                <a:tableStyleId>{8942645A-DBCE-425C-8193-C5B7F632033A}</a:tableStyleId>
              </a:tblPr>
              <a:tblGrid>
                <a:gridCol w="2721750"/>
              </a:tblGrid>
              <a:tr h="683275">
                <a:tc>
                  <a:txBody>
                    <a:bodyPr/>
                    <a:lstStyle/>
                    <a:p>
                      <a:pPr indent="0" lvl="0" marL="0" rtl="0" algn="ctr">
                        <a:spcBef>
                          <a:spcPts val="0"/>
                        </a:spcBef>
                        <a:spcAft>
                          <a:spcPts val="0"/>
                        </a:spcAft>
                        <a:buNone/>
                      </a:pPr>
                      <a:r>
                        <a:rPr b="1" lang="da">
                          <a:solidFill>
                            <a:srgbClr val="FFFFFF"/>
                          </a:solidFill>
                          <a:latin typeface="Ubuntu"/>
                          <a:ea typeface="Ubuntu"/>
                          <a:cs typeface="Ubuntu"/>
                          <a:sym typeface="Ubuntu"/>
                        </a:rPr>
                        <a:t>INTRODUCTION</a:t>
                      </a:r>
                      <a:endParaRPr b="1">
                        <a:solidFill>
                          <a:srgbClr val="FFFFFF"/>
                        </a:solidFill>
                        <a:latin typeface="Ubuntu"/>
                        <a:ea typeface="Ubuntu"/>
                        <a:cs typeface="Ubuntu"/>
                        <a:sym typeface="Ubuntu"/>
                      </a:endParaRPr>
                    </a:p>
                  </a:txBody>
                  <a:tcPr marT="91425" marB="91425" marR="91425" marL="91425" anchor="ctr">
                    <a:solidFill>
                      <a:srgbClr val="07376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#1</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#2</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#3</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CONCLUSION</a:t>
                      </a:r>
                      <a:endParaRPr b="1">
                        <a:solidFill>
                          <a:srgbClr val="999999"/>
                        </a:solidFill>
                        <a:latin typeface="Ubuntu"/>
                        <a:ea typeface="Ubuntu"/>
                        <a:cs typeface="Ubuntu"/>
                        <a:sym typeface="Ubuntu"/>
                      </a:endParaRPr>
                    </a:p>
                  </a:txBody>
                  <a:tcPr marT="91425" marB="91425" marR="91425" marL="91425" anchor="ctr">
                    <a:solidFill>
                      <a:srgbClr val="CFE2F3"/>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445025"/>
            <a:ext cx="577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THE FIVE-PARAGRAPH ESSAY: BODY PARAGRAPH</a:t>
            </a:r>
            <a:endParaRPr/>
          </a:p>
        </p:txBody>
      </p:sp>
      <p:sp>
        <p:nvSpPr>
          <p:cNvPr id="76" name="Google Shape;76;p16"/>
          <p:cNvSpPr txBox="1"/>
          <p:nvPr>
            <p:ph idx="1" type="body"/>
          </p:nvPr>
        </p:nvSpPr>
        <p:spPr>
          <a:xfrm>
            <a:off x="311700" y="1551325"/>
            <a:ext cx="5690100" cy="301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da"/>
              <a:t>Remember, you should have approximately three body paragraphs in your essay!</a:t>
            </a:r>
            <a:endParaRPr i="1"/>
          </a:p>
          <a:p>
            <a:pPr indent="0" lvl="0" marL="0" rtl="0" algn="l">
              <a:spcBef>
                <a:spcPts val="1600"/>
              </a:spcBef>
              <a:spcAft>
                <a:spcPts val="0"/>
              </a:spcAft>
              <a:buNone/>
            </a:pPr>
            <a:r>
              <a:rPr lang="da"/>
              <a:t>A good body paragraph checks off all of these:</a:t>
            </a:r>
            <a:endParaRPr/>
          </a:p>
          <a:p>
            <a:pPr indent="-342900" lvl="0" marL="457200" rtl="0" algn="l">
              <a:spcBef>
                <a:spcPts val="1600"/>
              </a:spcBef>
              <a:spcAft>
                <a:spcPts val="0"/>
              </a:spcAft>
              <a:buSzPts val="1800"/>
              <a:buChar char="●"/>
            </a:pPr>
            <a:r>
              <a:rPr lang="da"/>
              <a:t>Holds </a:t>
            </a:r>
            <a:r>
              <a:rPr lang="da" u="sng"/>
              <a:t>one</a:t>
            </a:r>
            <a:r>
              <a:rPr lang="da"/>
              <a:t> idea or argument (PEE)</a:t>
            </a:r>
            <a:endParaRPr/>
          </a:p>
          <a:p>
            <a:pPr indent="-342900" lvl="0" marL="457200" rtl="0" algn="l">
              <a:spcBef>
                <a:spcPts val="0"/>
              </a:spcBef>
              <a:spcAft>
                <a:spcPts val="0"/>
              </a:spcAft>
              <a:buSzPts val="1800"/>
              <a:buChar char="●"/>
            </a:pPr>
            <a:r>
              <a:rPr lang="da"/>
              <a:t>Relates to the main topic of the article and supports your main argument.</a:t>
            </a:r>
            <a:endParaRPr/>
          </a:p>
          <a:p>
            <a:pPr indent="-342900" lvl="0" marL="457200" rtl="0" algn="l">
              <a:spcBef>
                <a:spcPts val="0"/>
              </a:spcBef>
              <a:spcAft>
                <a:spcPts val="0"/>
              </a:spcAft>
              <a:buSzPts val="1800"/>
              <a:buChar char="●"/>
            </a:pPr>
            <a:r>
              <a:rPr lang="da"/>
              <a:t>Starts with a </a:t>
            </a:r>
            <a:r>
              <a:rPr i="1" lang="da"/>
              <a:t>topic sentence</a:t>
            </a:r>
            <a:r>
              <a:rPr lang="da"/>
              <a:t>: a sentence that describes what the paragraph is about.</a:t>
            </a:r>
            <a:endParaRPr/>
          </a:p>
        </p:txBody>
      </p:sp>
      <p:graphicFrame>
        <p:nvGraphicFramePr>
          <p:cNvPr id="77" name="Google Shape;77;p16"/>
          <p:cNvGraphicFramePr/>
          <p:nvPr/>
        </p:nvGraphicFramePr>
        <p:xfrm>
          <a:off x="6110550" y="1152600"/>
          <a:ext cx="3000000" cy="3000000"/>
        </p:xfrm>
        <a:graphic>
          <a:graphicData uri="http://schemas.openxmlformats.org/drawingml/2006/table">
            <a:tbl>
              <a:tblPr>
                <a:noFill/>
                <a:tableStyleId>{8942645A-DBCE-425C-8193-C5B7F632033A}</a:tableStyleId>
              </a:tblPr>
              <a:tblGrid>
                <a:gridCol w="2721750"/>
              </a:tblGrid>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INTRODUCTION</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FFFFFF"/>
                          </a:solidFill>
                          <a:latin typeface="Ubuntu"/>
                          <a:ea typeface="Ubuntu"/>
                          <a:cs typeface="Ubuntu"/>
                          <a:sym typeface="Ubuntu"/>
                        </a:rPr>
                        <a:t>BODY PARAGRAPH #1</a:t>
                      </a:r>
                      <a:endParaRPr b="1">
                        <a:solidFill>
                          <a:srgbClr val="FFFFFF"/>
                        </a:solidFill>
                        <a:latin typeface="Ubuntu"/>
                        <a:ea typeface="Ubuntu"/>
                        <a:cs typeface="Ubuntu"/>
                        <a:sym typeface="Ubuntu"/>
                      </a:endParaRPr>
                    </a:p>
                  </a:txBody>
                  <a:tcPr marT="91425" marB="91425" marR="91425" marL="91425" anchor="ctr">
                    <a:solidFill>
                      <a:srgbClr val="073763"/>
                    </a:solidFill>
                  </a:tcPr>
                </a:tc>
              </a:tr>
              <a:tr h="683275">
                <a:tc>
                  <a:txBody>
                    <a:bodyPr/>
                    <a:lstStyle/>
                    <a:p>
                      <a:pPr indent="0" lvl="0" marL="0" rtl="0" algn="ctr">
                        <a:spcBef>
                          <a:spcPts val="0"/>
                        </a:spcBef>
                        <a:spcAft>
                          <a:spcPts val="0"/>
                        </a:spcAft>
                        <a:buNone/>
                      </a:pPr>
                      <a:r>
                        <a:rPr b="1" lang="da">
                          <a:solidFill>
                            <a:srgbClr val="FFFFFF"/>
                          </a:solidFill>
                          <a:latin typeface="Ubuntu"/>
                          <a:ea typeface="Ubuntu"/>
                          <a:cs typeface="Ubuntu"/>
                          <a:sym typeface="Ubuntu"/>
                        </a:rPr>
                        <a:t>BODY PARAGRAPH #2</a:t>
                      </a:r>
                      <a:endParaRPr b="1">
                        <a:solidFill>
                          <a:srgbClr val="FFFFFF"/>
                        </a:solidFill>
                        <a:latin typeface="Ubuntu"/>
                        <a:ea typeface="Ubuntu"/>
                        <a:cs typeface="Ubuntu"/>
                        <a:sym typeface="Ubuntu"/>
                      </a:endParaRPr>
                    </a:p>
                  </a:txBody>
                  <a:tcPr marT="91425" marB="91425" marR="91425" marL="91425" anchor="ctr">
                    <a:solidFill>
                      <a:srgbClr val="073763"/>
                    </a:solidFill>
                  </a:tcPr>
                </a:tc>
              </a:tr>
              <a:tr h="683275">
                <a:tc>
                  <a:txBody>
                    <a:bodyPr/>
                    <a:lstStyle/>
                    <a:p>
                      <a:pPr indent="0" lvl="0" marL="0" rtl="0" algn="ctr">
                        <a:spcBef>
                          <a:spcPts val="0"/>
                        </a:spcBef>
                        <a:spcAft>
                          <a:spcPts val="0"/>
                        </a:spcAft>
                        <a:buNone/>
                      </a:pPr>
                      <a:r>
                        <a:rPr b="1" lang="da">
                          <a:solidFill>
                            <a:srgbClr val="FFFFFF"/>
                          </a:solidFill>
                          <a:latin typeface="Ubuntu"/>
                          <a:ea typeface="Ubuntu"/>
                          <a:cs typeface="Ubuntu"/>
                          <a:sym typeface="Ubuntu"/>
                        </a:rPr>
                        <a:t>BODY PARAGRAPH #3</a:t>
                      </a:r>
                      <a:endParaRPr b="1">
                        <a:solidFill>
                          <a:srgbClr val="FFFFFF"/>
                        </a:solidFill>
                        <a:latin typeface="Ubuntu"/>
                        <a:ea typeface="Ubuntu"/>
                        <a:cs typeface="Ubuntu"/>
                        <a:sym typeface="Ubuntu"/>
                      </a:endParaRPr>
                    </a:p>
                  </a:txBody>
                  <a:tcPr marT="91425" marB="91425" marR="91425" marL="91425" anchor="ctr">
                    <a:solidFill>
                      <a:srgbClr val="07376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CONCLUSION</a:t>
                      </a:r>
                      <a:endParaRPr b="1">
                        <a:solidFill>
                          <a:srgbClr val="999999"/>
                        </a:solidFill>
                        <a:latin typeface="Ubuntu"/>
                        <a:ea typeface="Ubuntu"/>
                        <a:cs typeface="Ubuntu"/>
                        <a:sym typeface="Ubuntu"/>
                      </a:endParaRPr>
                    </a:p>
                  </a:txBody>
                  <a:tcPr marT="91425" marB="91425" marR="91425" marL="91425" anchor="ctr">
                    <a:solidFill>
                      <a:srgbClr val="CFE2F3"/>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5690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THE FIVE-PARAGRAPH ESSAY: CONCLUSION</a:t>
            </a:r>
            <a:endParaRPr/>
          </a:p>
        </p:txBody>
      </p:sp>
      <p:sp>
        <p:nvSpPr>
          <p:cNvPr id="83" name="Google Shape;83;p17"/>
          <p:cNvSpPr txBox="1"/>
          <p:nvPr>
            <p:ph idx="1" type="body"/>
          </p:nvPr>
        </p:nvSpPr>
        <p:spPr>
          <a:xfrm>
            <a:off x="311700" y="1551325"/>
            <a:ext cx="5690100" cy="301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A good conclusion checks off all of these:   	 </a:t>
            </a:r>
            <a:endParaRPr/>
          </a:p>
          <a:p>
            <a:pPr indent="-342900" lvl="0" marL="457200" rtl="0" algn="l">
              <a:spcBef>
                <a:spcPts val="1600"/>
              </a:spcBef>
              <a:spcAft>
                <a:spcPts val="0"/>
              </a:spcAft>
              <a:buSzPts val="1800"/>
              <a:buChar char="●"/>
            </a:pPr>
            <a:r>
              <a:rPr lang="da"/>
              <a:t>Repeats your main argument.</a:t>
            </a:r>
            <a:endParaRPr/>
          </a:p>
          <a:p>
            <a:pPr indent="-342900" lvl="0" marL="457200" rtl="0" algn="l">
              <a:spcBef>
                <a:spcPts val="0"/>
              </a:spcBef>
              <a:spcAft>
                <a:spcPts val="0"/>
              </a:spcAft>
              <a:buSzPts val="1800"/>
              <a:buChar char="●"/>
            </a:pPr>
            <a:r>
              <a:rPr lang="da"/>
              <a:t>Summarizes what the essay was about and how you have made your case.</a:t>
            </a:r>
            <a:endParaRPr/>
          </a:p>
          <a:p>
            <a:pPr indent="-342900" lvl="0" marL="457200" rtl="0" algn="l">
              <a:spcBef>
                <a:spcPts val="0"/>
              </a:spcBef>
              <a:spcAft>
                <a:spcPts val="0"/>
              </a:spcAft>
              <a:buSzPts val="1800"/>
              <a:buChar char="●"/>
            </a:pPr>
            <a:r>
              <a:rPr lang="da"/>
              <a:t>‘Answers’ the introduction.</a:t>
            </a:r>
            <a:endParaRPr/>
          </a:p>
          <a:p>
            <a:pPr indent="-342900" lvl="0" marL="457200" rtl="0" algn="l">
              <a:spcBef>
                <a:spcPts val="0"/>
              </a:spcBef>
              <a:spcAft>
                <a:spcPts val="0"/>
              </a:spcAft>
              <a:buSzPts val="1800"/>
              <a:buChar char="●"/>
            </a:pPr>
            <a:r>
              <a:rPr lang="da"/>
              <a:t>Puts the text in a larger perspective.</a:t>
            </a:r>
            <a:endParaRPr/>
          </a:p>
        </p:txBody>
      </p:sp>
      <p:graphicFrame>
        <p:nvGraphicFramePr>
          <p:cNvPr id="84" name="Google Shape;84;p17"/>
          <p:cNvGraphicFramePr/>
          <p:nvPr/>
        </p:nvGraphicFramePr>
        <p:xfrm>
          <a:off x="6110550" y="1152600"/>
          <a:ext cx="3000000" cy="3000000"/>
        </p:xfrm>
        <a:graphic>
          <a:graphicData uri="http://schemas.openxmlformats.org/drawingml/2006/table">
            <a:tbl>
              <a:tblPr>
                <a:noFill/>
                <a:tableStyleId>{8942645A-DBCE-425C-8193-C5B7F632033A}</a:tableStyleId>
              </a:tblPr>
              <a:tblGrid>
                <a:gridCol w="2721750"/>
              </a:tblGrid>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INTRODUCTION</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#1</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#2</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999999"/>
                          </a:solidFill>
                          <a:latin typeface="Ubuntu"/>
                          <a:ea typeface="Ubuntu"/>
                          <a:cs typeface="Ubuntu"/>
                          <a:sym typeface="Ubuntu"/>
                        </a:rPr>
                        <a:t>BODY PARAGRAPH #3</a:t>
                      </a:r>
                      <a:endParaRPr b="1">
                        <a:solidFill>
                          <a:srgbClr val="999999"/>
                        </a:solidFill>
                        <a:latin typeface="Ubuntu"/>
                        <a:ea typeface="Ubuntu"/>
                        <a:cs typeface="Ubuntu"/>
                        <a:sym typeface="Ubuntu"/>
                      </a:endParaRPr>
                    </a:p>
                  </a:txBody>
                  <a:tcPr marT="91425" marB="91425" marR="91425" marL="91425" anchor="ctr">
                    <a:solidFill>
                      <a:srgbClr val="CFE2F3"/>
                    </a:solidFill>
                  </a:tcPr>
                </a:tc>
              </a:tr>
              <a:tr h="683275">
                <a:tc>
                  <a:txBody>
                    <a:bodyPr/>
                    <a:lstStyle/>
                    <a:p>
                      <a:pPr indent="0" lvl="0" marL="0" rtl="0" algn="ctr">
                        <a:spcBef>
                          <a:spcPts val="0"/>
                        </a:spcBef>
                        <a:spcAft>
                          <a:spcPts val="0"/>
                        </a:spcAft>
                        <a:buNone/>
                      </a:pPr>
                      <a:r>
                        <a:rPr b="1" lang="da">
                          <a:solidFill>
                            <a:srgbClr val="FFFFFF"/>
                          </a:solidFill>
                          <a:latin typeface="Ubuntu"/>
                          <a:ea typeface="Ubuntu"/>
                          <a:cs typeface="Ubuntu"/>
                          <a:sym typeface="Ubuntu"/>
                        </a:rPr>
                        <a:t>CONCLUSION</a:t>
                      </a:r>
                      <a:endParaRPr b="1">
                        <a:solidFill>
                          <a:srgbClr val="FFFFFF"/>
                        </a:solidFill>
                        <a:latin typeface="Ubuntu"/>
                        <a:ea typeface="Ubuntu"/>
                        <a:cs typeface="Ubuntu"/>
                        <a:sym typeface="Ubuntu"/>
                      </a:endParaRPr>
                    </a:p>
                  </a:txBody>
                  <a:tcPr marT="91425" marB="91425" marR="91425" marL="91425" anchor="ctr">
                    <a:solidFill>
                      <a:srgbClr val="073763"/>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SOURCE MATERIAL</a:t>
            </a:r>
            <a:endParaRPr/>
          </a:p>
        </p:txBody>
      </p:sp>
      <p:sp>
        <p:nvSpPr>
          <p:cNvPr id="90" name="Google Shape;90;p18"/>
          <p:cNvSpPr txBox="1"/>
          <p:nvPr>
            <p:ph idx="1" type="body"/>
          </p:nvPr>
        </p:nvSpPr>
        <p:spPr>
          <a:xfrm>
            <a:off x="311700" y="1152600"/>
            <a:ext cx="8520600" cy="2924100"/>
          </a:xfrm>
          <a:prstGeom prst="rect">
            <a:avLst/>
          </a:prstGeom>
        </p:spPr>
        <p:txBody>
          <a:bodyPr anchorCtr="0" anchor="t" bIns="91425" lIns="91425" spcFirstLastPara="1" rIns="91425" wrap="square" tIns="91425">
            <a:noAutofit/>
          </a:bodyPr>
          <a:lstStyle/>
          <a:p>
            <a:pPr indent="-349250" lvl="0" marL="457200" marR="3600" rtl="0" algn="l">
              <a:spcBef>
                <a:spcPts val="0"/>
              </a:spcBef>
              <a:spcAft>
                <a:spcPts val="0"/>
              </a:spcAft>
              <a:buClr>
                <a:schemeClr val="dk1"/>
              </a:buClr>
              <a:buSzPts val="1900"/>
              <a:buFont typeface="Ubuntu"/>
              <a:buChar char="●"/>
            </a:pPr>
            <a:r>
              <a:rPr lang="da" sz="1900">
                <a:solidFill>
                  <a:schemeClr val="dk1"/>
                </a:solidFill>
              </a:rPr>
              <a:t>"ChatGPT software highlights advances, limitations of modern artificial intelligence", </a:t>
            </a:r>
            <a:r>
              <a:rPr b="1" lang="da" sz="1900">
                <a:solidFill>
                  <a:schemeClr val="dk1"/>
                </a:solidFill>
              </a:rPr>
              <a:t>a video</a:t>
            </a:r>
            <a:r>
              <a:rPr lang="da" sz="1900">
                <a:solidFill>
                  <a:schemeClr val="dk1"/>
                </a:solidFill>
              </a:rPr>
              <a:t>, CBC News: The National YouTube channel, 2022.</a:t>
            </a:r>
            <a:endParaRPr sz="1900">
              <a:solidFill>
                <a:schemeClr val="dk1"/>
              </a:solidFill>
            </a:endParaRPr>
          </a:p>
          <a:p>
            <a:pPr indent="-349250" lvl="0" marL="457200" marR="3600" rtl="0" algn="l">
              <a:spcBef>
                <a:spcPts val="1500"/>
              </a:spcBef>
              <a:spcAft>
                <a:spcPts val="0"/>
              </a:spcAft>
              <a:buClr>
                <a:schemeClr val="dk1"/>
              </a:buClr>
              <a:buSzPts val="1900"/>
              <a:buFont typeface="Ubuntu"/>
              <a:buChar char="●"/>
            </a:pPr>
            <a:r>
              <a:rPr lang="da" sz="1900">
                <a:solidFill>
                  <a:schemeClr val="dk1"/>
                </a:solidFill>
              </a:rPr>
              <a:t>"The dawn of AI has come, and its implications for education couldn’t be more significant", </a:t>
            </a:r>
            <a:r>
              <a:rPr b="1" lang="da" sz="1900">
                <a:solidFill>
                  <a:schemeClr val="dk1"/>
                </a:solidFill>
              </a:rPr>
              <a:t>an article</a:t>
            </a:r>
            <a:r>
              <a:rPr lang="da" sz="1900">
                <a:solidFill>
                  <a:schemeClr val="dk1"/>
                </a:solidFill>
              </a:rPr>
              <a:t>, The Conversation website, 2022.</a:t>
            </a:r>
            <a:endParaRPr sz="1900">
              <a:solidFill>
                <a:schemeClr val="dk1"/>
              </a:solidFill>
            </a:endParaRPr>
          </a:p>
          <a:p>
            <a:pPr indent="-349250" lvl="0" marL="457200" marR="3600" rtl="0" algn="l">
              <a:spcBef>
                <a:spcPts val="1500"/>
              </a:spcBef>
              <a:spcAft>
                <a:spcPts val="0"/>
              </a:spcAft>
              <a:buClr>
                <a:schemeClr val="dk1"/>
              </a:buClr>
              <a:buSzPts val="1900"/>
              <a:buFont typeface="Ubuntu"/>
              <a:buChar char="●"/>
            </a:pPr>
            <a:r>
              <a:rPr lang="da" sz="1900">
                <a:solidFill>
                  <a:schemeClr val="dk1"/>
                </a:solidFill>
              </a:rPr>
              <a:t>"Cheating on your college essay with ChatGPT won't get you good grades, say professors — but AI could make education fairer", </a:t>
            </a:r>
            <a:r>
              <a:rPr b="1" lang="da" sz="1900">
                <a:solidFill>
                  <a:schemeClr val="dk1"/>
                </a:solidFill>
              </a:rPr>
              <a:t>an article</a:t>
            </a:r>
            <a:r>
              <a:rPr lang="da" sz="1900">
                <a:solidFill>
                  <a:schemeClr val="dk1"/>
                </a:solidFill>
              </a:rPr>
              <a:t>, Business Insider website, 2022.</a:t>
            </a:r>
            <a:endParaRPr sz="1900">
              <a:solidFill>
                <a:schemeClr val="dk1"/>
              </a:solidFill>
            </a:endParaRPr>
          </a:p>
          <a:p>
            <a:pPr indent="0" lvl="0" marL="0" marR="3600" rtl="0" algn="l">
              <a:spcBef>
                <a:spcPts val="1500"/>
              </a:spcBef>
              <a:spcAft>
                <a:spcPts val="0"/>
              </a:spcAft>
              <a:buNone/>
            </a:pPr>
            <a:r>
              <a:rPr b="1" lang="da" sz="1600">
                <a:solidFill>
                  <a:schemeClr val="dk1"/>
                </a:solidFill>
              </a:rPr>
              <a:t>   </a:t>
            </a:r>
            <a:r>
              <a:rPr b="1" lang="da" sz="1600">
                <a:solidFill>
                  <a:schemeClr val="dk1"/>
                </a:solidFill>
                <a:highlight>
                  <a:schemeClr val="accent6"/>
                </a:highlight>
              </a:rPr>
              <a:t>ALL TEXTS MUST BE USED IN YOUR ESSAY AND YOU HAVE TO CITE THE SOURCES!</a:t>
            </a:r>
            <a:endParaRPr b="1" sz="1600">
              <a:solidFill>
                <a:schemeClr val="dk1"/>
              </a:solidFill>
              <a:highlight>
                <a:schemeClr val="accent6"/>
              </a:highlight>
            </a:endParaRPr>
          </a:p>
          <a:p>
            <a:pPr indent="0" lvl="0" marL="457200" marR="3600" rtl="0" algn="l">
              <a:spcBef>
                <a:spcPts val="1500"/>
              </a:spcBef>
              <a:spcAft>
                <a:spcPts val="1500"/>
              </a:spcAft>
              <a:buNone/>
            </a:pPr>
            <a:r>
              <a:t/>
            </a:r>
            <a:endParaRPr sz="19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sz="2900"/>
              <a:t>BRAINSTORM: </a:t>
            </a:r>
            <a:r>
              <a:rPr b="0" lang="da"/>
              <a:t>AI TOOLS AND EDUCATION</a:t>
            </a:r>
            <a:endParaRPr b="0"/>
          </a:p>
          <a:p>
            <a:pPr indent="0" lvl="0" marL="0" rtl="0" algn="l">
              <a:spcBef>
                <a:spcPts val="0"/>
              </a:spcBef>
              <a:spcAft>
                <a:spcPts val="0"/>
              </a:spcAft>
              <a:buNone/>
            </a:pPr>
            <a:r>
              <a:t/>
            </a:r>
            <a:endParaRPr sz="2900"/>
          </a:p>
        </p:txBody>
      </p:sp>
      <p:sp>
        <p:nvSpPr>
          <p:cNvPr id="96" name="Google Shape;96;p19"/>
          <p:cNvSpPr txBox="1"/>
          <p:nvPr>
            <p:ph idx="1" type="body"/>
          </p:nvPr>
        </p:nvSpPr>
        <p:spPr>
          <a:xfrm>
            <a:off x="311700" y="1152600"/>
            <a:ext cx="8135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solidFill>
                  <a:schemeClr val="dk1"/>
                </a:solidFill>
              </a:rPr>
              <a:t>It is important to s</a:t>
            </a:r>
            <a:r>
              <a:rPr lang="da">
                <a:solidFill>
                  <a:schemeClr val="dk1"/>
                </a:solidFill>
              </a:rPr>
              <a:t>tate your opinion in the introduction so the reader knows “whose side you’re on”. </a:t>
            </a:r>
            <a:endParaRPr>
              <a:solidFill>
                <a:schemeClr val="dk1"/>
              </a:solidFill>
            </a:endParaRPr>
          </a:p>
          <a:p>
            <a:pPr indent="-342900" lvl="0" marL="457200" rtl="0" algn="l">
              <a:spcBef>
                <a:spcPts val="1600"/>
              </a:spcBef>
              <a:spcAft>
                <a:spcPts val="0"/>
              </a:spcAft>
              <a:buClr>
                <a:schemeClr val="dk1"/>
              </a:buClr>
              <a:buSzPts val="1800"/>
              <a:buChar char="-"/>
            </a:pPr>
            <a:r>
              <a:rPr lang="da">
                <a:solidFill>
                  <a:schemeClr val="dk1"/>
                </a:solidFill>
              </a:rPr>
              <a:t>What is your main argument or claim? </a:t>
            </a:r>
            <a:endParaRPr>
              <a:solidFill>
                <a:schemeClr val="dk1"/>
              </a:solidFill>
            </a:endParaRPr>
          </a:p>
          <a:p>
            <a:pPr indent="-342900" lvl="0" marL="457200" rtl="0" algn="l">
              <a:spcBef>
                <a:spcPts val="1000"/>
              </a:spcBef>
              <a:spcAft>
                <a:spcPts val="0"/>
              </a:spcAft>
              <a:buClr>
                <a:schemeClr val="dk1"/>
              </a:buClr>
              <a:buSzPts val="1800"/>
              <a:buChar char="-"/>
            </a:pPr>
            <a:r>
              <a:rPr lang="da">
                <a:solidFill>
                  <a:schemeClr val="dk1"/>
                </a:solidFill>
              </a:rPr>
              <a:t>Are you </a:t>
            </a:r>
            <a:r>
              <a:rPr b="1" lang="da">
                <a:solidFill>
                  <a:srgbClr val="38761D"/>
                </a:solidFill>
              </a:rPr>
              <a:t>optimistic </a:t>
            </a:r>
            <a:r>
              <a:rPr lang="da">
                <a:solidFill>
                  <a:schemeClr val="dk1"/>
                </a:solidFill>
              </a:rPr>
              <a:t>or </a:t>
            </a:r>
            <a:r>
              <a:rPr b="1" lang="da">
                <a:solidFill>
                  <a:srgbClr val="CC0000"/>
                </a:solidFill>
              </a:rPr>
              <a:t>pessimistic</a:t>
            </a:r>
            <a:r>
              <a:rPr lang="da">
                <a:solidFill>
                  <a:schemeClr val="dk1"/>
                </a:solidFill>
              </a:rPr>
              <a:t>? </a:t>
            </a:r>
            <a:endParaRPr>
              <a:solidFill>
                <a:schemeClr val="dk1"/>
              </a:solidFill>
            </a:endParaRPr>
          </a:p>
          <a:p>
            <a:pPr indent="-342900" lvl="0" marL="457200" rtl="0" algn="l">
              <a:spcBef>
                <a:spcPts val="1000"/>
              </a:spcBef>
              <a:spcAft>
                <a:spcPts val="0"/>
              </a:spcAft>
              <a:buClr>
                <a:schemeClr val="dk1"/>
              </a:buClr>
              <a:buSzPts val="1800"/>
              <a:buChar char="-"/>
            </a:pPr>
            <a:r>
              <a:rPr lang="da">
                <a:solidFill>
                  <a:schemeClr val="dk1"/>
                </a:solidFill>
              </a:rPr>
              <a:t>Are AI tools </a:t>
            </a:r>
            <a:r>
              <a:rPr lang="da">
                <a:solidFill>
                  <a:schemeClr val="dk1"/>
                </a:solidFill>
              </a:rPr>
              <a:t>more </a:t>
            </a:r>
            <a:r>
              <a:rPr b="1" lang="da">
                <a:solidFill>
                  <a:srgbClr val="38761D"/>
                </a:solidFill>
              </a:rPr>
              <a:t>beneficial </a:t>
            </a:r>
            <a:r>
              <a:rPr lang="da">
                <a:solidFill>
                  <a:schemeClr val="dk1"/>
                </a:solidFill>
              </a:rPr>
              <a:t>or </a:t>
            </a:r>
            <a:r>
              <a:rPr b="1" lang="da">
                <a:solidFill>
                  <a:srgbClr val="CC0000"/>
                </a:solidFill>
              </a:rPr>
              <a:t>harmful</a:t>
            </a:r>
            <a:r>
              <a:rPr lang="da">
                <a:solidFill>
                  <a:schemeClr val="dk1"/>
                </a:solidFill>
              </a:rPr>
              <a:t>?</a:t>
            </a:r>
            <a:endParaRPr>
              <a:solidFill>
                <a:schemeClr val="dk1"/>
              </a:solidFill>
            </a:endParaRPr>
          </a:p>
          <a:p>
            <a:pPr indent="0" lvl="0" marL="0" rtl="0" algn="l">
              <a:spcBef>
                <a:spcPts val="1000"/>
              </a:spcBef>
              <a:spcAft>
                <a:spcPts val="0"/>
              </a:spcAft>
              <a:buNone/>
            </a:pPr>
            <a:r>
              <a:t/>
            </a:r>
            <a:endParaRPr b="1" sz="500">
              <a:solidFill>
                <a:schemeClr val="dk1"/>
              </a:solidFill>
            </a:endParaRPr>
          </a:p>
          <a:p>
            <a:pPr indent="0" lvl="0" marL="0" rtl="0" algn="l">
              <a:spcBef>
                <a:spcPts val="1000"/>
              </a:spcBef>
              <a:spcAft>
                <a:spcPts val="0"/>
              </a:spcAft>
              <a:buNone/>
            </a:pPr>
            <a:r>
              <a:rPr b="1" lang="da">
                <a:solidFill>
                  <a:schemeClr val="dk1"/>
                </a:solidFill>
              </a:rPr>
              <a:t>Make a list:</a:t>
            </a:r>
            <a:endParaRPr b="1">
              <a:solidFill>
                <a:schemeClr val="dk1"/>
              </a:solidFill>
            </a:endParaRPr>
          </a:p>
          <a:p>
            <a:pPr indent="-342900" lvl="0" marL="457200" rtl="0" algn="l">
              <a:spcBef>
                <a:spcPts val="1000"/>
              </a:spcBef>
              <a:spcAft>
                <a:spcPts val="0"/>
              </a:spcAft>
              <a:buClr>
                <a:schemeClr val="dk1"/>
              </a:buClr>
              <a:buSzPts val="1800"/>
              <a:buChar char="-"/>
            </a:pPr>
            <a:r>
              <a:rPr lang="da">
                <a:solidFill>
                  <a:schemeClr val="dk1"/>
                </a:solidFill>
              </a:rPr>
              <a:t>Find as many pros (positive aspects) about the overall topic as you can.</a:t>
            </a:r>
            <a:endParaRPr>
              <a:solidFill>
                <a:schemeClr val="dk1"/>
              </a:solidFill>
            </a:endParaRPr>
          </a:p>
          <a:p>
            <a:pPr indent="-342900" lvl="0" marL="457200" rtl="0" algn="l">
              <a:spcBef>
                <a:spcPts val="0"/>
              </a:spcBef>
              <a:spcAft>
                <a:spcPts val="0"/>
              </a:spcAft>
              <a:buClr>
                <a:schemeClr val="dk1"/>
              </a:buClr>
              <a:buSzPts val="1800"/>
              <a:buChar char="-"/>
            </a:pPr>
            <a:r>
              <a:rPr lang="da">
                <a:solidFill>
                  <a:schemeClr val="dk1"/>
                </a:solidFill>
              </a:rPr>
              <a:t>Find as many cons (negative aspects) about the overall topic as you can.</a:t>
            </a:r>
            <a:endParaRPr>
              <a:solidFill>
                <a:schemeClr val="dk1"/>
              </a:solidFill>
            </a:endParaRPr>
          </a:p>
          <a:p>
            <a:pPr indent="0" lvl="0" marL="0" rtl="0" algn="l">
              <a:spcBef>
                <a:spcPts val="1000"/>
              </a:spcBef>
              <a:spcAft>
                <a:spcPts val="1000"/>
              </a:spcAft>
              <a:buNone/>
            </a:pPr>
            <a:r>
              <a:t/>
            </a:r>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sz="2900"/>
              <a:t>THESIS STATEMENT</a:t>
            </a:r>
            <a:r>
              <a:rPr lang="da" sz="2900"/>
              <a:t>: </a:t>
            </a:r>
            <a:r>
              <a:rPr b="0" lang="da" sz="2900"/>
              <a:t>AI TOOLS AND EDUCATION</a:t>
            </a:r>
            <a:endParaRPr b="0" sz="2900"/>
          </a:p>
        </p:txBody>
      </p:sp>
      <p:sp>
        <p:nvSpPr>
          <p:cNvPr id="102" name="Google Shape;102;p20"/>
          <p:cNvSpPr txBox="1"/>
          <p:nvPr>
            <p:ph idx="1" type="body"/>
          </p:nvPr>
        </p:nvSpPr>
        <p:spPr>
          <a:xfrm>
            <a:off x="311700" y="1152600"/>
            <a:ext cx="7964100" cy="3416400"/>
          </a:xfrm>
          <a:prstGeom prst="rect">
            <a:avLst/>
          </a:prstGeom>
        </p:spPr>
        <p:txBody>
          <a:bodyPr anchorCtr="0" anchor="t" bIns="91425" lIns="91425" spcFirstLastPara="1" rIns="91425" wrap="square" tIns="91425">
            <a:noAutofit/>
          </a:bodyPr>
          <a:lstStyle/>
          <a:p>
            <a:pPr indent="0" lvl="0" marL="0" rtl="0" algn="l">
              <a:lnSpc>
                <a:spcPct val="140000"/>
              </a:lnSpc>
              <a:spcBef>
                <a:spcPts val="0"/>
              </a:spcBef>
              <a:spcAft>
                <a:spcPts val="0"/>
              </a:spcAft>
              <a:buClr>
                <a:schemeClr val="dk1"/>
              </a:buClr>
              <a:buSzPts val="1100"/>
              <a:buFont typeface="Arial"/>
              <a:buNone/>
            </a:pPr>
            <a:r>
              <a:rPr lang="da">
                <a:solidFill>
                  <a:schemeClr val="dk1"/>
                </a:solidFill>
              </a:rPr>
              <a:t>On the basis of your brainstorm you should now be able to make a thesis statement. </a:t>
            </a:r>
            <a:endParaRPr>
              <a:solidFill>
                <a:schemeClr val="dk1"/>
              </a:solidFill>
            </a:endParaRPr>
          </a:p>
          <a:p>
            <a:pPr indent="-342900" lvl="0" marL="1371600" rtl="0" algn="l">
              <a:lnSpc>
                <a:spcPct val="140000"/>
              </a:lnSpc>
              <a:spcBef>
                <a:spcPts val="1000"/>
              </a:spcBef>
              <a:spcAft>
                <a:spcPts val="0"/>
              </a:spcAft>
              <a:buClr>
                <a:schemeClr val="dk1"/>
              </a:buClr>
              <a:buSzPts val="1800"/>
              <a:buFont typeface="Ubuntu"/>
              <a:buChar char="●"/>
            </a:pPr>
            <a:r>
              <a:rPr lang="da">
                <a:solidFill>
                  <a:schemeClr val="dk1"/>
                </a:solidFill>
              </a:rPr>
              <a:t>Make a general statement about the topic. </a:t>
            </a:r>
            <a:endParaRPr>
              <a:solidFill>
                <a:schemeClr val="dk1"/>
              </a:solidFill>
            </a:endParaRPr>
          </a:p>
          <a:p>
            <a:pPr indent="-342900" lvl="0" marL="1371600" rtl="0" algn="l">
              <a:lnSpc>
                <a:spcPct val="140000"/>
              </a:lnSpc>
              <a:spcBef>
                <a:spcPts val="0"/>
              </a:spcBef>
              <a:spcAft>
                <a:spcPts val="0"/>
              </a:spcAft>
              <a:buClr>
                <a:schemeClr val="dk1"/>
              </a:buClr>
              <a:buSzPts val="1800"/>
              <a:buFont typeface="Ubuntu"/>
              <a:buChar char="●"/>
            </a:pPr>
            <a:r>
              <a:rPr lang="da">
                <a:solidFill>
                  <a:schemeClr val="dk1"/>
                </a:solidFill>
              </a:rPr>
              <a:t>Add </a:t>
            </a:r>
            <a:r>
              <a:rPr i="1" lang="da">
                <a:solidFill>
                  <a:schemeClr val="dk1"/>
                </a:solidFill>
              </a:rPr>
              <a:t>because</a:t>
            </a:r>
            <a:r>
              <a:rPr lang="da">
                <a:solidFill>
                  <a:schemeClr val="dk1"/>
                </a:solidFill>
              </a:rPr>
              <a:t> …  </a:t>
            </a:r>
            <a:endParaRPr>
              <a:solidFill>
                <a:schemeClr val="dk1"/>
              </a:solidFill>
            </a:endParaRPr>
          </a:p>
          <a:p>
            <a:pPr indent="-342900" lvl="0" marL="1371600" rtl="0" algn="l">
              <a:lnSpc>
                <a:spcPct val="140000"/>
              </a:lnSpc>
              <a:spcBef>
                <a:spcPts val="0"/>
              </a:spcBef>
              <a:spcAft>
                <a:spcPts val="0"/>
              </a:spcAft>
              <a:buClr>
                <a:schemeClr val="dk1"/>
              </a:buClr>
              <a:buSzPts val="1800"/>
              <a:buFont typeface="Ubuntu"/>
              <a:buChar char="●"/>
            </a:pPr>
            <a:r>
              <a:rPr lang="da">
                <a:solidFill>
                  <a:schemeClr val="dk1"/>
                </a:solidFill>
              </a:rPr>
              <a:t>Add three details that support the stance (“opinion”) you want to make in your essay.</a:t>
            </a:r>
            <a:endParaRPr>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10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INTRODUCTION: </a:t>
            </a:r>
            <a:r>
              <a:rPr b="0" lang="da"/>
              <a:t>AI TOOLS AND EDUCATION</a:t>
            </a:r>
            <a:endParaRPr b="0"/>
          </a:p>
        </p:txBody>
      </p:sp>
      <p:sp>
        <p:nvSpPr>
          <p:cNvPr id="108" name="Google Shape;108;p21"/>
          <p:cNvSpPr txBox="1"/>
          <p:nvPr>
            <p:ph idx="1" type="body"/>
          </p:nvPr>
        </p:nvSpPr>
        <p:spPr>
          <a:xfrm>
            <a:off x="311700" y="1152600"/>
            <a:ext cx="7964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Write the first draft of the introduction for your essay. Try to see if you can avoid using the word ”I”. </a:t>
            </a:r>
            <a:endParaRPr/>
          </a:p>
          <a:p>
            <a:pPr indent="-342900" lvl="0" marL="457200" rtl="0" algn="l">
              <a:spcBef>
                <a:spcPts val="1600"/>
              </a:spcBef>
              <a:spcAft>
                <a:spcPts val="0"/>
              </a:spcAft>
              <a:buClr>
                <a:schemeClr val="dk1"/>
              </a:buClr>
              <a:buSzPts val="1800"/>
              <a:buChar char="●"/>
            </a:pPr>
            <a:r>
              <a:rPr lang="da">
                <a:solidFill>
                  <a:schemeClr val="dk1"/>
                </a:solidFill>
              </a:rPr>
              <a:t>Grab the reader’s attention! </a:t>
            </a:r>
            <a:r>
              <a:rPr lang="da">
                <a:solidFill>
                  <a:schemeClr val="dk1"/>
                </a:solidFill>
              </a:rPr>
              <a:t>Write a hook that draws the reader in.</a:t>
            </a:r>
            <a:endParaRPr>
              <a:solidFill>
                <a:schemeClr val="dk1"/>
              </a:solidFill>
            </a:endParaRPr>
          </a:p>
          <a:p>
            <a:pPr indent="-342900" lvl="0" marL="457200" rtl="0" algn="l">
              <a:spcBef>
                <a:spcPts val="0"/>
              </a:spcBef>
              <a:spcAft>
                <a:spcPts val="0"/>
              </a:spcAft>
              <a:buClr>
                <a:schemeClr val="dk1"/>
              </a:buClr>
              <a:buSzPts val="1800"/>
              <a:buChar char="●"/>
            </a:pPr>
            <a:r>
              <a:rPr lang="da">
                <a:solidFill>
                  <a:schemeClr val="dk1"/>
                </a:solidFill>
              </a:rPr>
              <a:t>Present the topic.</a:t>
            </a:r>
            <a:endParaRPr>
              <a:solidFill>
                <a:schemeClr val="dk1"/>
              </a:solidFill>
            </a:endParaRPr>
          </a:p>
          <a:p>
            <a:pPr indent="-342900" lvl="0" marL="457200" rtl="0" algn="l">
              <a:spcBef>
                <a:spcPts val="0"/>
              </a:spcBef>
              <a:spcAft>
                <a:spcPts val="0"/>
              </a:spcAft>
              <a:buClr>
                <a:schemeClr val="dk1"/>
              </a:buClr>
              <a:buSzPts val="1800"/>
              <a:buChar char="●"/>
            </a:pPr>
            <a:r>
              <a:rPr lang="da">
                <a:solidFill>
                  <a:schemeClr val="dk1"/>
                </a:solidFill>
              </a:rPr>
              <a:t>State your opinion: </a:t>
            </a:r>
            <a:r>
              <a:rPr i="1" lang="da">
                <a:solidFill>
                  <a:schemeClr val="dk1"/>
                </a:solidFill>
              </a:rPr>
              <a:t>the thesis statement</a:t>
            </a:r>
            <a:r>
              <a:rPr lang="da">
                <a:solidFill>
                  <a:schemeClr val="dk1"/>
                </a:solidFill>
              </a:rPr>
              <a:t> </a:t>
            </a:r>
            <a:r>
              <a:rPr lang="da"/>
              <a:t>[hovedargument/påstand].</a:t>
            </a:r>
            <a:endParaRPr/>
          </a:p>
          <a:p>
            <a:pPr indent="-342900" lvl="0" marL="457200" rtl="0" algn="l">
              <a:spcBef>
                <a:spcPts val="0"/>
              </a:spcBef>
              <a:spcAft>
                <a:spcPts val="0"/>
              </a:spcAft>
              <a:buClr>
                <a:schemeClr val="dk1"/>
              </a:buClr>
              <a:buSzPts val="1800"/>
              <a:buChar char="●"/>
            </a:pPr>
            <a:r>
              <a:rPr lang="da">
                <a:solidFill>
                  <a:schemeClr val="dk1"/>
                </a:solidFill>
              </a:rPr>
              <a:t>W</a:t>
            </a:r>
            <a:r>
              <a:rPr lang="da">
                <a:solidFill>
                  <a:schemeClr val="dk1"/>
                </a:solidFill>
              </a:rPr>
              <a:t>rite a catchy title that reflects your </a:t>
            </a:r>
            <a:r>
              <a:rPr i="1" lang="da">
                <a:solidFill>
                  <a:schemeClr val="dk1"/>
                </a:solidFill>
              </a:rPr>
              <a:t>thesis statement.</a:t>
            </a:r>
            <a:r>
              <a:rPr lang="da">
                <a:solidFill>
                  <a:schemeClr val="dk1"/>
                </a:solidFill>
              </a:rPr>
              <a:t> </a:t>
            </a:r>
            <a:endParaRPr>
              <a:solidFill>
                <a:schemeClr val="dk1"/>
              </a:solidFill>
            </a:endParaRPr>
          </a:p>
          <a:p>
            <a:pPr indent="0" lvl="0" marL="0" rtl="0" algn="l">
              <a:spcBef>
                <a:spcPts val="1600"/>
              </a:spcBef>
              <a:spcAft>
                <a:spcPts val="0"/>
              </a:spcAft>
              <a:buNone/>
            </a:pPr>
            <a:r>
              <a:rPr lang="da" u="sng"/>
              <a:t>Approx. 200 words</a:t>
            </a:r>
            <a:endParaRPr u="sng"/>
          </a:p>
          <a:p>
            <a:pPr indent="0" lvl="0" marL="0" rtl="0" algn="l">
              <a:spcBef>
                <a:spcPts val="1600"/>
              </a:spcBef>
              <a:spcAft>
                <a:spcPts val="1600"/>
              </a:spcAft>
              <a:buNone/>
            </a:pPr>
            <a:r>
              <a:rPr i="1" lang="da"/>
              <a:t>Upload to the folder “Introduction” on Lectio at the end of this lesson. </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graphicFrame>
        <p:nvGraphicFramePr>
          <p:cNvPr id="113" name="Google Shape;113;p22"/>
          <p:cNvGraphicFramePr/>
          <p:nvPr/>
        </p:nvGraphicFramePr>
        <p:xfrm>
          <a:off x="468288" y="0"/>
          <a:ext cx="3000000" cy="3000000"/>
        </p:xfrm>
        <a:graphic>
          <a:graphicData uri="http://schemas.openxmlformats.org/drawingml/2006/table">
            <a:tbl>
              <a:tblPr>
                <a:solidFill>
                  <a:srgbClr val="FFFFFF"/>
                </a:solidFill>
                <a:tableStyleId>{0FA91B64-3150-40FC-9D6C-697DC4CEF1D4}</a:tableStyleId>
              </a:tblPr>
              <a:tblGrid>
                <a:gridCol w="8207425"/>
              </a:tblGrid>
              <a:tr h="653950">
                <a:tc rowSpan="2">
                  <a:txBody>
                    <a:bodyPr/>
                    <a:lstStyle/>
                    <a:p>
                      <a:pPr indent="0" lvl="0" marL="0" rtl="0" algn="l">
                        <a:lnSpc>
                          <a:spcPct val="115000"/>
                        </a:lnSpc>
                        <a:spcBef>
                          <a:spcPts val="1000"/>
                        </a:spcBef>
                        <a:spcAft>
                          <a:spcPts val="0"/>
                        </a:spcAft>
                        <a:buNone/>
                      </a:pPr>
                      <a:r>
                        <a:rPr i="1" lang="da" sz="1050">
                          <a:solidFill>
                            <a:srgbClr val="333333"/>
                          </a:solidFill>
                          <a:highlight>
                            <a:srgbClr val="FFFFFF"/>
                          </a:highlight>
                          <a:latin typeface="Roboto Condensed"/>
                          <a:ea typeface="Roboto Condensed"/>
                          <a:cs typeface="Roboto Condensed"/>
                          <a:sym typeface="Roboto Condensed"/>
                        </a:rPr>
                        <a:t>Hook</a:t>
                      </a:r>
                      <a:r>
                        <a:rPr lang="da" sz="1050">
                          <a:solidFill>
                            <a:srgbClr val="333333"/>
                          </a:solidFill>
                          <a:highlight>
                            <a:srgbClr val="FFFFFF"/>
                          </a:highlight>
                          <a:latin typeface="Roboto Condensed"/>
                          <a:ea typeface="Roboto Condensed"/>
                          <a:cs typeface="Roboto Condensed"/>
                          <a:sym typeface="Roboto Condensed"/>
                        </a:rPr>
                        <a:t> er markeret med </a:t>
                      </a:r>
                      <a:r>
                        <a:rPr lang="da" sz="1050">
                          <a:solidFill>
                            <a:srgbClr val="333333"/>
                          </a:solidFill>
                          <a:highlight>
                            <a:srgbClr val="99CCFF"/>
                          </a:highlight>
                          <a:latin typeface="Roboto Condensed"/>
                          <a:ea typeface="Roboto Condensed"/>
                          <a:cs typeface="Roboto Condensed"/>
                          <a:sym typeface="Roboto Condensed"/>
                        </a:rPr>
                        <a:t>blåt</a:t>
                      </a:r>
                      <a:r>
                        <a:rPr lang="da" sz="1050">
                          <a:solidFill>
                            <a:srgbClr val="333333"/>
                          </a:solidFill>
                          <a:highlight>
                            <a:srgbClr val="FFFFFF"/>
                          </a:highlight>
                          <a:latin typeface="Roboto Condensed"/>
                          <a:ea typeface="Roboto Condensed"/>
                          <a:cs typeface="Roboto Condensed"/>
                          <a:sym typeface="Roboto Condensed"/>
                        </a:rPr>
                        <a:t>, tragten med </a:t>
                      </a:r>
                      <a:r>
                        <a:rPr lang="da" sz="1050">
                          <a:solidFill>
                            <a:srgbClr val="333333"/>
                          </a:solidFill>
                          <a:highlight>
                            <a:srgbClr val="AACC99"/>
                          </a:highlight>
                          <a:latin typeface="Roboto Condensed"/>
                          <a:ea typeface="Roboto Condensed"/>
                          <a:cs typeface="Roboto Condensed"/>
                          <a:sym typeface="Roboto Condensed"/>
                        </a:rPr>
                        <a:t>grønt</a:t>
                      </a:r>
                      <a:r>
                        <a:rPr lang="da" sz="1050">
                          <a:solidFill>
                            <a:srgbClr val="333333"/>
                          </a:solidFill>
                          <a:highlight>
                            <a:srgbClr val="FFFFFF"/>
                          </a:highlight>
                          <a:latin typeface="Roboto Condensed"/>
                          <a:ea typeface="Roboto Condensed"/>
                          <a:cs typeface="Roboto Condensed"/>
                          <a:sym typeface="Roboto Condensed"/>
                        </a:rPr>
                        <a:t> og </a:t>
                      </a:r>
                      <a:r>
                        <a:rPr i="1" lang="da" sz="1050">
                          <a:solidFill>
                            <a:srgbClr val="333333"/>
                          </a:solidFill>
                          <a:highlight>
                            <a:srgbClr val="FFFFFF"/>
                          </a:highlight>
                          <a:latin typeface="Roboto Condensed"/>
                          <a:ea typeface="Roboto Condensed"/>
                          <a:cs typeface="Roboto Condensed"/>
                          <a:sym typeface="Roboto Condensed"/>
                        </a:rPr>
                        <a:t>thesis statement</a:t>
                      </a:r>
                      <a:r>
                        <a:rPr lang="da" sz="1050">
                          <a:solidFill>
                            <a:srgbClr val="333333"/>
                          </a:solidFill>
                          <a:highlight>
                            <a:srgbClr val="FFFFFF"/>
                          </a:highlight>
                          <a:latin typeface="Roboto Condensed"/>
                          <a:ea typeface="Roboto Condensed"/>
                          <a:cs typeface="Roboto Condensed"/>
                          <a:sym typeface="Roboto Condensed"/>
                        </a:rPr>
                        <a:t> med </a:t>
                      </a:r>
                      <a:r>
                        <a:rPr lang="da" sz="1050">
                          <a:solidFill>
                            <a:srgbClr val="333333"/>
                          </a:solidFill>
                          <a:highlight>
                            <a:srgbClr val="FADA24"/>
                          </a:highlight>
                          <a:latin typeface="Roboto Condensed"/>
                          <a:ea typeface="Roboto Condensed"/>
                          <a:cs typeface="Roboto Condensed"/>
                          <a:sym typeface="Roboto Condensed"/>
                        </a:rPr>
                        <a:t>gult</a:t>
                      </a:r>
                      <a:r>
                        <a:rPr lang="da" sz="1050">
                          <a:solidFill>
                            <a:srgbClr val="333333"/>
                          </a:solidFill>
                          <a:highlight>
                            <a:srgbClr val="FFFFFF"/>
                          </a:highlight>
                          <a:latin typeface="Roboto Condensed"/>
                          <a:ea typeface="Roboto Condensed"/>
                          <a:cs typeface="Roboto Condensed"/>
                          <a:sym typeface="Roboto Condensed"/>
                        </a:rPr>
                        <a:t>.</a:t>
                      </a:r>
                      <a:endParaRPr sz="1050">
                        <a:solidFill>
                          <a:srgbClr val="333333"/>
                        </a:solidFill>
                        <a:highlight>
                          <a:srgbClr val="FFFFFF"/>
                        </a:highlight>
                        <a:latin typeface="Roboto Condensed"/>
                        <a:ea typeface="Roboto Condensed"/>
                        <a:cs typeface="Roboto Condensed"/>
                        <a:sym typeface="Roboto Condensed"/>
                      </a:endParaRPr>
                    </a:p>
                    <a:p>
                      <a:pPr indent="0" lvl="0" marL="0" rtl="0" algn="l">
                        <a:lnSpc>
                          <a:spcPct val="110000"/>
                        </a:lnSpc>
                        <a:spcBef>
                          <a:spcPts val="1900"/>
                        </a:spcBef>
                        <a:spcAft>
                          <a:spcPts val="0"/>
                        </a:spcAft>
                        <a:buNone/>
                      </a:pPr>
                      <a:r>
                        <a:rPr b="1" lang="da" sz="1150">
                          <a:solidFill>
                            <a:srgbClr val="333333"/>
                          </a:solidFill>
                          <a:highlight>
                            <a:srgbClr val="FFFFFF"/>
                          </a:highlight>
                          <a:latin typeface="Roboto Condensed"/>
                          <a:ea typeface="Roboto Condensed"/>
                          <a:cs typeface="Roboto Condensed"/>
                          <a:sym typeface="Roboto Condensed"/>
                        </a:rPr>
                        <a:t>Eksempel 1</a:t>
                      </a:r>
                      <a:endParaRPr sz="550">
                        <a:solidFill>
                          <a:srgbClr val="B2B2B2"/>
                        </a:solidFill>
                        <a:highlight>
                          <a:srgbClr val="FFFFFF"/>
                        </a:highlight>
                        <a:latin typeface="Roboto Condensed"/>
                        <a:ea typeface="Roboto Condensed"/>
                        <a:cs typeface="Roboto Condensed"/>
                        <a:sym typeface="Roboto Condensed"/>
                      </a:endParaRPr>
                    </a:p>
                    <a:p>
                      <a:pPr indent="0" lvl="0" marL="0" rtl="0" algn="l">
                        <a:lnSpc>
                          <a:spcPct val="115000"/>
                        </a:lnSpc>
                        <a:spcBef>
                          <a:spcPts val="0"/>
                        </a:spcBef>
                        <a:spcAft>
                          <a:spcPts val="0"/>
                        </a:spcAft>
                        <a:buNone/>
                      </a:pPr>
                      <a:r>
                        <a:rPr lang="da" sz="1150">
                          <a:solidFill>
                            <a:srgbClr val="333333"/>
                          </a:solidFill>
                          <a:highlight>
                            <a:srgbClr val="99CCFF"/>
                          </a:highlight>
                          <a:latin typeface="Roboto Condensed"/>
                          <a:ea typeface="Roboto Condensed"/>
                          <a:cs typeface="Roboto Condensed"/>
                          <a:sym typeface="Roboto Condensed"/>
                        </a:rPr>
                        <a:t>We have used vaccines to acquire immunity to dangerous and sometimes deadly diseases for as long as we have had the technology to create vaccines.</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AACC99"/>
                          </a:highlight>
                          <a:latin typeface="Roboto Condensed"/>
                          <a:ea typeface="Roboto Condensed"/>
                          <a:cs typeface="Roboto Condensed"/>
                          <a:sym typeface="Roboto Condensed"/>
                        </a:rPr>
                        <a:t>In some countries there is a vaccine plan, where you get specific vaccines at specific ages to reach a general immunity in the given countries. However, the choice whether or not you want to have the vaccines is up to the individual person. In modern society you see an increased number of people who is against vaccines, the so-called anti-vax movement.</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FADA24"/>
                          </a:highlight>
                          <a:latin typeface="Roboto Condensed"/>
                          <a:ea typeface="Roboto Condensed"/>
                          <a:cs typeface="Roboto Condensed"/>
                          <a:sym typeface="Roboto Condensed"/>
                        </a:rPr>
                        <a:t>This is a dangerous movement owing to the fact that vaccines protect, not only the individual person, but also the people around you.</a:t>
                      </a:r>
                      <a:endParaRPr sz="1150">
                        <a:solidFill>
                          <a:srgbClr val="333333"/>
                        </a:solidFill>
                        <a:highlight>
                          <a:srgbClr val="FADA24"/>
                        </a:highlight>
                        <a:latin typeface="Roboto Condensed"/>
                        <a:ea typeface="Roboto Condensed"/>
                        <a:cs typeface="Roboto Condensed"/>
                        <a:sym typeface="Roboto Condensed"/>
                      </a:endParaRPr>
                    </a:p>
                    <a:p>
                      <a:pPr indent="0" lvl="0" marL="0" rtl="0" algn="l">
                        <a:lnSpc>
                          <a:spcPct val="110000"/>
                        </a:lnSpc>
                        <a:spcBef>
                          <a:spcPts val="1900"/>
                        </a:spcBef>
                        <a:spcAft>
                          <a:spcPts val="0"/>
                        </a:spcAft>
                        <a:buNone/>
                      </a:pPr>
                      <a:r>
                        <a:rPr b="1" lang="da" sz="1150">
                          <a:solidFill>
                            <a:srgbClr val="333333"/>
                          </a:solidFill>
                          <a:highlight>
                            <a:srgbClr val="FFFFFF"/>
                          </a:highlight>
                          <a:latin typeface="Roboto Condensed"/>
                          <a:ea typeface="Roboto Condensed"/>
                          <a:cs typeface="Roboto Condensed"/>
                          <a:sym typeface="Roboto Condensed"/>
                        </a:rPr>
                        <a:t>Eksempel 2</a:t>
                      </a:r>
                      <a:endParaRPr sz="550">
                        <a:solidFill>
                          <a:srgbClr val="B2B2B2"/>
                        </a:solidFill>
                        <a:highlight>
                          <a:srgbClr val="FFFFFF"/>
                        </a:highlight>
                        <a:latin typeface="Roboto Condensed"/>
                        <a:ea typeface="Roboto Condensed"/>
                        <a:cs typeface="Roboto Condensed"/>
                        <a:sym typeface="Roboto Condensed"/>
                      </a:endParaRPr>
                    </a:p>
                    <a:p>
                      <a:pPr indent="0" lvl="0" marL="0" rtl="0" algn="l">
                        <a:lnSpc>
                          <a:spcPct val="115000"/>
                        </a:lnSpc>
                        <a:spcBef>
                          <a:spcPts val="0"/>
                        </a:spcBef>
                        <a:spcAft>
                          <a:spcPts val="0"/>
                        </a:spcAft>
                        <a:buNone/>
                      </a:pPr>
                      <a:r>
                        <a:rPr lang="da" sz="1150">
                          <a:solidFill>
                            <a:srgbClr val="333333"/>
                          </a:solidFill>
                          <a:highlight>
                            <a:srgbClr val="99CCFF"/>
                          </a:highlight>
                          <a:latin typeface="Roboto Condensed"/>
                          <a:ea typeface="Roboto Condensed"/>
                          <a:cs typeface="Roboto Condensed"/>
                          <a:sym typeface="Roboto Condensed"/>
                        </a:rPr>
                        <a:t>Being in a hurry is not always funny.</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AACC99"/>
                          </a:highlight>
                          <a:latin typeface="Roboto Condensed"/>
                          <a:ea typeface="Roboto Condensed"/>
                          <a:cs typeface="Roboto Condensed"/>
                          <a:sym typeface="Roboto Condensed"/>
                        </a:rPr>
                        <a:t>We are always busy and want things to go faster, and technology has definitely helped us speed up the pace: Especially with AI, artificial intelligence. AI includes methods of facial, fingerprint, palm, iris and ear recognition. With these methods it is now possible to have a customized password on you wherever you go, and you do not even need to remember that password, because the password is you. This seems fantastic. Less stress goes into memorizing many decimals or keys. You just have to press a button or look into a lens.</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FADA24"/>
                          </a:highlight>
                          <a:latin typeface="Roboto Condensed"/>
                          <a:ea typeface="Roboto Condensed"/>
                          <a:cs typeface="Roboto Condensed"/>
                          <a:sym typeface="Roboto Condensed"/>
                        </a:rPr>
                        <a:t>But while it may be convenient to have your face be the password to everything about you, it is certainly also problematic.</a:t>
                      </a:r>
                      <a:endParaRPr sz="1150">
                        <a:solidFill>
                          <a:srgbClr val="333333"/>
                        </a:solidFill>
                        <a:highlight>
                          <a:srgbClr val="FADA24"/>
                        </a:highlight>
                        <a:latin typeface="Roboto Condensed"/>
                        <a:ea typeface="Roboto Condensed"/>
                        <a:cs typeface="Roboto Condensed"/>
                        <a:sym typeface="Roboto Condensed"/>
                      </a:endParaRPr>
                    </a:p>
                    <a:p>
                      <a:pPr indent="0" lvl="0" marL="0" rtl="0" algn="l">
                        <a:lnSpc>
                          <a:spcPct val="110000"/>
                        </a:lnSpc>
                        <a:spcBef>
                          <a:spcPts val="1900"/>
                        </a:spcBef>
                        <a:spcAft>
                          <a:spcPts val="0"/>
                        </a:spcAft>
                        <a:buNone/>
                      </a:pPr>
                      <a:r>
                        <a:rPr b="1" lang="da" sz="1150">
                          <a:solidFill>
                            <a:srgbClr val="333333"/>
                          </a:solidFill>
                          <a:highlight>
                            <a:srgbClr val="FFFFFF"/>
                          </a:highlight>
                          <a:latin typeface="Roboto Condensed"/>
                          <a:ea typeface="Roboto Condensed"/>
                          <a:cs typeface="Roboto Condensed"/>
                          <a:sym typeface="Roboto Condensed"/>
                        </a:rPr>
                        <a:t>Eksempel 3</a:t>
                      </a:r>
                      <a:endParaRPr sz="550">
                        <a:solidFill>
                          <a:srgbClr val="B2B2B2"/>
                        </a:solidFill>
                        <a:highlight>
                          <a:srgbClr val="FFFFFF"/>
                        </a:highlight>
                        <a:latin typeface="Roboto Condensed"/>
                        <a:ea typeface="Roboto Condensed"/>
                        <a:cs typeface="Roboto Condensed"/>
                        <a:sym typeface="Roboto Condensed"/>
                      </a:endParaRPr>
                    </a:p>
                    <a:p>
                      <a:pPr indent="0" lvl="0" marL="0" rtl="0" algn="l">
                        <a:lnSpc>
                          <a:spcPct val="115000"/>
                        </a:lnSpc>
                        <a:spcBef>
                          <a:spcPts val="0"/>
                        </a:spcBef>
                        <a:spcAft>
                          <a:spcPts val="0"/>
                        </a:spcAft>
                        <a:buNone/>
                      </a:pPr>
                      <a:r>
                        <a:rPr lang="da" sz="1150">
                          <a:solidFill>
                            <a:srgbClr val="333333"/>
                          </a:solidFill>
                          <a:highlight>
                            <a:srgbClr val="99CCFF"/>
                          </a:highlight>
                          <a:latin typeface="Roboto Condensed"/>
                          <a:ea typeface="Roboto Condensed"/>
                          <a:cs typeface="Roboto Condensed"/>
                          <a:sym typeface="Roboto Condensed"/>
                        </a:rPr>
                        <a:t>Facial recognition is everywhere in modern society.</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AACC99"/>
                          </a:highlight>
                          <a:latin typeface="Roboto Condensed"/>
                          <a:ea typeface="Roboto Condensed"/>
                          <a:cs typeface="Roboto Condensed"/>
                          <a:sym typeface="Roboto Condensed"/>
                        </a:rPr>
                        <a:t>It is found in social media like Facebook, Snapchat, and Instagram, where they can recognize who is in the pictures uploaded on their database. It is found in various airports to make check in and registration easier when you land in a new country. Furthermore, it is found in the streets, at shopping centers, museums, and train stations, to make catching criminals easier. At first glance, facial recognition does not seem much different from fingerprints, CCTV, and other collected personal data.</a:t>
                      </a:r>
                      <a:r>
                        <a:rPr lang="da" sz="1150">
                          <a:solidFill>
                            <a:srgbClr val="333333"/>
                          </a:solidFill>
                          <a:highlight>
                            <a:srgbClr val="FFFFFF"/>
                          </a:highlight>
                          <a:latin typeface="Roboto Condensed"/>
                          <a:ea typeface="Roboto Condensed"/>
                          <a:cs typeface="Roboto Condensed"/>
                          <a:sym typeface="Roboto Condensed"/>
                        </a:rPr>
                        <a:t> </a:t>
                      </a:r>
                      <a:r>
                        <a:rPr lang="da" sz="1150">
                          <a:solidFill>
                            <a:srgbClr val="333333"/>
                          </a:solidFill>
                          <a:highlight>
                            <a:srgbClr val="FADA24"/>
                          </a:highlight>
                          <a:latin typeface="Roboto Condensed"/>
                          <a:ea typeface="Roboto Condensed"/>
                          <a:cs typeface="Roboto Condensed"/>
                          <a:sym typeface="Roboto Condensed"/>
                        </a:rPr>
                        <a:t>However, facial recognition is intruding on privacy and civil liberties, and should therefore not be legal without people’s knowledge and consent.</a:t>
                      </a:r>
                      <a:endParaRPr sz="1150">
                        <a:solidFill>
                          <a:srgbClr val="333333"/>
                        </a:solidFill>
                        <a:highlight>
                          <a:srgbClr val="FADA24"/>
                        </a:highlight>
                        <a:latin typeface="Roboto Condensed"/>
                        <a:ea typeface="Roboto Condensed"/>
                        <a:cs typeface="Roboto Condensed"/>
                        <a:sym typeface="Roboto Condensed"/>
                      </a:endParaRPr>
                    </a:p>
                    <a:p>
                      <a:pPr indent="0" lvl="0" marL="0" rtl="0" algn="r">
                        <a:lnSpc>
                          <a:spcPct val="115000"/>
                        </a:lnSpc>
                        <a:spcBef>
                          <a:spcPts val="1000"/>
                        </a:spcBef>
                        <a:spcAft>
                          <a:spcPts val="1000"/>
                        </a:spcAft>
                        <a:buNone/>
                      </a:pPr>
                      <a:r>
                        <a:rPr i="1" lang="da" sz="1050">
                          <a:solidFill>
                            <a:srgbClr val="333333"/>
                          </a:solidFill>
                          <a:latin typeface="Roboto Condensed"/>
                          <a:ea typeface="Roboto Condensed"/>
                          <a:cs typeface="Roboto Condensed"/>
                          <a:sym typeface="Roboto Condensed"/>
                        </a:rPr>
                        <a:t>Skriftlig eksamen i engelsk – HTX og EUX</a:t>
                      </a:r>
                      <a:r>
                        <a:rPr lang="da" sz="1050">
                          <a:solidFill>
                            <a:srgbClr val="333333"/>
                          </a:solidFill>
                          <a:latin typeface="Roboto Condensed"/>
                          <a:ea typeface="Roboto Condensed"/>
                          <a:cs typeface="Roboto Condensed"/>
                          <a:sym typeface="Roboto Condensed"/>
                        </a:rPr>
                        <a:t> af Martin Jørgensen, Mette Thayssen og Lars Ulrik Tambjerg-Ravn (2021) Systime</a:t>
                      </a:r>
                      <a:endParaRPr sz="1050">
                        <a:solidFill>
                          <a:srgbClr val="333333"/>
                        </a:solidFill>
                        <a:latin typeface="Roboto Condensed"/>
                        <a:ea typeface="Roboto Condensed"/>
                        <a:cs typeface="Roboto Condensed"/>
                        <a:sym typeface="Roboto Condensed"/>
                      </a:endParaRPr>
                    </a:p>
                  </a:txBody>
                  <a:tcPr marT="57150" marB="57150" marR="57150" marL="571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4489550">
                <a:tc vMerge="1"/>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txBox="1"/>
          <p:nvPr>
            <p:ph type="title"/>
          </p:nvPr>
        </p:nvSpPr>
        <p:spPr>
          <a:xfrm>
            <a:off x="3879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a"/>
              <a:t>MAIN </a:t>
            </a:r>
            <a:r>
              <a:rPr lang="da"/>
              <a:t>BODY PARAGRAPHS</a:t>
            </a:r>
            <a:r>
              <a:rPr lang="da"/>
              <a:t>: </a:t>
            </a:r>
            <a:endParaRPr/>
          </a:p>
          <a:p>
            <a:pPr indent="0" lvl="0" marL="0" rtl="0" algn="l">
              <a:spcBef>
                <a:spcPts val="0"/>
              </a:spcBef>
              <a:spcAft>
                <a:spcPts val="0"/>
              </a:spcAft>
              <a:buNone/>
            </a:pPr>
            <a:r>
              <a:rPr b="0" lang="da"/>
              <a:t>AI TOOLS AND EDUCATION</a:t>
            </a:r>
            <a:endParaRPr b="0"/>
          </a:p>
          <a:p>
            <a:pPr indent="0" lvl="0" marL="0" rtl="0" algn="l">
              <a:spcBef>
                <a:spcPts val="0"/>
              </a:spcBef>
              <a:spcAft>
                <a:spcPts val="0"/>
              </a:spcAft>
              <a:buNone/>
            </a:pPr>
            <a:r>
              <a:t/>
            </a:r>
            <a:endParaRPr b="0" sz="1800"/>
          </a:p>
          <a:p>
            <a:pPr indent="0" lvl="0" marL="0" rtl="0" algn="l">
              <a:spcBef>
                <a:spcPts val="0"/>
              </a:spcBef>
              <a:spcAft>
                <a:spcPts val="0"/>
              </a:spcAft>
              <a:buNone/>
            </a:pPr>
            <a:r>
              <a:rPr b="0" lang="da" sz="1800"/>
              <a:t>Use the PEE-model to structure each of your main body paragraphs:</a:t>
            </a:r>
            <a:endParaRPr b="0" sz="1800"/>
          </a:p>
        </p:txBody>
      </p:sp>
      <p:graphicFrame>
        <p:nvGraphicFramePr>
          <p:cNvPr id="119" name="Google Shape;119;p23"/>
          <p:cNvGraphicFramePr/>
          <p:nvPr/>
        </p:nvGraphicFramePr>
        <p:xfrm>
          <a:off x="509688" y="2420663"/>
          <a:ext cx="3000000" cy="3000000"/>
        </p:xfrm>
        <a:graphic>
          <a:graphicData uri="http://schemas.openxmlformats.org/drawingml/2006/table">
            <a:tbl>
              <a:tblPr>
                <a:noFill/>
                <a:tableStyleId>{EEBF572E-4C34-4066-9F08-695710DD4E7D}</a:tableStyleId>
              </a:tblPr>
              <a:tblGrid>
                <a:gridCol w="7198100"/>
              </a:tblGrid>
              <a:tr h="629550">
                <a:tc>
                  <a:txBody>
                    <a:bodyPr/>
                    <a:lstStyle/>
                    <a:p>
                      <a:pPr indent="0" lvl="0" marL="139700" rtl="0" algn="l">
                        <a:lnSpc>
                          <a:spcPct val="115000"/>
                        </a:lnSpc>
                        <a:spcBef>
                          <a:spcPts val="500"/>
                        </a:spcBef>
                        <a:spcAft>
                          <a:spcPts val="0"/>
                        </a:spcAft>
                        <a:buNone/>
                      </a:pPr>
                      <a:r>
                        <a:rPr b="1" lang="da" sz="1800">
                          <a:solidFill>
                            <a:schemeClr val="dk1"/>
                          </a:solidFill>
                          <a:latin typeface="Ubuntu"/>
                          <a:ea typeface="Ubuntu"/>
                          <a:cs typeface="Ubuntu"/>
                          <a:sym typeface="Ubuntu"/>
                        </a:rPr>
                        <a:t>POINT </a:t>
                      </a:r>
                      <a:r>
                        <a:rPr lang="da" sz="1800">
                          <a:solidFill>
                            <a:schemeClr val="dk1"/>
                          </a:solidFill>
                          <a:latin typeface="Ubuntu"/>
                          <a:ea typeface="Ubuntu"/>
                          <a:cs typeface="Ubuntu"/>
                          <a:sym typeface="Ubuntu"/>
                        </a:rPr>
                        <a:t>– State your point/reason in one (topic) sentence.</a:t>
                      </a:r>
                      <a:endParaRPr sz="1800">
                        <a:solidFill>
                          <a:schemeClr val="dk1"/>
                        </a:solidFill>
                        <a:latin typeface="Ubuntu"/>
                        <a:ea typeface="Ubuntu"/>
                        <a:cs typeface="Ubuntu"/>
                        <a:sym typeface="Ubuntu"/>
                      </a:endParaRPr>
                    </a:p>
                  </a:txBody>
                  <a:tcPr marT="31750" marB="31750" marR="31750" marL="31750"/>
                </a:tc>
              </a:tr>
              <a:tr h="825500">
                <a:tc>
                  <a:txBody>
                    <a:bodyPr/>
                    <a:lstStyle/>
                    <a:p>
                      <a:pPr indent="0" lvl="0" marL="139700" rtl="0" algn="l">
                        <a:lnSpc>
                          <a:spcPct val="115000"/>
                        </a:lnSpc>
                        <a:spcBef>
                          <a:spcPts val="500"/>
                        </a:spcBef>
                        <a:spcAft>
                          <a:spcPts val="500"/>
                        </a:spcAft>
                        <a:buNone/>
                      </a:pPr>
                      <a:r>
                        <a:rPr b="1" lang="da" sz="1800">
                          <a:solidFill>
                            <a:schemeClr val="dk1"/>
                          </a:solidFill>
                          <a:latin typeface="Ubuntu"/>
                          <a:ea typeface="Ubuntu"/>
                          <a:cs typeface="Ubuntu"/>
                          <a:sym typeface="Ubuntu"/>
                        </a:rPr>
                        <a:t>EVIDENCE </a:t>
                      </a:r>
                      <a:r>
                        <a:rPr lang="da" sz="1800">
                          <a:solidFill>
                            <a:schemeClr val="dk1"/>
                          </a:solidFill>
                          <a:latin typeface="Ubuntu"/>
                          <a:ea typeface="Ubuntu"/>
                          <a:cs typeface="Ubuntu"/>
                          <a:sym typeface="Ubuntu"/>
                        </a:rPr>
                        <a:t>– Describe facts, examples or comparisons that support your point (use the source material). </a:t>
                      </a:r>
                      <a:endParaRPr sz="1800">
                        <a:solidFill>
                          <a:schemeClr val="dk1"/>
                        </a:solidFill>
                        <a:latin typeface="Ubuntu"/>
                        <a:ea typeface="Ubuntu"/>
                        <a:cs typeface="Ubuntu"/>
                        <a:sym typeface="Ubuntu"/>
                      </a:endParaRPr>
                    </a:p>
                  </a:txBody>
                  <a:tcPr marT="31750" marB="31750" marR="31750" marL="31750"/>
                </a:tc>
              </a:tr>
              <a:tr h="825500">
                <a:tc>
                  <a:txBody>
                    <a:bodyPr/>
                    <a:lstStyle/>
                    <a:p>
                      <a:pPr indent="0" lvl="0" marL="139700" rtl="0" algn="l">
                        <a:lnSpc>
                          <a:spcPct val="115000"/>
                        </a:lnSpc>
                        <a:spcBef>
                          <a:spcPts val="500"/>
                        </a:spcBef>
                        <a:spcAft>
                          <a:spcPts val="500"/>
                        </a:spcAft>
                        <a:buNone/>
                      </a:pPr>
                      <a:r>
                        <a:rPr b="1" lang="da" sz="1800">
                          <a:solidFill>
                            <a:schemeClr val="dk1"/>
                          </a:solidFill>
                          <a:latin typeface="Ubuntu"/>
                          <a:ea typeface="Ubuntu"/>
                          <a:cs typeface="Ubuntu"/>
                          <a:sym typeface="Ubuntu"/>
                        </a:rPr>
                        <a:t>EXPLANATION </a:t>
                      </a:r>
                      <a:r>
                        <a:rPr lang="da" sz="1800">
                          <a:solidFill>
                            <a:schemeClr val="dk1"/>
                          </a:solidFill>
                          <a:latin typeface="Ubuntu"/>
                          <a:ea typeface="Ubuntu"/>
                          <a:cs typeface="Ubuntu"/>
                          <a:sym typeface="Ubuntu"/>
                        </a:rPr>
                        <a:t>– Show how your evidence supports your point and explain why it is true and important for your argument.</a:t>
                      </a:r>
                      <a:endParaRPr sz="1800">
                        <a:solidFill>
                          <a:schemeClr val="dk1"/>
                        </a:solidFill>
                        <a:latin typeface="Ubuntu"/>
                        <a:ea typeface="Ubuntu"/>
                        <a:cs typeface="Ubuntu"/>
                        <a:sym typeface="Ubuntu"/>
                      </a:endParaRPr>
                    </a:p>
                  </a:txBody>
                  <a:tcPr marT="31750" marB="31750" marR="31750" marL="31750"/>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