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3" r:id="rId4"/>
    <p:sldId id="264" r:id="rId5"/>
    <p:sldId id="265" r:id="rId6"/>
    <p:sldId id="262" r:id="rId7"/>
    <p:sldId id="266" r:id="rId8"/>
    <p:sldId id="268" r:id="rId9"/>
    <p:sldId id="272" r:id="rId10"/>
    <p:sldId id="271" r:id="rId11"/>
    <p:sldId id="269" r:id="rId12"/>
    <p:sldId id="273" r:id="rId13"/>
    <p:sldId id="274" r:id="rId14"/>
    <p:sldId id="275" r:id="rId15"/>
    <p:sldId id="277" r:id="rId16"/>
    <p:sldId id="276" r:id="rId17"/>
    <p:sldId id="27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20EBB0C4-6273-4C6E-B9BD-2EDC30F1CD52}"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9728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17920" y="2582334"/>
            <a:ext cx="4937760" cy="33782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12/7/2023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12/7/2023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9CAD897-D46E-4AD2-BD9B-49DD3E640873}"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12/7/2023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‹nr.›</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6E0C5-F5C6-33DA-FB33-6C5AC09CE19B}"/>
              </a:ext>
            </a:extLst>
          </p:cNvPr>
          <p:cNvSpPr>
            <a:spLocks noGrp="1"/>
          </p:cNvSpPr>
          <p:nvPr>
            <p:ph type="ctrTitle"/>
          </p:nvPr>
        </p:nvSpPr>
        <p:spPr/>
        <p:txBody>
          <a:bodyPr/>
          <a:lstStyle/>
          <a:p>
            <a:r>
              <a:rPr lang="da-DK" dirty="0"/>
              <a:t>Problemstilling: hvornår er noget af historisk betydning?</a:t>
            </a:r>
          </a:p>
        </p:txBody>
      </p:sp>
      <p:sp>
        <p:nvSpPr>
          <p:cNvPr id="3" name="Undertitel 2">
            <a:extLst>
              <a:ext uri="{FF2B5EF4-FFF2-40B4-BE49-F238E27FC236}">
                <a16:creationId xmlns:a16="http://schemas.microsoft.com/office/drawing/2014/main" id="{0780ABC2-6D3E-B840-37CD-3D83A00724AF}"/>
              </a:ext>
            </a:extLst>
          </p:cNvPr>
          <p:cNvSpPr>
            <a:spLocks noGrp="1"/>
          </p:cNvSpPr>
          <p:nvPr>
            <p:ph type="subTitle" idx="1"/>
          </p:nvPr>
        </p:nvSpPr>
        <p:spPr/>
        <p:txBody>
          <a:bodyPr/>
          <a:lstStyle/>
          <a:p>
            <a:r>
              <a:rPr lang="da-DK" dirty="0"/>
              <a:t>Den historiefaglige problemstilling</a:t>
            </a:r>
            <a:br>
              <a:rPr lang="da-DK" dirty="0"/>
            </a:br>
            <a:r>
              <a:rPr lang="da-DK" dirty="0"/>
              <a:t>(afslutning på imperialisme)</a:t>
            </a:r>
          </a:p>
        </p:txBody>
      </p:sp>
    </p:spTree>
    <p:extLst>
      <p:ext uri="{BB962C8B-B14F-4D97-AF65-F5344CB8AC3E}">
        <p14:creationId xmlns:p14="http://schemas.microsoft.com/office/powerpoint/2010/main" val="3093543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D103D-CA6B-E53D-0D02-2074FFB478E6}"/>
              </a:ext>
            </a:extLst>
          </p:cNvPr>
          <p:cNvSpPr>
            <a:spLocks noGrp="1"/>
          </p:cNvSpPr>
          <p:nvPr>
            <p:ph type="title"/>
          </p:nvPr>
        </p:nvSpPr>
        <p:spPr/>
        <p:txBody>
          <a:bodyPr/>
          <a:lstStyle/>
          <a:p>
            <a:r>
              <a:rPr lang="da-DK" dirty="0"/>
              <a:t>Dagens julemenu </a:t>
            </a:r>
          </a:p>
        </p:txBody>
      </p:sp>
      <p:sp>
        <p:nvSpPr>
          <p:cNvPr id="3" name="Pladsholder til indhold 2">
            <a:extLst>
              <a:ext uri="{FF2B5EF4-FFF2-40B4-BE49-F238E27FC236}">
                <a16:creationId xmlns:a16="http://schemas.microsoft.com/office/drawing/2014/main" id="{8BF86315-3FA3-BFD7-95CE-3A1D87096F0A}"/>
              </a:ext>
            </a:extLst>
          </p:cNvPr>
          <p:cNvSpPr>
            <a:spLocks noGrp="1"/>
          </p:cNvSpPr>
          <p:nvPr>
            <p:ph idx="1"/>
          </p:nvPr>
        </p:nvSpPr>
        <p:spPr/>
        <p:txBody>
          <a:bodyPr/>
          <a:lstStyle/>
          <a:p>
            <a:pPr>
              <a:buFont typeface="Courier New" panose="02070309020205020404" pitchFamily="49" charset="0"/>
              <a:buChar char="o"/>
            </a:pPr>
            <a:r>
              <a:rPr lang="da-DK" dirty="0"/>
              <a:t> En snak om fagevalueringen</a:t>
            </a:r>
          </a:p>
          <a:p>
            <a:pPr>
              <a:buFont typeface="Courier New" panose="02070309020205020404" pitchFamily="49" charset="0"/>
              <a:buChar char="o"/>
            </a:pPr>
            <a:r>
              <a:rPr lang="da-DK" dirty="0"/>
              <a:t>Oplæg: Hvad er en historiefaglig problemstilling og hvad bruger man den til?</a:t>
            </a:r>
          </a:p>
          <a:p>
            <a:pPr>
              <a:buFont typeface="Courier New" panose="02070309020205020404" pitchFamily="49" charset="0"/>
              <a:buChar char="o"/>
            </a:pPr>
            <a:r>
              <a:rPr lang="da-DK" dirty="0"/>
              <a:t>Et par eksempler fra puljen: vi ser på et par af jeres egne problemstillinger i klassen. Anonymiseret, selvfølgelig!</a:t>
            </a:r>
          </a:p>
          <a:p>
            <a:pPr>
              <a:buFont typeface="Courier New" panose="02070309020205020404" pitchFamily="49" charset="0"/>
              <a:buChar char="o"/>
            </a:pPr>
            <a:r>
              <a:rPr lang="da-DK" dirty="0"/>
              <a:t>Gruppearbejde: learning by </a:t>
            </a:r>
            <a:r>
              <a:rPr lang="da-DK" dirty="0" err="1"/>
              <a:t>doing</a:t>
            </a:r>
            <a:r>
              <a:rPr lang="da-DK" dirty="0"/>
              <a:t>! Gensyn med jeres problemstillinger</a:t>
            </a:r>
          </a:p>
          <a:p>
            <a:pPr>
              <a:buFont typeface="Courier New" panose="02070309020205020404" pitchFamily="49" charset="0"/>
              <a:buChar char="o"/>
            </a:pPr>
            <a:r>
              <a:rPr lang="da-DK" dirty="0"/>
              <a:t>Opsamling</a:t>
            </a:r>
          </a:p>
          <a:p>
            <a:pPr>
              <a:buFont typeface="Courier New" panose="02070309020205020404" pitchFamily="49" charset="0"/>
              <a:buChar char="o"/>
            </a:pPr>
            <a:r>
              <a:rPr lang="da-DK" dirty="0"/>
              <a:t>Hav en go</a:t>
            </a:r>
            <a:r>
              <a:rPr lang="da-DK"/>
              <a:t>’ december!</a:t>
            </a:r>
            <a:endParaRPr lang="da-DK" dirty="0"/>
          </a:p>
          <a:p>
            <a:pPr>
              <a:buFont typeface="Courier New" panose="02070309020205020404" pitchFamily="49" charset="0"/>
              <a:buChar char="o"/>
            </a:pPr>
            <a:endParaRPr lang="da-DK" dirty="0"/>
          </a:p>
        </p:txBody>
      </p:sp>
      <p:pic>
        <p:nvPicPr>
          <p:cNvPr id="8194" name="Picture 2" descr="Christmas Tree 40573 | Other | Buy online at the Official LEGO® Shop GB">
            <a:extLst>
              <a:ext uri="{FF2B5EF4-FFF2-40B4-BE49-F238E27FC236}">
                <a16:creationId xmlns:a16="http://schemas.microsoft.com/office/drawing/2014/main" id="{4307EFA9-8C5C-3870-4F19-AFF9C40E8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400" y="3376508"/>
            <a:ext cx="2600960" cy="2600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94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69D3E3-E582-0792-6E4D-04DC8F1EADFB}"/>
              </a:ext>
            </a:extLst>
          </p:cNvPr>
          <p:cNvSpPr>
            <a:spLocks noGrp="1"/>
          </p:cNvSpPr>
          <p:nvPr>
            <p:ph type="title"/>
          </p:nvPr>
        </p:nvSpPr>
        <p:spPr/>
        <p:txBody>
          <a:bodyPr/>
          <a:lstStyle/>
          <a:p>
            <a:r>
              <a:rPr lang="da-DK" dirty="0"/>
              <a:t>Hvad er af historisk betydning?</a:t>
            </a:r>
          </a:p>
        </p:txBody>
      </p:sp>
      <p:sp>
        <p:nvSpPr>
          <p:cNvPr id="3" name="Pladsholder til indhold 2">
            <a:extLst>
              <a:ext uri="{FF2B5EF4-FFF2-40B4-BE49-F238E27FC236}">
                <a16:creationId xmlns:a16="http://schemas.microsoft.com/office/drawing/2014/main" id="{0DAB83E2-BD35-DB48-1DA5-9EA5F79BA240}"/>
              </a:ext>
            </a:extLst>
          </p:cNvPr>
          <p:cNvSpPr>
            <a:spLocks noGrp="1"/>
          </p:cNvSpPr>
          <p:nvPr>
            <p:ph sz="half" idx="1"/>
          </p:nvPr>
        </p:nvSpPr>
        <p:spPr/>
        <p:txBody>
          <a:bodyPr>
            <a:normAutofit/>
          </a:bodyPr>
          <a:lstStyle/>
          <a:p>
            <a:endParaRPr lang="da-DK" sz="2400" b="0" i="0" dirty="0">
              <a:solidFill>
                <a:srgbClr val="333333"/>
              </a:solidFill>
              <a:effectLst/>
              <a:latin typeface="Noto Sans" panose="020B0502040504020204" pitchFamily="34" charset="0"/>
            </a:endParaRPr>
          </a:p>
          <a:p>
            <a:r>
              <a:rPr lang="da-DK" sz="2400" b="0" i="0" dirty="0">
                <a:solidFill>
                  <a:srgbClr val="333333"/>
                </a:solidFill>
                <a:effectLst/>
                <a:latin typeface="Noto Sans" panose="020B0502040504020204" pitchFamily="34" charset="0"/>
              </a:rPr>
              <a:t>Når man arbejder historiefagligt, er det vigtigt at overveje, hvad der opfattes som </a:t>
            </a:r>
            <a:r>
              <a:rPr lang="da-DK" sz="2400" b="1" i="0" dirty="0">
                <a:solidFill>
                  <a:srgbClr val="333333"/>
                </a:solidFill>
                <a:effectLst/>
                <a:latin typeface="Noto Sans" panose="020B0502040504020204" pitchFamily="34" charset="0"/>
              </a:rPr>
              <a:t>historisk betydningsfuldt</a:t>
            </a:r>
            <a:r>
              <a:rPr lang="da-DK" sz="2400" b="0" i="0" dirty="0">
                <a:solidFill>
                  <a:srgbClr val="333333"/>
                </a:solidFill>
                <a:effectLst/>
                <a:latin typeface="Noto Sans" panose="020B0502040504020204" pitchFamily="34" charset="0"/>
              </a:rPr>
              <a:t>. Det skyldes, at de valg eller fravalg, man foretager sig, fortæller noget om, hvordan man fortolker og forstår fortiden.</a:t>
            </a:r>
            <a:endParaRPr lang="da-DK" sz="2400" dirty="0"/>
          </a:p>
        </p:txBody>
      </p:sp>
      <p:pic>
        <p:nvPicPr>
          <p:cNvPr id="1026" name="Picture 2" descr="My Precious | Book memes, Laughing therapy, Personality profile">
            <a:extLst>
              <a:ext uri="{FF2B5EF4-FFF2-40B4-BE49-F238E27FC236}">
                <a16:creationId xmlns:a16="http://schemas.microsoft.com/office/drawing/2014/main" id="{2D035339-4951-167C-3912-AAA2BD8C449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18238" y="2159483"/>
            <a:ext cx="5384482" cy="313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42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59CAEF1-DC57-97E8-5D1D-3ACFE7B8B6BC}"/>
              </a:ext>
            </a:extLst>
          </p:cNvPr>
          <p:cNvSpPr txBox="1"/>
          <p:nvPr/>
        </p:nvSpPr>
        <p:spPr>
          <a:xfrm>
            <a:off x="4038600" y="1300480"/>
            <a:ext cx="7279640" cy="4154984"/>
          </a:xfrm>
          <a:prstGeom prst="rect">
            <a:avLst/>
          </a:prstGeom>
          <a:noFill/>
        </p:spPr>
        <p:txBody>
          <a:bodyPr wrap="square" rtlCol="0">
            <a:spAutoFit/>
          </a:bodyPr>
          <a:lstStyle/>
          <a:p>
            <a:r>
              <a:rPr lang="da-DK" sz="2400" b="0" i="0" dirty="0">
                <a:solidFill>
                  <a:srgbClr val="333333"/>
                </a:solidFill>
                <a:effectLst/>
                <a:latin typeface="Noto Sans" panose="020B0502040504020204" pitchFamily="34" charset="0"/>
              </a:rPr>
              <a:t>Det er et vigtigt </a:t>
            </a:r>
            <a:r>
              <a:rPr lang="da-DK" sz="2400" b="1" i="0" dirty="0">
                <a:solidFill>
                  <a:srgbClr val="333333"/>
                </a:solidFill>
                <a:effectLst/>
                <a:latin typeface="Noto Sans" panose="020B0502040504020204" pitchFamily="34" charset="0"/>
              </a:rPr>
              <a:t>historiefagligt greb </a:t>
            </a:r>
            <a:r>
              <a:rPr lang="da-DK" sz="2400" b="0" i="0" dirty="0">
                <a:solidFill>
                  <a:srgbClr val="333333"/>
                </a:solidFill>
                <a:effectLst/>
                <a:latin typeface="Noto Sans" panose="020B0502040504020204" pitchFamily="34" charset="0"/>
              </a:rPr>
              <a:t>at forholde sig kritisk til den historiske fremstillings indhold og form. Det kan man fx gøre ved at stille spørgsmål til fremstillingens fortolkning og kildegrundlag.</a:t>
            </a:r>
          </a:p>
          <a:p>
            <a:endParaRPr lang="da-DK" sz="2400" dirty="0">
              <a:solidFill>
                <a:srgbClr val="333333"/>
              </a:solidFill>
              <a:latin typeface="Noto Sans" panose="020B0502040504020204" pitchFamily="34" charset="0"/>
            </a:endParaRPr>
          </a:p>
          <a:p>
            <a:r>
              <a:rPr lang="da-DK" sz="2400" b="0" i="0" dirty="0">
                <a:solidFill>
                  <a:srgbClr val="333333"/>
                </a:solidFill>
                <a:effectLst/>
                <a:latin typeface="Noto Sans" panose="020B0502040504020204" pitchFamily="34" charset="0"/>
              </a:rPr>
              <a:t>det er et særligt træk ved historiefaget, at man netop</a:t>
            </a:r>
            <a:r>
              <a:rPr lang="da-DK" sz="2400" b="1" i="0" dirty="0">
                <a:solidFill>
                  <a:srgbClr val="333333"/>
                </a:solidFill>
                <a:effectLst/>
                <a:latin typeface="Noto Sans" panose="020B0502040504020204" pitchFamily="34" charset="0"/>
              </a:rPr>
              <a:t> </a:t>
            </a:r>
            <a:r>
              <a:rPr lang="da-DK" sz="2400" b="1" i="1" dirty="0">
                <a:solidFill>
                  <a:srgbClr val="333333"/>
                </a:solidFill>
                <a:effectLst/>
                <a:latin typeface="Noto Sans" panose="020B0502040504020204" pitchFamily="34" charset="0"/>
              </a:rPr>
              <a:t>kan</a:t>
            </a:r>
            <a:r>
              <a:rPr lang="da-DK" sz="2400" b="1" i="0" dirty="0">
                <a:solidFill>
                  <a:srgbClr val="333333"/>
                </a:solidFill>
                <a:effectLst/>
                <a:latin typeface="Noto Sans" panose="020B0502040504020204" pitchFamily="34" charset="0"/>
              </a:rPr>
              <a:t> </a:t>
            </a:r>
            <a:r>
              <a:rPr lang="da-DK" sz="2400" b="0" i="0" dirty="0">
                <a:solidFill>
                  <a:srgbClr val="333333"/>
                </a:solidFill>
                <a:effectLst/>
                <a:latin typeface="Noto Sans" panose="020B0502040504020204" pitchFamily="34" charset="0"/>
              </a:rPr>
              <a:t>og </a:t>
            </a:r>
            <a:r>
              <a:rPr lang="da-DK" sz="2400" b="1" i="1" dirty="0">
                <a:solidFill>
                  <a:srgbClr val="333333"/>
                </a:solidFill>
                <a:effectLst/>
                <a:latin typeface="Noto Sans" panose="020B0502040504020204" pitchFamily="34" charset="0"/>
              </a:rPr>
              <a:t>skal</a:t>
            </a:r>
            <a:r>
              <a:rPr lang="da-DK" sz="2400" b="1" i="0" dirty="0">
                <a:solidFill>
                  <a:srgbClr val="333333"/>
                </a:solidFill>
                <a:effectLst/>
                <a:latin typeface="Noto Sans" panose="020B0502040504020204" pitchFamily="34" charset="0"/>
              </a:rPr>
              <a:t> </a:t>
            </a:r>
            <a:r>
              <a:rPr lang="da-DK" sz="2400" b="0" i="0" dirty="0">
                <a:solidFill>
                  <a:srgbClr val="333333"/>
                </a:solidFill>
                <a:effectLst/>
                <a:latin typeface="Noto Sans" panose="020B0502040504020204" pitchFamily="34" charset="0"/>
              </a:rPr>
              <a:t>diskutere, hvordan fortiden bliver fortolket og brugt. Dette skyldes, at alle former for fortolkning af fortiden altid er dybt forankret i og påvirket af den tid, de finder sted i.</a:t>
            </a:r>
            <a:endParaRPr lang="da-DK" sz="2400" dirty="0"/>
          </a:p>
        </p:txBody>
      </p:sp>
      <p:pic>
        <p:nvPicPr>
          <p:cNvPr id="2050" name="Picture 2" descr="5 Tips for Coaching to the “Aha” Moment | Blanchard LeaderChat">
            <a:extLst>
              <a:ext uri="{FF2B5EF4-FFF2-40B4-BE49-F238E27FC236}">
                <a16:creationId xmlns:a16="http://schemas.microsoft.com/office/drawing/2014/main" id="{C9E4B88E-E775-C0B0-2AEE-E3523B8A2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364" y="1472972"/>
            <a:ext cx="368123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160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2"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14"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Pære på gul baggrund med skitseret lysstråle og ledning">
            <a:extLst>
              <a:ext uri="{FF2B5EF4-FFF2-40B4-BE49-F238E27FC236}">
                <a16:creationId xmlns:a16="http://schemas.microsoft.com/office/drawing/2014/main" id="{5E96A38D-4545-79D0-70C2-3BCBF064D561}"/>
              </a:ext>
            </a:extLst>
          </p:cNvPr>
          <p:cNvPicPr>
            <a:picLocks noChangeAspect="1"/>
          </p:cNvPicPr>
          <p:nvPr/>
        </p:nvPicPr>
        <p:blipFill rotWithShape="1">
          <a:blip r:embed="rId2"/>
          <a:srcRect t="22646" b="11803"/>
          <a:stretch/>
        </p:blipFill>
        <p:spPr>
          <a:xfrm>
            <a:off x="-32" y="10"/>
            <a:ext cx="12192031" cy="4915066"/>
          </a:xfrm>
          <a:prstGeom prst="rect">
            <a:avLst/>
          </a:prstGeom>
        </p:spPr>
      </p:pic>
      <p:sp>
        <p:nvSpPr>
          <p:cNvPr id="16" name="Rectangle 15">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3D0E27FD-FD9F-240B-6344-B837D911A3C6}"/>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sz="3600">
                <a:solidFill>
                  <a:srgbClr val="FFFFFF"/>
                </a:solidFill>
              </a:rPr>
              <a:t>Den historiefaglige problemstilling (lektie)</a:t>
            </a:r>
          </a:p>
        </p:txBody>
      </p:sp>
      <p:sp>
        <p:nvSpPr>
          <p:cNvPr id="18" name="Rectangle 17">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588353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39DCF3-7B63-04C8-442A-3D9B218D8D21}"/>
              </a:ext>
            </a:extLst>
          </p:cNvPr>
          <p:cNvSpPr>
            <a:spLocks noGrp="1"/>
          </p:cNvSpPr>
          <p:nvPr>
            <p:ph type="title"/>
          </p:nvPr>
        </p:nvSpPr>
        <p:spPr/>
        <p:txBody>
          <a:bodyPr/>
          <a:lstStyle/>
          <a:p>
            <a:r>
              <a:rPr lang="da-DK" dirty="0"/>
              <a:t>Problemstilling? Hvad er det nu lige…?</a:t>
            </a:r>
          </a:p>
        </p:txBody>
      </p:sp>
      <p:sp>
        <p:nvSpPr>
          <p:cNvPr id="3" name="Pladsholder til indhold 2">
            <a:extLst>
              <a:ext uri="{FF2B5EF4-FFF2-40B4-BE49-F238E27FC236}">
                <a16:creationId xmlns:a16="http://schemas.microsoft.com/office/drawing/2014/main" id="{02D05D5F-4791-BE9C-3702-F778E1BD9972}"/>
              </a:ext>
            </a:extLst>
          </p:cNvPr>
          <p:cNvSpPr>
            <a:spLocks noGrp="1"/>
          </p:cNvSpPr>
          <p:nvPr>
            <p:ph sz="half" idx="1"/>
          </p:nvPr>
        </p:nvSpPr>
        <p:spPr/>
        <p:txBody>
          <a:bodyPr/>
          <a:lstStyle/>
          <a:p>
            <a:r>
              <a:rPr lang="da-DK" sz="2400" b="1" dirty="0"/>
              <a:t>Problem:</a:t>
            </a:r>
          </a:p>
          <a:p>
            <a:r>
              <a:rPr lang="da-DK" sz="2400" b="0" i="0" dirty="0">
                <a:solidFill>
                  <a:schemeClr val="tx1"/>
                </a:solidFill>
                <a:effectLst/>
                <a:latin typeface="Google Sans"/>
              </a:rPr>
              <a:t>Et problem er en udfordring, der skal eller bør afklares. Problem er sagen selv, f.eks. </a:t>
            </a:r>
            <a:r>
              <a:rPr lang="da-DK" sz="2400" dirty="0">
                <a:solidFill>
                  <a:schemeClr val="tx1"/>
                </a:solidFill>
                <a:latin typeface="Google Sans"/>
              </a:rPr>
              <a:t>Folkemordet i Gaza, den russiske invasion af Ukraine, Hitlers Tredje Rige, racediskrimination i USA i dag</a:t>
            </a:r>
            <a:endParaRPr lang="da-DK" sz="2400" b="1" dirty="0">
              <a:solidFill>
                <a:schemeClr val="tx1"/>
              </a:solidFill>
            </a:endParaRPr>
          </a:p>
        </p:txBody>
      </p:sp>
      <p:sp>
        <p:nvSpPr>
          <p:cNvPr id="4" name="Pladsholder til indhold 3">
            <a:extLst>
              <a:ext uri="{FF2B5EF4-FFF2-40B4-BE49-F238E27FC236}">
                <a16:creationId xmlns:a16="http://schemas.microsoft.com/office/drawing/2014/main" id="{C8ED3A6F-7CE9-9729-1618-239D8870E020}"/>
              </a:ext>
            </a:extLst>
          </p:cNvPr>
          <p:cNvSpPr>
            <a:spLocks noGrp="1"/>
          </p:cNvSpPr>
          <p:nvPr>
            <p:ph sz="half" idx="2"/>
          </p:nvPr>
        </p:nvSpPr>
        <p:spPr/>
        <p:txBody>
          <a:bodyPr/>
          <a:lstStyle/>
          <a:p>
            <a:r>
              <a:rPr lang="da-DK" sz="2400" b="1" dirty="0"/>
              <a:t>Problem</a:t>
            </a:r>
            <a:r>
              <a:rPr lang="da-DK" sz="2400" b="1" u="sng" dirty="0"/>
              <a:t>stilling</a:t>
            </a:r>
            <a:r>
              <a:rPr lang="da-DK" sz="2400" b="1" i="1" u="sng" dirty="0"/>
              <a:t>:</a:t>
            </a:r>
          </a:p>
          <a:p>
            <a:r>
              <a:rPr lang="da-DK" sz="2400" dirty="0">
                <a:solidFill>
                  <a:schemeClr val="tx1"/>
                </a:solidFill>
                <a:latin typeface="Google Sans"/>
              </a:rPr>
              <a:t>P</a:t>
            </a:r>
            <a:r>
              <a:rPr lang="da-DK" sz="2400" b="0" i="0" dirty="0">
                <a:solidFill>
                  <a:schemeClr val="tx1"/>
                </a:solidFill>
                <a:effectLst/>
                <a:latin typeface="Google Sans"/>
              </a:rPr>
              <a:t>roblemstillingen er den måde, man kan tale om problemet.</a:t>
            </a:r>
          </a:p>
          <a:p>
            <a:r>
              <a:rPr lang="da-DK" sz="2400" b="0" i="0" dirty="0">
                <a:solidFill>
                  <a:schemeClr val="tx1"/>
                </a:solidFill>
                <a:effectLst/>
                <a:latin typeface="Google Sans"/>
              </a:rPr>
              <a:t>‘Problemstilling’ betyder beskrivelsen af eller tilgangen til problemet. Man sætter noget, nemlig belysningen af et problem, i fokus og italesætter det gennem spørgsmål eller konstateringer.</a:t>
            </a:r>
            <a:endParaRPr lang="da-DK" sz="2400" b="1" dirty="0">
              <a:solidFill>
                <a:schemeClr val="tx1"/>
              </a:solidFill>
            </a:endParaRPr>
          </a:p>
        </p:txBody>
      </p:sp>
      <p:pic>
        <p:nvPicPr>
          <p:cNvPr id="3074" name="Picture 2" descr="The Definition of a Problem - a Critical Step | Indra Process and  Performance Consulting">
            <a:extLst>
              <a:ext uri="{FF2B5EF4-FFF2-40B4-BE49-F238E27FC236}">
                <a16:creationId xmlns:a16="http://schemas.microsoft.com/office/drawing/2014/main" id="{9CA463FF-6D0B-EA0D-3597-2832A73D8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110" y="4190999"/>
            <a:ext cx="2494138" cy="188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2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7A3B81-B909-982B-9C76-E828474EC2D9}"/>
              </a:ext>
            </a:extLst>
          </p:cNvPr>
          <p:cNvSpPr>
            <a:spLocks noGrp="1"/>
          </p:cNvSpPr>
          <p:nvPr>
            <p:ph type="title"/>
          </p:nvPr>
        </p:nvSpPr>
        <p:spPr>
          <a:xfrm>
            <a:off x="962025" y="286603"/>
            <a:ext cx="10382249" cy="1450757"/>
          </a:xfrm>
        </p:spPr>
        <p:txBody>
          <a:bodyPr/>
          <a:lstStyle/>
          <a:p>
            <a:r>
              <a:rPr lang="da-DK" dirty="0"/>
              <a:t>Den historiefaglige problemstillings formål</a:t>
            </a:r>
          </a:p>
        </p:txBody>
      </p:sp>
      <p:sp>
        <p:nvSpPr>
          <p:cNvPr id="3" name="Pladsholder til indhold 2">
            <a:extLst>
              <a:ext uri="{FF2B5EF4-FFF2-40B4-BE49-F238E27FC236}">
                <a16:creationId xmlns:a16="http://schemas.microsoft.com/office/drawing/2014/main" id="{A333B378-DE36-63A7-4F84-55A855993DCD}"/>
              </a:ext>
            </a:extLst>
          </p:cNvPr>
          <p:cNvSpPr>
            <a:spLocks noGrp="1"/>
          </p:cNvSpPr>
          <p:nvPr>
            <p:ph idx="1"/>
          </p:nvPr>
        </p:nvSpPr>
        <p:spPr/>
        <p:txBody>
          <a:bodyPr>
            <a:normAutofit/>
          </a:bodyPr>
          <a:lstStyle/>
          <a:p>
            <a:pPr>
              <a:buFont typeface="Courier New" panose="02070309020205020404" pitchFamily="49" charset="0"/>
              <a:buChar char="o"/>
            </a:pPr>
            <a:endParaRPr lang="da-DK" sz="2400" b="0" i="0" dirty="0">
              <a:solidFill>
                <a:srgbClr val="333333"/>
              </a:solidFill>
              <a:effectLst/>
              <a:latin typeface="Noto Sans" panose="020B0502040504020204" pitchFamily="34" charset="0"/>
            </a:endParaRPr>
          </a:p>
          <a:p>
            <a:pPr>
              <a:buFont typeface="Courier New" panose="02070309020205020404" pitchFamily="49" charset="0"/>
              <a:buChar char="o"/>
            </a:pPr>
            <a:r>
              <a:rPr lang="da-DK" sz="2800" b="0" i="0" dirty="0">
                <a:solidFill>
                  <a:srgbClr val="333333"/>
                </a:solidFill>
                <a:effectLst/>
                <a:latin typeface="Noto Sans" panose="020B0502040504020204" pitchFamily="34" charset="0"/>
              </a:rPr>
              <a:t>Et centralt element i det problematiserende historiefag</a:t>
            </a:r>
          </a:p>
          <a:p>
            <a:pPr>
              <a:buFont typeface="Courier New" panose="02070309020205020404" pitchFamily="49" charset="0"/>
              <a:buChar char="o"/>
            </a:pPr>
            <a:r>
              <a:rPr lang="da-DK" sz="2800" dirty="0">
                <a:solidFill>
                  <a:srgbClr val="333333"/>
                </a:solidFill>
                <a:latin typeface="Noto Sans" panose="020B0502040504020204" pitchFamily="34" charset="0"/>
              </a:rPr>
              <a:t>Giver det historiefaglige arbejde en retning til at:</a:t>
            </a:r>
          </a:p>
          <a:p>
            <a:pPr lvl="1">
              <a:buFont typeface="Courier New" panose="02070309020205020404" pitchFamily="49" charset="0"/>
              <a:buChar char="o"/>
            </a:pPr>
            <a:r>
              <a:rPr lang="da-DK" sz="2400" b="0" i="0" dirty="0">
                <a:solidFill>
                  <a:srgbClr val="333333"/>
                </a:solidFill>
                <a:effectLst/>
                <a:latin typeface="Noto Sans" panose="020B0502040504020204" pitchFamily="34" charset="0"/>
              </a:rPr>
              <a:t>Identificere kilder</a:t>
            </a:r>
          </a:p>
          <a:p>
            <a:pPr lvl="1">
              <a:buFont typeface="Courier New" panose="02070309020205020404" pitchFamily="49" charset="0"/>
              <a:buChar char="o"/>
            </a:pPr>
            <a:r>
              <a:rPr lang="da-DK" sz="2400" dirty="0">
                <a:solidFill>
                  <a:srgbClr val="333333"/>
                </a:solidFill>
                <a:latin typeface="Noto Sans" panose="020B0502040504020204" pitchFamily="34" charset="0"/>
              </a:rPr>
              <a:t>Læse kilder</a:t>
            </a:r>
          </a:p>
          <a:p>
            <a:pPr lvl="1">
              <a:buFont typeface="Courier New" panose="02070309020205020404" pitchFamily="49" charset="0"/>
              <a:buChar char="o"/>
            </a:pPr>
            <a:r>
              <a:rPr lang="da-DK" sz="2400" dirty="0">
                <a:solidFill>
                  <a:srgbClr val="333333"/>
                </a:solidFill>
                <a:latin typeface="Noto Sans" panose="020B0502040504020204" pitchFamily="34" charset="0"/>
              </a:rPr>
              <a:t>Vælge kilder</a:t>
            </a:r>
          </a:p>
          <a:p>
            <a:pPr marL="201168" lvl="1" indent="0">
              <a:buNone/>
            </a:pPr>
            <a:r>
              <a:rPr lang="da-DK" sz="2400" b="1" i="0" dirty="0">
                <a:solidFill>
                  <a:srgbClr val="333333"/>
                </a:solidFill>
                <a:effectLst/>
                <a:latin typeface="Noto Sans" panose="020B0502040504020204" pitchFamily="34" charset="0"/>
              </a:rPr>
              <a:t>= til at formulere selve problemstillingen OG til at besvare den efterfølgende</a:t>
            </a:r>
          </a:p>
          <a:p>
            <a:endParaRPr lang="da-DK" dirty="0">
              <a:solidFill>
                <a:srgbClr val="333333"/>
              </a:solidFill>
              <a:latin typeface="Noto Sans" panose="020B0502040504020204" pitchFamily="34" charset="0"/>
            </a:endParaRPr>
          </a:p>
        </p:txBody>
      </p:sp>
    </p:spTree>
    <p:extLst>
      <p:ext uri="{BB962C8B-B14F-4D97-AF65-F5344CB8AC3E}">
        <p14:creationId xmlns:p14="http://schemas.microsoft.com/office/powerpoint/2010/main" val="2008267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CC912-4234-BF26-5268-81AFCDA97C73}"/>
              </a:ext>
            </a:extLst>
          </p:cNvPr>
          <p:cNvSpPr>
            <a:spLocks noGrp="1"/>
          </p:cNvSpPr>
          <p:nvPr>
            <p:ph type="title"/>
          </p:nvPr>
        </p:nvSpPr>
        <p:spPr>
          <a:xfrm>
            <a:off x="1097279" y="286603"/>
            <a:ext cx="10251441" cy="1450757"/>
          </a:xfrm>
        </p:spPr>
        <p:txBody>
          <a:bodyPr/>
          <a:lstStyle/>
          <a:p>
            <a:r>
              <a:rPr lang="da-DK" dirty="0"/>
              <a:t>Den historiefaglige problemstillings formål</a:t>
            </a:r>
          </a:p>
        </p:txBody>
      </p:sp>
      <p:sp>
        <p:nvSpPr>
          <p:cNvPr id="3" name="Pladsholder til indhold 2">
            <a:extLst>
              <a:ext uri="{FF2B5EF4-FFF2-40B4-BE49-F238E27FC236}">
                <a16:creationId xmlns:a16="http://schemas.microsoft.com/office/drawing/2014/main" id="{17C80B1C-A396-4052-8AB9-E54562064742}"/>
              </a:ext>
            </a:extLst>
          </p:cNvPr>
          <p:cNvSpPr>
            <a:spLocks noGrp="1"/>
          </p:cNvSpPr>
          <p:nvPr>
            <p:ph sz="half" idx="1"/>
          </p:nvPr>
        </p:nvSpPr>
        <p:spPr>
          <a:xfrm>
            <a:off x="1097279" y="1845733"/>
            <a:ext cx="10132696" cy="4126441"/>
          </a:xfrm>
        </p:spPr>
        <p:txBody>
          <a:bodyPr>
            <a:normAutofit lnSpcReduction="10000"/>
          </a:bodyPr>
          <a:lstStyle/>
          <a:p>
            <a:pPr marL="0" indent="0">
              <a:buNone/>
            </a:pPr>
            <a:r>
              <a:rPr lang="da-DK" sz="2400" b="0" i="0" dirty="0">
                <a:solidFill>
                  <a:srgbClr val="333333"/>
                </a:solidFill>
                <a:effectLst/>
                <a:latin typeface="Noto Sans" panose="020B0502040504020204" pitchFamily="34" charset="0"/>
              </a:rPr>
              <a:t>Når man arbejder problematiserende i historie, skal man altså konkret formulere </a:t>
            </a:r>
            <a:r>
              <a:rPr lang="da-DK" sz="2400" b="1" i="0" dirty="0">
                <a:solidFill>
                  <a:srgbClr val="333333"/>
                </a:solidFill>
                <a:effectLst/>
                <a:latin typeface="Noto Sans" panose="020B0502040504020204" pitchFamily="34" charset="0"/>
              </a:rPr>
              <a:t>spørgsmål</a:t>
            </a:r>
            <a:r>
              <a:rPr lang="da-DK" sz="2400" b="0" i="0" dirty="0">
                <a:solidFill>
                  <a:srgbClr val="333333"/>
                </a:solidFill>
                <a:effectLst/>
                <a:latin typeface="Noto Sans" panose="020B0502040504020204" pitchFamily="34" charset="0"/>
              </a:rPr>
              <a:t> til det emne og/eller kilder, man beskæftiger sig med. </a:t>
            </a:r>
          </a:p>
          <a:p>
            <a:pPr marL="0" indent="0">
              <a:buNone/>
            </a:pPr>
            <a:r>
              <a:rPr lang="da-DK" sz="2400" b="0" i="0" dirty="0">
                <a:solidFill>
                  <a:srgbClr val="333333"/>
                </a:solidFill>
                <a:effectLst/>
                <a:latin typeface="Noto Sans" panose="020B0502040504020204" pitchFamily="34" charset="0"/>
              </a:rPr>
              <a:t>Der er to ting, som man skal have styr på, når man formulerer sine spørgsmål, dvs. sine </a:t>
            </a:r>
            <a:r>
              <a:rPr lang="da-DK" sz="2400" b="1" i="0" dirty="0">
                <a:solidFill>
                  <a:srgbClr val="333333"/>
                </a:solidFill>
                <a:effectLst/>
                <a:latin typeface="Noto Sans" panose="020B0502040504020204" pitchFamily="34" charset="0"/>
              </a:rPr>
              <a:t>problemstillinger</a:t>
            </a:r>
            <a:r>
              <a:rPr lang="da-DK" sz="2400" b="0" i="0" dirty="0">
                <a:solidFill>
                  <a:srgbClr val="333333"/>
                </a:solidFill>
                <a:effectLst/>
                <a:latin typeface="Noto Sans" panose="020B0502040504020204" pitchFamily="34" charset="0"/>
              </a:rPr>
              <a:t>. </a:t>
            </a:r>
          </a:p>
          <a:p>
            <a:pPr marL="0" indent="0">
              <a:buNone/>
            </a:pPr>
            <a:r>
              <a:rPr lang="da-DK" sz="2400" b="0" i="0" dirty="0">
                <a:solidFill>
                  <a:srgbClr val="333333"/>
                </a:solidFill>
                <a:effectLst/>
                <a:latin typeface="Noto Sans" panose="020B0502040504020204" pitchFamily="34" charset="0"/>
              </a:rPr>
              <a:t>Det </a:t>
            </a:r>
            <a:r>
              <a:rPr lang="da-DK" sz="2400" b="0" i="0" u="sng" dirty="0">
                <a:solidFill>
                  <a:srgbClr val="333333"/>
                </a:solidFill>
                <a:effectLst/>
                <a:latin typeface="Noto Sans" panose="020B0502040504020204" pitchFamily="34" charset="0"/>
              </a:rPr>
              <a:t>første</a:t>
            </a:r>
            <a:r>
              <a:rPr lang="da-DK" sz="2400" b="0" i="0" dirty="0">
                <a:solidFill>
                  <a:srgbClr val="333333"/>
                </a:solidFill>
                <a:effectLst/>
                <a:latin typeface="Noto Sans" panose="020B0502040504020204" pitchFamily="34" charset="0"/>
              </a:rPr>
              <a:t> handler om, </a:t>
            </a:r>
            <a:r>
              <a:rPr lang="da-DK" sz="2400" b="0" i="1" dirty="0">
                <a:solidFill>
                  <a:srgbClr val="333333"/>
                </a:solidFill>
                <a:effectLst/>
                <a:latin typeface="Noto Sans" panose="020B0502040504020204" pitchFamily="34" charset="0"/>
              </a:rPr>
              <a:t>hvornår </a:t>
            </a:r>
            <a:r>
              <a:rPr lang="da-DK" sz="2400" b="0" i="0" dirty="0">
                <a:solidFill>
                  <a:srgbClr val="333333"/>
                </a:solidFill>
                <a:effectLst/>
                <a:latin typeface="Noto Sans" panose="020B0502040504020204" pitchFamily="34" charset="0"/>
              </a:rPr>
              <a:t>en problemstilling er historiefagligt </a:t>
            </a:r>
            <a:r>
              <a:rPr lang="da-DK" sz="2400" b="1" i="0" dirty="0">
                <a:solidFill>
                  <a:srgbClr val="333333"/>
                </a:solidFill>
                <a:effectLst/>
                <a:latin typeface="Noto Sans" panose="020B0502040504020204" pitchFamily="34" charset="0"/>
              </a:rPr>
              <a:t>relevant</a:t>
            </a:r>
            <a:r>
              <a:rPr lang="da-DK" sz="2400" b="0" i="0" dirty="0">
                <a:solidFill>
                  <a:srgbClr val="333333"/>
                </a:solidFill>
                <a:effectLst/>
                <a:latin typeface="Noto Sans" panose="020B0502040504020204" pitchFamily="34" charset="0"/>
              </a:rPr>
              <a:t>. (vores fokus i dag)</a:t>
            </a:r>
          </a:p>
          <a:p>
            <a:pPr marL="0" indent="0">
              <a:buNone/>
            </a:pPr>
            <a:r>
              <a:rPr lang="da-DK" sz="2400" b="0" i="0" dirty="0">
                <a:solidFill>
                  <a:srgbClr val="333333"/>
                </a:solidFill>
                <a:effectLst/>
                <a:latin typeface="Noto Sans" panose="020B0502040504020204" pitchFamily="34" charset="0"/>
              </a:rPr>
              <a:t>Det </a:t>
            </a:r>
            <a:r>
              <a:rPr lang="da-DK" sz="2400" b="0" i="0" u="sng" dirty="0">
                <a:solidFill>
                  <a:srgbClr val="333333"/>
                </a:solidFill>
                <a:effectLst/>
                <a:latin typeface="Noto Sans" panose="020B0502040504020204" pitchFamily="34" charset="0"/>
              </a:rPr>
              <a:t>andet</a:t>
            </a:r>
            <a:r>
              <a:rPr lang="da-DK" sz="2400" b="0" i="0" dirty="0">
                <a:solidFill>
                  <a:srgbClr val="333333"/>
                </a:solidFill>
                <a:effectLst/>
                <a:latin typeface="Noto Sans" panose="020B0502040504020204" pitchFamily="34" charset="0"/>
              </a:rPr>
              <a:t> handler om, </a:t>
            </a:r>
            <a:r>
              <a:rPr lang="da-DK" sz="2400" b="0" i="1" dirty="0">
                <a:solidFill>
                  <a:srgbClr val="333333"/>
                </a:solidFill>
                <a:effectLst/>
                <a:latin typeface="Noto Sans" panose="020B0502040504020204" pitchFamily="34" charset="0"/>
              </a:rPr>
              <a:t>hvordan</a:t>
            </a:r>
            <a:r>
              <a:rPr lang="da-DK" sz="2400" b="0" i="0" dirty="0">
                <a:solidFill>
                  <a:srgbClr val="333333"/>
                </a:solidFill>
                <a:effectLst/>
                <a:latin typeface="Noto Sans" panose="020B0502040504020204" pitchFamily="34" charset="0"/>
              </a:rPr>
              <a:t> man sætter struktur på sin besvarelse af den givne problemstilling, dvs. hvordan man </a:t>
            </a:r>
            <a:r>
              <a:rPr lang="da-DK" sz="2400" b="1" i="0" dirty="0">
                <a:solidFill>
                  <a:srgbClr val="333333"/>
                </a:solidFill>
                <a:effectLst/>
                <a:latin typeface="Noto Sans" panose="020B0502040504020204" pitchFamily="34" charset="0"/>
              </a:rPr>
              <a:t>metodisk</a:t>
            </a:r>
            <a:r>
              <a:rPr lang="da-DK" sz="2400" b="0" i="0" dirty="0">
                <a:solidFill>
                  <a:srgbClr val="333333"/>
                </a:solidFill>
                <a:effectLst/>
                <a:latin typeface="Noto Sans" panose="020B0502040504020204" pitchFamily="34" charset="0"/>
              </a:rPr>
              <a:t> når frem til sine svar og får formidlet en velbegrundet historiefaglig analyse og fortolkning. (det kommer vi til at arbejde med i næste forløb)</a:t>
            </a:r>
            <a:endParaRPr lang="da-DK" sz="2800" dirty="0"/>
          </a:p>
        </p:txBody>
      </p:sp>
    </p:spTree>
    <p:extLst>
      <p:ext uri="{BB962C8B-B14F-4D97-AF65-F5344CB8AC3E}">
        <p14:creationId xmlns:p14="http://schemas.microsoft.com/office/powerpoint/2010/main" val="179082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A3EBA-4A5A-150E-EC33-4C17612715FE}"/>
              </a:ext>
            </a:extLst>
          </p:cNvPr>
          <p:cNvSpPr>
            <a:spLocks noGrp="1"/>
          </p:cNvSpPr>
          <p:nvPr>
            <p:ph type="title"/>
          </p:nvPr>
        </p:nvSpPr>
        <p:spPr/>
        <p:txBody>
          <a:bodyPr/>
          <a:lstStyle/>
          <a:p>
            <a:r>
              <a:rPr lang="da-DK" dirty="0"/>
              <a:t>Hvad er en </a:t>
            </a:r>
            <a:r>
              <a:rPr lang="da-DK" u="sng" dirty="0"/>
              <a:t>god</a:t>
            </a:r>
            <a:r>
              <a:rPr lang="da-DK" dirty="0"/>
              <a:t> historiefaglig problemstilling?</a:t>
            </a:r>
          </a:p>
        </p:txBody>
      </p:sp>
      <p:sp>
        <p:nvSpPr>
          <p:cNvPr id="3" name="Pladsholder til indhold 2">
            <a:extLst>
              <a:ext uri="{FF2B5EF4-FFF2-40B4-BE49-F238E27FC236}">
                <a16:creationId xmlns:a16="http://schemas.microsoft.com/office/drawing/2014/main" id="{4C7514CA-6690-AFAC-8043-1A88431D1FA7}"/>
              </a:ext>
            </a:extLst>
          </p:cNvPr>
          <p:cNvSpPr>
            <a:spLocks noGrp="1"/>
          </p:cNvSpPr>
          <p:nvPr>
            <p:ph idx="1"/>
          </p:nvPr>
        </p:nvSpPr>
        <p:spPr/>
        <p:txBody>
          <a:bodyPr/>
          <a:lstStyle/>
          <a:p>
            <a:pPr algn="l"/>
            <a:r>
              <a:rPr lang="da-DK" b="1" i="0" dirty="0">
                <a:solidFill>
                  <a:srgbClr val="333333"/>
                </a:solidFill>
                <a:effectLst/>
                <a:latin typeface="Noto Sans" panose="020B0502040504020204" pitchFamily="34" charset="0"/>
              </a:rPr>
              <a:t>En historiefaglig problemstilling er </a:t>
            </a:r>
            <a:r>
              <a:rPr lang="da-DK" b="1" i="1" dirty="0">
                <a:solidFill>
                  <a:srgbClr val="333333"/>
                </a:solidFill>
                <a:effectLst/>
                <a:latin typeface="Noto Sans" panose="020B0502040504020204" pitchFamily="34" charset="0"/>
              </a:rPr>
              <a:t>brugbar</a:t>
            </a:r>
            <a:r>
              <a:rPr lang="da-DK" b="1" i="0" dirty="0">
                <a:solidFill>
                  <a:srgbClr val="333333"/>
                </a:solidFill>
                <a:effectLst/>
                <a:latin typeface="Noto Sans" panose="020B0502040504020204" pitchFamily="34" charset="0"/>
              </a:rPr>
              <a:t>, hvis den:</a:t>
            </a:r>
            <a:endParaRPr lang="da-DK" b="0" i="0" dirty="0">
              <a:solidFill>
                <a:srgbClr val="333333"/>
              </a:solidFill>
              <a:effectLst/>
              <a:latin typeface="Noto Sans" panose="020B0502040504020204" pitchFamily="34" charset="0"/>
            </a:endParaRPr>
          </a:p>
          <a:p>
            <a:pPr algn="l">
              <a:buFont typeface="Arial" panose="020B0604020202020204" pitchFamily="34" charset="0"/>
              <a:buChar char="•"/>
            </a:pPr>
            <a:r>
              <a:rPr lang="da-DK" b="0" i="0" dirty="0">
                <a:solidFill>
                  <a:srgbClr val="333333"/>
                </a:solidFill>
                <a:effectLst/>
                <a:latin typeface="Noto Sans" panose="020B0502040504020204" pitchFamily="34" charset="0"/>
              </a:rPr>
              <a:t>Er historiefagligt relevant, dvs. lægger op til at undersøge en reel historiefaglig problematik</a:t>
            </a:r>
          </a:p>
          <a:p>
            <a:pPr algn="l">
              <a:buFont typeface="Arial" panose="020B0604020202020204" pitchFamily="34" charset="0"/>
              <a:buChar char="•"/>
            </a:pPr>
            <a:r>
              <a:rPr lang="da-DK" b="0" i="0" dirty="0">
                <a:solidFill>
                  <a:srgbClr val="333333"/>
                </a:solidFill>
                <a:effectLst/>
                <a:latin typeface="Noto Sans" panose="020B0502040504020204" pitchFamily="34" charset="0"/>
              </a:rPr>
              <a:t>Er præcist formuleret i et fagligt sprog</a:t>
            </a:r>
          </a:p>
          <a:p>
            <a:pPr algn="l">
              <a:buFont typeface="Arial" panose="020B0604020202020204" pitchFamily="34" charset="0"/>
              <a:buChar char="•"/>
            </a:pPr>
            <a:r>
              <a:rPr lang="da-DK" b="0" i="0" dirty="0">
                <a:solidFill>
                  <a:srgbClr val="333333"/>
                </a:solidFill>
                <a:effectLst/>
                <a:latin typeface="Noto Sans" panose="020B0502040504020204" pitchFamily="34" charset="0"/>
              </a:rPr>
              <a:t>Er præcist afgrænset i tid, sted og rum</a:t>
            </a:r>
          </a:p>
          <a:p>
            <a:pPr algn="l">
              <a:buFont typeface="Arial" panose="020B0604020202020204" pitchFamily="34" charset="0"/>
              <a:buChar char="•"/>
            </a:pPr>
            <a:r>
              <a:rPr lang="da-DK" b="0" i="0" dirty="0">
                <a:solidFill>
                  <a:srgbClr val="333333"/>
                </a:solidFill>
                <a:effectLst/>
                <a:latin typeface="Noto Sans" panose="020B0502040504020204" pitchFamily="34" charset="0"/>
              </a:rPr>
              <a:t>Kan besvares ud fra det historiske materiale, man har til rådighed</a:t>
            </a:r>
          </a:p>
          <a:p>
            <a:pPr algn="l">
              <a:buFont typeface="Arial" panose="020B0604020202020204" pitchFamily="34" charset="0"/>
              <a:buChar char="•"/>
            </a:pPr>
            <a:r>
              <a:rPr lang="da-DK" b="0" i="0" dirty="0">
                <a:solidFill>
                  <a:srgbClr val="333333"/>
                </a:solidFill>
                <a:effectLst/>
                <a:latin typeface="Noto Sans" panose="020B0502040504020204" pitchFamily="34" charset="0"/>
              </a:rPr>
              <a:t>Kan besvares inden for de givne tidsrammer</a:t>
            </a:r>
          </a:p>
          <a:p>
            <a:pPr algn="l">
              <a:buFont typeface="Arial" panose="020B0604020202020204" pitchFamily="34" charset="0"/>
              <a:buChar char="•"/>
            </a:pPr>
            <a:r>
              <a:rPr lang="da-DK" b="0" i="0" dirty="0">
                <a:solidFill>
                  <a:srgbClr val="333333"/>
                </a:solidFill>
                <a:effectLst/>
                <a:latin typeface="Noto Sans" panose="020B0502040504020204" pitchFamily="34" charset="0"/>
              </a:rPr>
              <a:t>Lægger op til både redegørelse, analyse, fortolkning og diskussion</a:t>
            </a:r>
          </a:p>
          <a:p>
            <a:endParaRPr lang="da-DK" dirty="0"/>
          </a:p>
        </p:txBody>
      </p:sp>
    </p:spTree>
    <p:extLst>
      <p:ext uri="{BB962C8B-B14F-4D97-AF65-F5344CB8AC3E}">
        <p14:creationId xmlns:p14="http://schemas.microsoft.com/office/powerpoint/2010/main" val="197825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58F1DB-F2F5-CEFE-E5CF-1FB5F4FAA216}"/>
              </a:ext>
            </a:extLst>
          </p:cNvPr>
          <p:cNvSpPr>
            <a:spLocks noGrp="1"/>
          </p:cNvSpPr>
          <p:nvPr>
            <p:ph type="title"/>
          </p:nvPr>
        </p:nvSpPr>
        <p:spPr/>
        <p:txBody>
          <a:bodyPr/>
          <a:lstStyle/>
          <a:p>
            <a:r>
              <a:rPr lang="da-DK" dirty="0"/>
              <a:t>Hvad er en </a:t>
            </a:r>
            <a:r>
              <a:rPr lang="da-DK" u="sng" dirty="0"/>
              <a:t>problematisk</a:t>
            </a:r>
            <a:r>
              <a:rPr lang="da-DK" dirty="0"/>
              <a:t> historiefaglig problemstilling?</a:t>
            </a:r>
          </a:p>
        </p:txBody>
      </p:sp>
      <p:sp>
        <p:nvSpPr>
          <p:cNvPr id="3" name="Pladsholder til indhold 2">
            <a:extLst>
              <a:ext uri="{FF2B5EF4-FFF2-40B4-BE49-F238E27FC236}">
                <a16:creationId xmlns:a16="http://schemas.microsoft.com/office/drawing/2014/main" id="{FBC4ECE4-3717-E63C-A327-3E99A0E0205C}"/>
              </a:ext>
            </a:extLst>
          </p:cNvPr>
          <p:cNvSpPr>
            <a:spLocks noGrp="1"/>
          </p:cNvSpPr>
          <p:nvPr>
            <p:ph idx="1"/>
          </p:nvPr>
        </p:nvSpPr>
        <p:spPr/>
        <p:txBody>
          <a:bodyPr/>
          <a:lstStyle/>
          <a:p>
            <a:pPr algn="l"/>
            <a:r>
              <a:rPr lang="da-DK" b="1" i="0" dirty="0">
                <a:solidFill>
                  <a:srgbClr val="333333"/>
                </a:solidFill>
                <a:effectLst/>
                <a:latin typeface="Noto Sans" panose="020B0502040504020204" pitchFamily="34" charset="0"/>
              </a:rPr>
              <a:t>En historiefaglig problemstilling er </a:t>
            </a:r>
            <a:r>
              <a:rPr lang="da-DK" b="1" i="1" dirty="0">
                <a:solidFill>
                  <a:srgbClr val="333333"/>
                </a:solidFill>
                <a:effectLst/>
                <a:latin typeface="Noto Sans" panose="020B0502040504020204" pitchFamily="34" charset="0"/>
              </a:rPr>
              <a:t>problematisk</a:t>
            </a:r>
            <a:r>
              <a:rPr lang="da-DK" b="1" i="0" dirty="0">
                <a:solidFill>
                  <a:srgbClr val="333333"/>
                </a:solidFill>
                <a:effectLst/>
                <a:latin typeface="Noto Sans" panose="020B0502040504020204" pitchFamily="34" charset="0"/>
              </a:rPr>
              <a:t>, hvis den:</a:t>
            </a:r>
            <a:endParaRPr lang="da-DK" b="0" i="0" dirty="0">
              <a:solidFill>
                <a:srgbClr val="333333"/>
              </a:solidFill>
              <a:effectLst/>
              <a:latin typeface="Noto Sans" panose="020B0502040504020204" pitchFamily="34" charset="0"/>
            </a:endParaRPr>
          </a:p>
          <a:p>
            <a:pPr algn="l">
              <a:buFont typeface="Arial" panose="020B0604020202020204" pitchFamily="34" charset="0"/>
              <a:buChar char="•"/>
            </a:pPr>
            <a:r>
              <a:rPr lang="da-DK" b="0" i="0" dirty="0">
                <a:solidFill>
                  <a:srgbClr val="333333"/>
                </a:solidFill>
                <a:effectLst/>
                <a:latin typeface="Noto Sans" panose="020B0502040504020204" pitchFamily="34" charset="0"/>
              </a:rPr>
              <a:t>Lægger op til reproduktion af fx en grundbog</a:t>
            </a:r>
          </a:p>
          <a:p>
            <a:pPr algn="l">
              <a:buFont typeface="Arial" panose="020B0604020202020204" pitchFamily="34" charset="0"/>
              <a:buChar char="•"/>
            </a:pPr>
            <a:r>
              <a:rPr lang="da-DK" b="0" i="0" dirty="0">
                <a:solidFill>
                  <a:srgbClr val="333333"/>
                </a:solidFill>
                <a:effectLst/>
                <a:latin typeface="Noto Sans" panose="020B0502040504020204" pitchFamily="34" charset="0"/>
              </a:rPr>
              <a:t>Ikke lægger op til en historiefaglig diskussion</a:t>
            </a:r>
          </a:p>
          <a:p>
            <a:pPr algn="l">
              <a:buFont typeface="Arial" panose="020B0604020202020204" pitchFamily="34" charset="0"/>
              <a:buChar char="•"/>
            </a:pPr>
            <a:r>
              <a:rPr lang="da-DK" b="0" i="0" dirty="0">
                <a:solidFill>
                  <a:srgbClr val="333333"/>
                </a:solidFill>
                <a:effectLst/>
                <a:latin typeface="Noto Sans" panose="020B0502040504020204" pitchFamily="34" charset="0"/>
              </a:rPr>
              <a:t>Ikke er historiefagligt relevant</a:t>
            </a:r>
          </a:p>
          <a:p>
            <a:pPr algn="l">
              <a:buFont typeface="Arial" panose="020B0604020202020204" pitchFamily="34" charset="0"/>
              <a:buChar char="•"/>
            </a:pPr>
            <a:r>
              <a:rPr lang="da-DK" b="0" i="0" dirty="0">
                <a:solidFill>
                  <a:srgbClr val="333333"/>
                </a:solidFill>
                <a:effectLst/>
                <a:latin typeface="Noto Sans" panose="020B0502040504020204" pitchFamily="34" charset="0"/>
              </a:rPr>
              <a:t>Ikke er præcis i fokus, fagsprog og afgrænsning</a:t>
            </a:r>
          </a:p>
          <a:p>
            <a:pPr algn="l">
              <a:buFont typeface="Arial" panose="020B0604020202020204" pitchFamily="34" charset="0"/>
              <a:buChar char="•"/>
            </a:pPr>
            <a:r>
              <a:rPr lang="da-DK" b="0" i="0" dirty="0">
                <a:solidFill>
                  <a:srgbClr val="333333"/>
                </a:solidFill>
                <a:effectLst/>
                <a:latin typeface="Noto Sans" panose="020B0502040504020204" pitchFamily="34" charset="0"/>
              </a:rPr>
              <a:t>Er for omfattende</a:t>
            </a:r>
          </a:p>
          <a:p>
            <a:pPr algn="l">
              <a:buFont typeface="Arial" panose="020B0604020202020204" pitchFamily="34" charset="0"/>
              <a:buChar char="•"/>
            </a:pPr>
            <a:r>
              <a:rPr lang="da-DK" b="0" i="0" dirty="0">
                <a:solidFill>
                  <a:srgbClr val="333333"/>
                </a:solidFill>
                <a:effectLst/>
                <a:latin typeface="Noto Sans" panose="020B0502040504020204" pitchFamily="34" charset="0"/>
              </a:rPr>
              <a:t>Ikke kan besvares ud fra det historiske materiale, man har til rådighed</a:t>
            </a:r>
          </a:p>
          <a:p>
            <a:pPr algn="l">
              <a:buFont typeface="Arial" panose="020B0604020202020204" pitchFamily="34" charset="0"/>
              <a:buChar char="•"/>
            </a:pPr>
            <a:r>
              <a:rPr lang="da-DK" b="0" i="0" dirty="0">
                <a:solidFill>
                  <a:srgbClr val="333333"/>
                </a:solidFill>
                <a:effectLst/>
                <a:latin typeface="Noto Sans" panose="020B0502040504020204" pitchFamily="34" charset="0"/>
              </a:rPr>
              <a:t>Mangler sammenhæng mellem redegørelse, analyse og fortolkning</a:t>
            </a:r>
          </a:p>
          <a:p>
            <a:endParaRPr lang="da-DK" dirty="0"/>
          </a:p>
        </p:txBody>
      </p:sp>
    </p:spTree>
    <p:extLst>
      <p:ext uri="{BB962C8B-B14F-4D97-AF65-F5344CB8AC3E}">
        <p14:creationId xmlns:p14="http://schemas.microsoft.com/office/powerpoint/2010/main" val="2620417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8" name="Rectangle 6167">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6170" name="Rectangle 6169">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6172" name="Straight Connector 6171">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174" name="Rectangle 6173">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4275858-4015-2CC2-EF62-90D3F58520A7}"/>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a:t>Kildernes relevans</a:t>
            </a:r>
          </a:p>
        </p:txBody>
      </p:sp>
      <p:pic>
        <p:nvPicPr>
          <p:cNvPr id="6148" name="Picture 4" descr="Hvordan arbeide med historiske kilder - Min stemme">
            <a:extLst>
              <a:ext uri="{FF2B5EF4-FFF2-40B4-BE49-F238E27FC236}">
                <a16:creationId xmlns:a16="http://schemas.microsoft.com/office/drawing/2014/main" id="{F3D6ADF8-C9C7-5C93-C9ED-2FCBC63F4EB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43192" y="1224619"/>
            <a:ext cx="5451627" cy="4088720"/>
          </a:xfrm>
          <a:prstGeom prst="rect">
            <a:avLst/>
          </a:prstGeom>
          <a:noFill/>
          <a:extLst>
            <a:ext uri="{909E8E84-426E-40DD-AFC4-6F175D3DCCD1}">
              <a14:hiddenFill xmlns:a14="http://schemas.microsoft.com/office/drawing/2010/main">
                <a:solidFill>
                  <a:srgbClr val="FFFFFF"/>
                </a:solidFill>
              </a14:hiddenFill>
            </a:ext>
          </a:extLst>
        </p:spPr>
      </p:pic>
      <p:cxnSp>
        <p:nvCxnSpPr>
          <p:cNvPr id="6176" name="Straight Connector 6175">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Pladsholder til indhold 3">
            <a:extLst>
              <a:ext uri="{FF2B5EF4-FFF2-40B4-BE49-F238E27FC236}">
                <a16:creationId xmlns:a16="http://schemas.microsoft.com/office/drawing/2014/main" id="{B1CF9D7C-927B-BD89-7B15-17EB7417F81B}"/>
              </a:ext>
            </a:extLst>
          </p:cNvPr>
          <p:cNvSpPr>
            <a:spLocks noGrp="1"/>
          </p:cNvSpPr>
          <p:nvPr>
            <p:ph sz="half" idx="2"/>
          </p:nvPr>
        </p:nvSpPr>
        <p:spPr>
          <a:xfrm>
            <a:off x="6411684" y="2198914"/>
            <a:ext cx="5127172" cy="3670180"/>
          </a:xfrm>
        </p:spPr>
        <p:txBody>
          <a:bodyPr vert="horz" lIns="0" tIns="45720" rIns="0" bIns="45720" rtlCol="0">
            <a:normAutofit/>
          </a:bodyPr>
          <a:lstStyle/>
          <a:p>
            <a:r>
              <a:rPr lang="en-US" sz="2800" b="0" i="0" dirty="0" err="1">
                <a:effectLst/>
              </a:rPr>
              <a:t>Når</a:t>
            </a:r>
            <a:r>
              <a:rPr lang="en-US" sz="2800" b="0" i="0" dirty="0">
                <a:effectLst/>
              </a:rPr>
              <a:t> man </a:t>
            </a:r>
            <a:r>
              <a:rPr lang="en-US" sz="2800" b="0" i="0" dirty="0" err="1">
                <a:effectLst/>
              </a:rPr>
              <a:t>formulerer</a:t>
            </a:r>
            <a:r>
              <a:rPr lang="en-US" sz="2800" b="0" i="0" dirty="0">
                <a:effectLst/>
              </a:rPr>
              <a:t> </a:t>
            </a:r>
            <a:r>
              <a:rPr lang="en-US" sz="2800" b="0" i="0" dirty="0" err="1">
                <a:effectLst/>
              </a:rPr>
              <a:t>historiefaglige</a:t>
            </a:r>
            <a:r>
              <a:rPr lang="en-US" sz="2800" b="0" i="0" dirty="0">
                <a:effectLst/>
              </a:rPr>
              <a:t> </a:t>
            </a:r>
            <a:r>
              <a:rPr lang="en-US" sz="2800" b="0" i="0" dirty="0" err="1">
                <a:effectLst/>
              </a:rPr>
              <a:t>problemstillinger</a:t>
            </a:r>
            <a:r>
              <a:rPr lang="en-US" sz="2800" b="0" i="0" dirty="0">
                <a:effectLst/>
              </a:rPr>
              <a:t>, </a:t>
            </a:r>
            <a:r>
              <a:rPr lang="en-US" sz="2800" b="0" i="0" dirty="0" err="1">
                <a:effectLst/>
              </a:rPr>
              <a:t>så</a:t>
            </a:r>
            <a:r>
              <a:rPr lang="en-US" sz="2800" b="0" i="0" dirty="0">
                <a:effectLst/>
              </a:rPr>
              <a:t> </a:t>
            </a:r>
            <a:r>
              <a:rPr lang="en-US" sz="2800" b="0" i="0" dirty="0" err="1">
                <a:effectLst/>
              </a:rPr>
              <a:t>skal</a:t>
            </a:r>
            <a:r>
              <a:rPr lang="en-US" sz="2800" b="0" i="0" dirty="0">
                <a:effectLst/>
              </a:rPr>
              <a:t> man </a:t>
            </a:r>
            <a:r>
              <a:rPr lang="en-US" sz="2800" b="0" i="0" dirty="0" err="1">
                <a:effectLst/>
              </a:rPr>
              <a:t>altid</a:t>
            </a:r>
            <a:r>
              <a:rPr lang="en-US" sz="2800" b="0" i="0" dirty="0">
                <a:effectLst/>
              </a:rPr>
              <a:t> </a:t>
            </a:r>
            <a:r>
              <a:rPr lang="en-US" sz="2800" b="0" i="0" dirty="0" err="1">
                <a:effectLst/>
              </a:rPr>
              <a:t>overveje</a:t>
            </a:r>
            <a:r>
              <a:rPr lang="en-US" sz="2800" b="0" i="0" dirty="0">
                <a:effectLst/>
              </a:rPr>
              <a:t>, </a:t>
            </a:r>
            <a:r>
              <a:rPr lang="en-US" sz="2800" b="0" i="0" dirty="0" err="1">
                <a:effectLst/>
              </a:rPr>
              <a:t>hvordan</a:t>
            </a:r>
            <a:r>
              <a:rPr lang="en-US" sz="2800" b="0" i="0" dirty="0">
                <a:effectLst/>
              </a:rPr>
              <a:t> man </a:t>
            </a:r>
            <a:r>
              <a:rPr lang="en-US" sz="2800" b="0" i="0" dirty="0" err="1">
                <a:effectLst/>
              </a:rPr>
              <a:t>kan</a:t>
            </a:r>
            <a:r>
              <a:rPr lang="en-US" sz="2800" b="0" i="0" dirty="0">
                <a:effectLst/>
              </a:rPr>
              <a:t> </a:t>
            </a:r>
            <a:r>
              <a:rPr lang="en-US" sz="2800" b="0" i="0" dirty="0" err="1">
                <a:effectLst/>
              </a:rPr>
              <a:t>inddrage</a:t>
            </a:r>
            <a:r>
              <a:rPr lang="en-US" sz="2800" b="0" i="0" dirty="0">
                <a:effectLst/>
              </a:rPr>
              <a:t> det </a:t>
            </a:r>
            <a:r>
              <a:rPr lang="en-US" sz="2800" b="0" i="0" dirty="0" err="1">
                <a:effectLst/>
              </a:rPr>
              <a:t>historiske</a:t>
            </a:r>
            <a:r>
              <a:rPr lang="en-US" sz="2800" b="0" i="0" dirty="0">
                <a:effectLst/>
              </a:rPr>
              <a:t> </a:t>
            </a:r>
            <a:r>
              <a:rPr lang="en-US" sz="2800" b="0" i="0" dirty="0" err="1">
                <a:effectLst/>
              </a:rPr>
              <a:t>materiale</a:t>
            </a:r>
            <a:r>
              <a:rPr lang="en-US" sz="2800" b="0" i="0" dirty="0">
                <a:effectLst/>
              </a:rPr>
              <a:t>, </a:t>
            </a:r>
            <a:r>
              <a:rPr lang="en-US" sz="2800" b="0" i="0" dirty="0" err="1">
                <a:effectLst/>
              </a:rPr>
              <a:t>så</a:t>
            </a:r>
            <a:r>
              <a:rPr lang="en-US" sz="2800" b="0" i="0" dirty="0">
                <a:effectLst/>
              </a:rPr>
              <a:t> man </a:t>
            </a:r>
            <a:r>
              <a:rPr lang="en-US" sz="2800" b="0" i="0" dirty="0" err="1">
                <a:effectLst/>
              </a:rPr>
              <a:t>får</a:t>
            </a:r>
            <a:r>
              <a:rPr lang="en-US" sz="2800" b="0" i="0" dirty="0">
                <a:effectLst/>
              </a:rPr>
              <a:t> </a:t>
            </a:r>
            <a:r>
              <a:rPr lang="en-US" sz="2800" b="0" i="0" dirty="0" err="1">
                <a:effectLst/>
              </a:rPr>
              <a:t>mest</a:t>
            </a:r>
            <a:r>
              <a:rPr lang="en-US" sz="2800" b="0" i="0" dirty="0">
                <a:effectLst/>
              </a:rPr>
              <a:t> </a:t>
            </a:r>
            <a:r>
              <a:rPr lang="en-US" sz="2800" b="0" i="0" dirty="0" err="1">
                <a:effectLst/>
              </a:rPr>
              <a:t>muligt</a:t>
            </a:r>
            <a:r>
              <a:rPr lang="en-US" sz="2800" b="0" i="0" dirty="0">
                <a:effectLst/>
              </a:rPr>
              <a:t> </a:t>
            </a:r>
            <a:r>
              <a:rPr lang="en-US" sz="2800" b="0" i="0" dirty="0" err="1">
                <a:effectLst/>
              </a:rPr>
              <a:t>ud</a:t>
            </a:r>
            <a:r>
              <a:rPr lang="en-US" sz="2800" b="0" i="0" dirty="0">
                <a:effectLst/>
              </a:rPr>
              <a:t> </a:t>
            </a:r>
            <a:r>
              <a:rPr lang="en-US" sz="2800" b="0" i="0" dirty="0" err="1">
                <a:effectLst/>
              </a:rPr>
              <a:t>af</a:t>
            </a:r>
            <a:r>
              <a:rPr lang="en-US" sz="2800" b="0" i="0" dirty="0">
                <a:effectLst/>
              </a:rPr>
              <a:t> det.</a:t>
            </a:r>
          </a:p>
          <a:p>
            <a:r>
              <a:rPr lang="en-US" sz="2800" b="0" i="0" dirty="0">
                <a:effectLst/>
              </a:rPr>
              <a:t>Husk </a:t>
            </a:r>
            <a:r>
              <a:rPr lang="en-US" sz="2800" b="0" i="0" dirty="0" err="1">
                <a:effectLst/>
              </a:rPr>
              <a:t>på</a:t>
            </a:r>
            <a:r>
              <a:rPr lang="en-US" sz="2800" b="0" i="0" dirty="0">
                <a:effectLst/>
              </a:rPr>
              <a:t>, at man </a:t>
            </a:r>
            <a:r>
              <a:rPr lang="en-US" sz="2800" b="0" i="0" dirty="0" err="1">
                <a:effectLst/>
              </a:rPr>
              <a:t>skal</a:t>
            </a:r>
            <a:r>
              <a:rPr lang="en-US" sz="2800" b="0" i="0" dirty="0">
                <a:effectLst/>
              </a:rPr>
              <a:t> vise, at man </a:t>
            </a:r>
            <a:r>
              <a:rPr lang="en-US" sz="2800" b="0" i="0" dirty="0" err="1">
                <a:effectLst/>
              </a:rPr>
              <a:t>kan</a:t>
            </a:r>
            <a:r>
              <a:rPr lang="en-US" sz="2800" b="0" i="0" dirty="0">
                <a:effectLst/>
              </a:rPr>
              <a:t> </a:t>
            </a:r>
            <a:r>
              <a:rPr lang="en-US" sz="2800" b="0" i="0" dirty="0" err="1">
                <a:effectLst/>
              </a:rPr>
              <a:t>bruge</a:t>
            </a:r>
            <a:r>
              <a:rPr lang="en-US" sz="2800" b="0" i="0" dirty="0">
                <a:effectLst/>
              </a:rPr>
              <a:t> sine </a:t>
            </a:r>
            <a:r>
              <a:rPr lang="en-US" sz="2800" b="0" i="0" dirty="0" err="1">
                <a:effectLst/>
              </a:rPr>
              <a:t>kilder</a:t>
            </a:r>
            <a:r>
              <a:rPr lang="en-US" sz="2800" b="0" i="0" dirty="0">
                <a:effectLst/>
              </a:rPr>
              <a:t> </a:t>
            </a:r>
            <a:r>
              <a:rPr lang="en-US" sz="2800" b="0" i="0" dirty="0" err="1">
                <a:effectLst/>
              </a:rPr>
              <a:t>til</a:t>
            </a:r>
            <a:r>
              <a:rPr lang="en-US" sz="2800" b="0" i="0" dirty="0">
                <a:effectLst/>
              </a:rPr>
              <a:t> </a:t>
            </a:r>
            <a:r>
              <a:rPr lang="en-US" sz="2800" b="0" i="1" dirty="0" err="1">
                <a:effectLst/>
              </a:rPr>
              <a:t>noget</a:t>
            </a:r>
            <a:r>
              <a:rPr lang="en-US" sz="2800" b="0" i="0" dirty="0">
                <a:effectLst/>
              </a:rPr>
              <a:t>.</a:t>
            </a:r>
            <a:endParaRPr lang="en-US" sz="2800" dirty="0"/>
          </a:p>
        </p:txBody>
      </p:sp>
      <p:sp>
        <p:nvSpPr>
          <p:cNvPr id="6178" name="Rectangle 6177">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6180" name="Rectangle 6179">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709242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1" name="Rectangle 10">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13" name="Straight Connector 12">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9BE15264-5B38-F5B9-E58B-6437AAF0ACD6}"/>
              </a:ext>
            </a:extLst>
          </p:cNvPr>
          <p:cNvSpPr>
            <a:spLocks noGrp="1"/>
          </p:cNvSpPr>
          <p:nvPr>
            <p:ph type="title"/>
          </p:nvPr>
        </p:nvSpPr>
        <p:spPr>
          <a:xfrm>
            <a:off x="1097280" y="516835"/>
            <a:ext cx="5977937" cy="1666501"/>
          </a:xfrm>
        </p:spPr>
        <p:txBody>
          <a:bodyPr vert="horz" lIns="91440" tIns="45720" rIns="91440" bIns="45720" rtlCol="0" anchor="b">
            <a:normAutofit/>
          </a:bodyPr>
          <a:lstStyle/>
          <a:p>
            <a:r>
              <a:rPr lang="en-US" sz="4000" kern="1200" spc="-50" baseline="0">
                <a:solidFill>
                  <a:srgbClr val="FFFFFF"/>
                </a:solidFill>
                <a:latin typeface="+mj-lt"/>
                <a:ea typeface="+mj-ea"/>
                <a:cs typeface="+mj-cs"/>
              </a:rPr>
              <a:t>Mini-øvelse 1</a:t>
            </a:r>
          </a:p>
        </p:txBody>
      </p:sp>
      <p:sp>
        <p:nvSpPr>
          <p:cNvPr id="3" name="Pladsholder til indhold 2">
            <a:extLst>
              <a:ext uri="{FF2B5EF4-FFF2-40B4-BE49-F238E27FC236}">
                <a16:creationId xmlns:a16="http://schemas.microsoft.com/office/drawing/2014/main" id="{868F3E9D-AC57-BD60-1D56-5D25BECDB48D}"/>
              </a:ext>
            </a:extLst>
          </p:cNvPr>
          <p:cNvSpPr>
            <a:spLocks noGrp="1"/>
          </p:cNvSpPr>
          <p:nvPr>
            <p:ph sz="half" idx="1"/>
          </p:nvPr>
        </p:nvSpPr>
        <p:spPr>
          <a:xfrm>
            <a:off x="1129283" y="1839166"/>
            <a:ext cx="5977938" cy="4164010"/>
          </a:xfrm>
        </p:spPr>
        <p:txBody>
          <a:bodyPr vert="horz" lIns="0" tIns="45720" rIns="0" bIns="45720" rtlCol="0">
            <a:normAutofit fontScale="92500" lnSpcReduction="10000"/>
          </a:bodyPr>
          <a:lstStyle/>
          <a:p>
            <a:endParaRPr lang="en-US" sz="2400" b="0" i="0" dirty="0">
              <a:solidFill>
                <a:srgbClr val="FFFFFF"/>
              </a:solidFill>
              <a:effectLst/>
            </a:endParaRPr>
          </a:p>
          <a:p>
            <a:r>
              <a:rPr lang="en-US" sz="2400" b="0" i="0" dirty="0" err="1">
                <a:solidFill>
                  <a:srgbClr val="FFFFFF"/>
                </a:solidFill>
                <a:effectLst/>
              </a:rPr>
              <a:t>Forestil</a:t>
            </a:r>
            <a:r>
              <a:rPr lang="en-US" sz="2400" b="0" i="0" dirty="0">
                <a:solidFill>
                  <a:srgbClr val="FFFFFF"/>
                </a:solidFill>
                <a:effectLst/>
              </a:rPr>
              <a:t> </a:t>
            </a:r>
            <a:r>
              <a:rPr lang="en-US" sz="2400" b="0" i="0" dirty="0" err="1">
                <a:solidFill>
                  <a:srgbClr val="FFFFFF"/>
                </a:solidFill>
                <a:effectLst/>
              </a:rPr>
              <a:t>jer</a:t>
            </a:r>
            <a:r>
              <a:rPr lang="en-US" sz="2400" b="0" i="0" dirty="0">
                <a:solidFill>
                  <a:srgbClr val="FFFFFF"/>
                </a:solidFill>
                <a:effectLst/>
              </a:rPr>
              <a:t>, at I </a:t>
            </a:r>
            <a:r>
              <a:rPr lang="en-US" sz="2400" b="0" i="0" dirty="0" err="1">
                <a:solidFill>
                  <a:srgbClr val="FFFFFF"/>
                </a:solidFill>
                <a:effectLst/>
              </a:rPr>
              <a:t>har</a:t>
            </a:r>
            <a:r>
              <a:rPr lang="en-US" sz="2400" b="0" i="0" dirty="0">
                <a:solidFill>
                  <a:srgbClr val="FFFFFF"/>
                </a:solidFill>
                <a:effectLst/>
              </a:rPr>
              <a:t> </a:t>
            </a:r>
            <a:r>
              <a:rPr lang="en-US" sz="2400" b="0" i="0" dirty="0" err="1">
                <a:solidFill>
                  <a:srgbClr val="FFFFFF"/>
                </a:solidFill>
                <a:effectLst/>
              </a:rPr>
              <a:t>fået</a:t>
            </a:r>
            <a:r>
              <a:rPr lang="en-US" sz="2400" b="0" i="0" dirty="0">
                <a:solidFill>
                  <a:srgbClr val="FFFFFF"/>
                </a:solidFill>
                <a:effectLst/>
              </a:rPr>
              <a:t> </a:t>
            </a:r>
            <a:r>
              <a:rPr lang="en-US" sz="2400" b="0" i="0" dirty="0" err="1">
                <a:solidFill>
                  <a:srgbClr val="FFFFFF"/>
                </a:solidFill>
                <a:effectLst/>
              </a:rPr>
              <a:t>udleveret</a:t>
            </a:r>
            <a:r>
              <a:rPr lang="en-US" sz="2400" b="0" i="0" dirty="0">
                <a:solidFill>
                  <a:srgbClr val="FFFFFF"/>
                </a:solidFill>
                <a:effectLst/>
              </a:rPr>
              <a:t> et </a:t>
            </a:r>
            <a:r>
              <a:rPr lang="en-US" sz="2400" b="0" i="0" dirty="0" err="1">
                <a:solidFill>
                  <a:srgbClr val="FFFFFF"/>
                </a:solidFill>
                <a:effectLst/>
              </a:rPr>
              <a:t>kildesæt</a:t>
            </a:r>
            <a:r>
              <a:rPr lang="en-US" sz="2400" b="0" i="0" dirty="0">
                <a:solidFill>
                  <a:srgbClr val="FFFFFF"/>
                </a:solidFill>
                <a:effectLst/>
              </a:rPr>
              <a:t>, </a:t>
            </a:r>
            <a:r>
              <a:rPr lang="en-US" sz="2400" b="0" i="0" dirty="0" err="1">
                <a:solidFill>
                  <a:srgbClr val="FFFFFF"/>
                </a:solidFill>
                <a:effectLst/>
              </a:rPr>
              <a:t>hvor</a:t>
            </a:r>
            <a:r>
              <a:rPr lang="en-US" sz="2400" b="0" i="0" dirty="0">
                <a:solidFill>
                  <a:srgbClr val="FFFFFF"/>
                </a:solidFill>
                <a:effectLst/>
              </a:rPr>
              <a:t> </a:t>
            </a:r>
            <a:r>
              <a:rPr lang="en-US" sz="2400" b="0" i="0" dirty="0" err="1">
                <a:solidFill>
                  <a:srgbClr val="FFFFFF"/>
                </a:solidFill>
                <a:effectLst/>
              </a:rPr>
              <a:t>en</a:t>
            </a:r>
            <a:r>
              <a:rPr lang="en-US" sz="2400" b="0" i="0" dirty="0">
                <a:solidFill>
                  <a:srgbClr val="FFFFFF"/>
                </a:solidFill>
                <a:effectLst/>
              </a:rPr>
              <a:t> </a:t>
            </a:r>
            <a:r>
              <a:rPr lang="en-US" sz="2400" b="0" i="0" dirty="0" err="1">
                <a:solidFill>
                  <a:srgbClr val="FFFFFF"/>
                </a:solidFill>
                <a:effectLst/>
              </a:rPr>
              <a:t>række</a:t>
            </a:r>
            <a:r>
              <a:rPr lang="en-US" sz="2400" b="0" i="0" dirty="0">
                <a:solidFill>
                  <a:srgbClr val="FFFFFF"/>
                </a:solidFill>
                <a:effectLst/>
              </a:rPr>
              <a:t> </a:t>
            </a:r>
            <a:r>
              <a:rPr lang="en-US" sz="2400" b="0" i="0" dirty="0" err="1">
                <a:solidFill>
                  <a:srgbClr val="FFFFFF"/>
                </a:solidFill>
                <a:effectLst/>
              </a:rPr>
              <a:t>kilder</a:t>
            </a:r>
            <a:r>
              <a:rPr lang="en-US" sz="2400" b="0" i="0" dirty="0">
                <a:solidFill>
                  <a:srgbClr val="FFFFFF"/>
                </a:solidFill>
                <a:effectLst/>
              </a:rPr>
              <a:t> </a:t>
            </a:r>
            <a:r>
              <a:rPr lang="en-US" sz="2400" b="0" i="0" dirty="0" err="1">
                <a:solidFill>
                  <a:srgbClr val="FFFFFF"/>
                </a:solidFill>
                <a:effectLst/>
              </a:rPr>
              <a:t>belyser</a:t>
            </a:r>
            <a:r>
              <a:rPr lang="en-US" sz="2400" b="0" i="0" dirty="0">
                <a:solidFill>
                  <a:srgbClr val="FFFFFF"/>
                </a:solidFill>
                <a:effectLst/>
              </a:rPr>
              <a:t> den </a:t>
            </a:r>
            <a:r>
              <a:rPr lang="en-US" sz="2400" b="0" i="0" dirty="0" err="1">
                <a:solidFill>
                  <a:srgbClr val="FFFFFF"/>
                </a:solidFill>
                <a:effectLst/>
              </a:rPr>
              <a:t>nazistiske</a:t>
            </a:r>
            <a:r>
              <a:rPr lang="en-US" sz="2400" b="0" i="0" dirty="0">
                <a:solidFill>
                  <a:srgbClr val="FFFFFF"/>
                </a:solidFill>
                <a:effectLst/>
              </a:rPr>
              <a:t> </a:t>
            </a:r>
            <a:r>
              <a:rPr lang="en-US" sz="2400" b="0" i="0" dirty="0" err="1">
                <a:solidFill>
                  <a:srgbClr val="FFFFFF"/>
                </a:solidFill>
                <a:effectLst/>
              </a:rPr>
              <a:t>raceideologi</a:t>
            </a:r>
            <a:r>
              <a:rPr lang="en-US" sz="2400" b="0" i="0" dirty="0">
                <a:solidFill>
                  <a:srgbClr val="FFFFFF"/>
                </a:solidFill>
                <a:effectLst/>
              </a:rPr>
              <a:t> og den </a:t>
            </a:r>
            <a:r>
              <a:rPr lang="en-US" sz="2400" b="0" i="0" dirty="0" err="1">
                <a:solidFill>
                  <a:srgbClr val="FFFFFF"/>
                </a:solidFill>
                <a:effectLst/>
              </a:rPr>
              <a:t>nazistiske</a:t>
            </a:r>
            <a:r>
              <a:rPr lang="en-US" sz="2400" b="0" i="0" dirty="0">
                <a:solidFill>
                  <a:srgbClr val="FFFFFF"/>
                </a:solidFill>
                <a:effectLst/>
              </a:rPr>
              <a:t> stats </a:t>
            </a:r>
            <a:r>
              <a:rPr lang="en-US" sz="2400" b="0" i="0" dirty="0" err="1">
                <a:solidFill>
                  <a:srgbClr val="FFFFFF"/>
                </a:solidFill>
                <a:effectLst/>
              </a:rPr>
              <a:t>jødepolitik</a:t>
            </a:r>
            <a:r>
              <a:rPr lang="en-US" sz="2400" b="0" i="0" dirty="0">
                <a:solidFill>
                  <a:srgbClr val="FFFFFF"/>
                </a:solidFill>
                <a:effectLst/>
              </a:rPr>
              <a:t> </a:t>
            </a:r>
            <a:r>
              <a:rPr lang="en-US" sz="2400" b="0" i="0" dirty="0" err="1">
                <a:solidFill>
                  <a:srgbClr val="FFFFFF"/>
                </a:solidFill>
                <a:effectLst/>
              </a:rPr>
              <a:t>i</a:t>
            </a:r>
            <a:r>
              <a:rPr lang="en-US" sz="2400" b="0" i="0" dirty="0">
                <a:solidFill>
                  <a:srgbClr val="FFFFFF"/>
                </a:solidFill>
                <a:effectLst/>
              </a:rPr>
              <a:t> 1930'erne, og I </a:t>
            </a:r>
            <a:r>
              <a:rPr lang="en-US" sz="2400" b="0" i="0" dirty="0" err="1">
                <a:solidFill>
                  <a:srgbClr val="FFFFFF"/>
                </a:solidFill>
                <a:effectLst/>
              </a:rPr>
              <a:t>formulerer</a:t>
            </a:r>
            <a:r>
              <a:rPr lang="en-US" sz="2400" b="0" i="0" dirty="0">
                <a:solidFill>
                  <a:srgbClr val="FFFFFF"/>
                </a:solidFill>
                <a:effectLst/>
              </a:rPr>
              <a:t> </a:t>
            </a:r>
            <a:r>
              <a:rPr lang="en-US" sz="2400" b="0" i="0" dirty="0" err="1">
                <a:solidFill>
                  <a:srgbClr val="FFFFFF"/>
                </a:solidFill>
                <a:effectLst/>
              </a:rPr>
              <a:t>på</a:t>
            </a:r>
            <a:r>
              <a:rPr lang="en-US" sz="2400" b="0" i="0" dirty="0">
                <a:solidFill>
                  <a:srgbClr val="FFFFFF"/>
                </a:solidFill>
                <a:effectLst/>
              </a:rPr>
              <a:t> den </a:t>
            </a:r>
            <a:r>
              <a:rPr lang="en-US" sz="2400" b="0" i="0" dirty="0" err="1">
                <a:solidFill>
                  <a:srgbClr val="FFFFFF"/>
                </a:solidFill>
                <a:effectLst/>
              </a:rPr>
              <a:t>baggrund</a:t>
            </a:r>
            <a:r>
              <a:rPr lang="en-US" sz="2400" b="0" i="0" dirty="0">
                <a:solidFill>
                  <a:srgbClr val="FFFFFF"/>
                </a:solidFill>
                <a:effectLst/>
              </a:rPr>
              <a:t> </a:t>
            </a:r>
            <a:r>
              <a:rPr lang="en-US" sz="2400" b="0" i="0" dirty="0" err="1">
                <a:solidFill>
                  <a:srgbClr val="FFFFFF"/>
                </a:solidFill>
                <a:effectLst/>
              </a:rPr>
              <a:t>disse</a:t>
            </a:r>
            <a:r>
              <a:rPr lang="en-US" sz="2400" b="0" i="0" dirty="0">
                <a:solidFill>
                  <a:srgbClr val="FFFFFF"/>
                </a:solidFill>
                <a:effectLst/>
              </a:rPr>
              <a:t> to </a:t>
            </a:r>
            <a:r>
              <a:rPr lang="en-US" sz="2400" b="0" i="0" dirty="0" err="1">
                <a:solidFill>
                  <a:srgbClr val="FFFFFF"/>
                </a:solidFill>
                <a:effectLst/>
              </a:rPr>
              <a:t>problemstillinger</a:t>
            </a:r>
            <a:r>
              <a:rPr lang="en-US" sz="2400" b="0" i="0" dirty="0">
                <a:solidFill>
                  <a:srgbClr val="FFFFFF"/>
                </a:solidFill>
                <a:effectLst/>
              </a:rPr>
              <a:t>:</a:t>
            </a:r>
          </a:p>
          <a:p>
            <a:r>
              <a:rPr lang="en-US" sz="2400" b="0" i="0" dirty="0">
                <a:solidFill>
                  <a:srgbClr val="FFFFFF"/>
                </a:solidFill>
                <a:effectLst/>
              </a:rPr>
              <a:t>1: </a:t>
            </a:r>
            <a:r>
              <a:rPr lang="en-US" sz="2400" b="0" i="1" dirty="0" err="1">
                <a:solidFill>
                  <a:srgbClr val="FFFFFF"/>
                </a:solidFill>
                <a:effectLst/>
              </a:rPr>
              <a:t>Hvordan</a:t>
            </a:r>
            <a:r>
              <a:rPr lang="en-US" sz="2400" b="0" i="1" dirty="0">
                <a:solidFill>
                  <a:srgbClr val="FFFFFF"/>
                </a:solidFill>
                <a:effectLst/>
              </a:rPr>
              <a:t> </a:t>
            </a:r>
            <a:r>
              <a:rPr lang="en-US" sz="2400" b="0" i="1" dirty="0" err="1">
                <a:solidFill>
                  <a:srgbClr val="FFFFFF"/>
                </a:solidFill>
                <a:effectLst/>
              </a:rPr>
              <a:t>beskriver</a:t>
            </a:r>
            <a:r>
              <a:rPr lang="en-US" sz="2400" b="0" i="1" dirty="0">
                <a:solidFill>
                  <a:srgbClr val="FFFFFF"/>
                </a:solidFill>
                <a:effectLst/>
              </a:rPr>
              <a:t> Julius Streicher den </a:t>
            </a:r>
            <a:r>
              <a:rPr lang="en-US" sz="2400" b="0" i="1" dirty="0" err="1">
                <a:solidFill>
                  <a:srgbClr val="FFFFFF"/>
                </a:solidFill>
                <a:effectLst/>
              </a:rPr>
              <a:t>jødiske</a:t>
            </a:r>
            <a:r>
              <a:rPr lang="en-US" sz="2400" b="0" i="1" dirty="0">
                <a:solidFill>
                  <a:srgbClr val="FFFFFF"/>
                </a:solidFill>
                <a:effectLst/>
              </a:rPr>
              <a:t> race?</a:t>
            </a:r>
            <a:endParaRPr lang="en-US" sz="2400" b="0" i="0" dirty="0">
              <a:solidFill>
                <a:srgbClr val="FFFFFF"/>
              </a:solidFill>
              <a:effectLst/>
            </a:endParaRPr>
          </a:p>
          <a:p>
            <a:r>
              <a:rPr lang="en-US" sz="2400" b="0" i="0" dirty="0">
                <a:solidFill>
                  <a:srgbClr val="FFFFFF"/>
                </a:solidFill>
                <a:effectLst/>
              </a:rPr>
              <a:t>2: </a:t>
            </a:r>
            <a:r>
              <a:rPr lang="en-US" sz="2400" b="0" i="1" dirty="0" err="1">
                <a:solidFill>
                  <a:srgbClr val="FFFFFF"/>
                </a:solidFill>
                <a:effectLst/>
              </a:rPr>
              <a:t>Hvilke</a:t>
            </a:r>
            <a:r>
              <a:rPr lang="en-US" sz="2400" b="0" i="1" dirty="0">
                <a:solidFill>
                  <a:srgbClr val="FFFFFF"/>
                </a:solidFill>
                <a:effectLst/>
              </a:rPr>
              <a:t> </a:t>
            </a:r>
            <a:r>
              <a:rPr lang="en-US" sz="2400" b="0" i="1" dirty="0" err="1">
                <a:solidFill>
                  <a:srgbClr val="FFFFFF"/>
                </a:solidFill>
                <a:effectLst/>
              </a:rPr>
              <a:t>antisemitiske</a:t>
            </a:r>
            <a:r>
              <a:rPr lang="en-US" sz="2400" b="0" i="1" dirty="0">
                <a:solidFill>
                  <a:srgbClr val="FFFFFF"/>
                </a:solidFill>
                <a:effectLst/>
              </a:rPr>
              <a:t> </a:t>
            </a:r>
            <a:r>
              <a:rPr lang="en-US" sz="2400" b="0" i="1" dirty="0" err="1">
                <a:solidFill>
                  <a:srgbClr val="FFFFFF"/>
                </a:solidFill>
                <a:effectLst/>
              </a:rPr>
              <a:t>træk</a:t>
            </a:r>
            <a:r>
              <a:rPr lang="en-US" sz="2400" b="0" i="1" dirty="0">
                <a:solidFill>
                  <a:srgbClr val="FFFFFF"/>
                </a:solidFill>
                <a:effectLst/>
              </a:rPr>
              <a:t> </a:t>
            </a:r>
            <a:r>
              <a:rPr lang="en-US" sz="2400" b="0" i="1" dirty="0" err="1">
                <a:solidFill>
                  <a:srgbClr val="FFFFFF"/>
                </a:solidFill>
                <a:effectLst/>
              </a:rPr>
              <a:t>havde</a:t>
            </a:r>
            <a:r>
              <a:rPr lang="en-US" sz="2400" b="0" i="1" dirty="0">
                <a:solidFill>
                  <a:srgbClr val="FFFFFF"/>
                </a:solidFill>
                <a:effectLst/>
              </a:rPr>
              <a:t> den </a:t>
            </a:r>
            <a:r>
              <a:rPr lang="en-US" sz="2400" b="0" i="1" dirty="0" err="1">
                <a:solidFill>
                  <a:srgbClr val="FFFFFF"/>
                </a:solidFill>
                <a:effectLst/>
              </a:rPr>
              <a:t>nazistiske</a:t>
            </a:r>
            <a:r>
              <a:rPr lang="en-US" sz="2400" b="0" i="1" dirty="0">
                <a:solidFill>
                  <a:srgbClr val="FFFFFF"/>
                </a:solidFill>
                <a:effectLst/>
              </a:rPr>
              <a:t> </a:t>
            </a:r>
            <a:r>
              <a:rPr lang="en-US" sz="2400" b="0" i="1" dirty="0" err="1">
                <a:solidFill>
                  <a:srgbClr val="FFFFFF"/>
                </a:solidFill>
                <a:effectLst/>
              </a:rPr>
              <a:t>raceideologi</a:t>
            </a:r>
            <a:r>
              <a:rPr lang="en-US" sz="2400" b="0" i="1" dirty="0">
                <a:solidFill>
                  <a:srgbClr val="FFFFFF"/>
                </a:solidFill>
                <a:effectLst/>
              </a:rPr>
              <a:t>?</a:t>
            </a:r>
            <a:endParaRPr lang="en-US" sz="2400" b="0" i="0" dirty="0">
              <a:solidFill>
                <a:srgbClr val="FFFFFF"/>
              </a:solidFill>
              <a:effectLst/>
            </a:endParaRPr>
          </a:p>
          <a:p>
            <a:r>
              <a:rPr lang="en-US" sz="2400" b="1" dirty="0" err="1">
                <a:solidFill>
                  <a:srgbClr val="FFFFFF"/>
                </a:solidFill>
              </a:rPr>
              <a:t>Spørgsmål</a:t>
            </a:r>
            <a:r>
              <a:rPr lang="en-US" sz="2400" b="1" dirty="0">
                <a:solidFill>
                  <a:srgbClr val="FFFFFF"/>
                </a:solidFill>
              </a:rPr>
              <a:t>: </a:t>
            </a:r>
            <a:r>
              <a:rPr lang="en-US" sz="2400" b="1" dirty="0" err="1">
                <a:solidFill>
                  <a:srgbClr val="FFFFFF"/>
                </a:solidFill>
              </a:rPr>
              <a:t>Hvad</a:t>
            </a:r>
            <a:r>
              <a:rPr lang="en-US" sz="2400" b="1" dirty="0">
                <a:solidFill>
                  <a:srgbClr val="FFFFFF"/>
                </a:solidFill>
              </a:rPr>
              <a:t> er </a:t>
            </a:r>
            <a:r>
              <a:rPr lang="en-US" sz="2400" b="1" dirty="0" err="1">
                <a:solidFill>
                  <a:srgbClr val="FFFFFF"/>
                </a:solidFill>
              </a:rPr>
              <a:t>forskellen</a:t>
            </a:r>
            <a:r>
              <a:rPr lang="en-US" sz="2400" b="1" dirty="0">
                <a:solidFill>
                  <a:srgbClr val="FFFFFF"/>
                </a:solidFill>
              </a:rPr>
              <a:t> </a:t>
            </a:r>
            <a:r>
              <a:rPr lang="en-US" sz="2400" b="1" dirty="0" err="1">
                <a:solidFill>
                  <a:srgbClr val="FFFFFF"/>
                </a:solidFill>
              </a:rPr>
              <a:t>på</a:t>
            </a:r>
            <a:r>
              <a:rPr lang="en-US" sz="2400" b="1" dirty="0">
                <a:solidFill>
                  <a:srgbClr val="FFFFFF"/>
                </a:solidFill>
              </a:rPr>
              <a:t> </a:t>
            </a:r>
            <a:r>
              <a:rPr lang="en-US" sz="2400" b="1" dirty="0" err="1">
                <a:solidFill>
                  <a:srgbClr val="FFFFFF"/>
                </a:solidFill>
              </a:rPr>
              <a:t>disse</a:t>
            </a:r>
            <a:r>
              <a:rPr lang="en-US" sz="2400" b="1" dirty="0">
                <a:solidFill>
                  <a:srgbClr val="FFFFFF"/>
                </a:solidFill>
              </a:rPr>
              <a:t> to </a:t>
            </a:r>
            <a:r>
              <a:rPr lang="en-US" sz="2400" b="1" dirty="0" err="1">
                <a:solidFill>
                  <a:srgbClr val="FFFFFF"/>
                </a:solidFill>
              </a:rPr>
              <a:t>problemstillinger</a:t>
            </a:r>
            <a:r>
              <a:rPr lang="en-US" sz="2400" b="1" dirty="0">
                <a:solidFill>
                  <a:srgbClr val="FFFFFF"/>
                </a:solidFill>
              </a:rPr>
              <a:t>? </a:t>
            </a:r>
            <a:r>
              <a:rPr lang="en-US" sz="2400" b="1" dirty="0" err="1">
                <a:solidFill>
                  <a:srgbClr val="FFFFFF"/>
                </a:solidFill>
              </a:rPr>
              <a:t>Hvad</a:t>
            </a:r>
            <a:r>
              <a:rPr lang="en-US" sz="2400" b="1" dirty="0">
                <a:solidFill>
                  <a:srgbClr val="FFFFFF"/>
                </a:solidFill>
              </a:rPr>
              <a:t> </a:t>
            </a:r>
            <a:r>
              <a:rPr lang="en-US" sz="2400" b="1" dirty="0" err="1">
                <a:solidFill>
                  <a:srgbClr val="FFFFFF"/>
                </a:solidFill>
              </a:rPr>
              <a:t>kan</a:t>
            </a:r>
            <a:r>
              <a:rPr lang="en-US" sz="2400" b="1" dirty="0">
                <a:solidFill>
                  <a:srgbClr val="FFFFFF"/>
                </a:solidFill>
              </a:rPr>
              <a:t> man </a:t>
            </a:r>
            <a:r>
              <a:rPr lang="en-US" sz="2400" b="1" dirty="0" err="1">
                <a:solidFill>
                  <a:srgbClr val="FFFFFF"/>
                </a:solidFill>
              </a:rPr>
              <a:t>undersøge</a:t>
            </a:r>
            <a:r>
              <a:rPr lang="en-US" sz="2400" b="1" dirty="0">
                <a:solidFill>
                  <a:srgbClr val="FFFFFF"/>
                </a:solidFill>
              </a:rPr>
              <a:t>?</a:t>
            </a:r>
          </a:p>
        </p:txBody>
      </p:sp>
      <p:sp>
        <p:nvSpPr>
          <p:cNvPr id="17" name="Rectangle 16">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pic>
        <p:nvPicPr>
          <p:cNvPr id="5" name="Picture 4" descr="Udråbstegn på en gul baggrund">
            <a:extLst>
              <a:ext uri="{FF2B5EF4-FFF2-40B4-BE49-F238E27FC236}">
                <a16:creationId xmlns:a16="http://schemas.microsoft.com/office/drawing/2014/main" id="{4F86B3EA-36A7-0FBB-DBFC-07C5A93400CF}"/>
              </a:ext>
            </a:extLst>
          </p:cNvPr>
          <p:cNvPicPr>
            <a:picLocks noChangeAspect="1"/>
          </p:cNvPicPr>
          <p:nvPr/>
        </p:nvPicPr>
        <p:blipFill rotWithShape="1">
          <a:blip r:embed="rId2"/>
          <a:srcRect l="31414" r="18497"/>
          <a:stretch/>
        </p:blipFill>
        <p:spPr>
          <a:xfrm>
            <a:off x="7611902" y="10"/>
            <a:ext cx="4580097" cy="6857990"/>
          </a:xfrm>
          <a:prstGeom prst="rect">
            <a:avLst/>
          </a:prstGeom>
        </p:spPr>
      </p:pic>
    </p:spTree>
    <p:extLst>
      <p:ext uri="{BB962C8B-B14F-4D97-AF65-F5344CB8AC3E}">
        <p14:creationId xmlns:p14="http://schemas.microsoft.com/office/powerpoint/2010/main" val="1140328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F274B-7F46-3364-06FA-0718A6AEABB8}"/>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44F396A9-8EA7-F0D0-400F-2686FE28D592}"/>
              </a:ext>
            </a:extLst>
          </p:cNvPr>
          <p:cNvSpPr>
            <a:spLocks noGrp="1"/>
          </p:cNvSpPr>
          <p:nvPr>
            <p:ph sz="half" idx="1"/>
          </p:nvPr>
        </p:nvSpPr>
        <p:spPr/>
        <p:txBody>
          <a:bodyPr/>
          <a:lstStyle/>
          <a:p>
            <a:r>
              <a:rPr lang="da-DK" sz="2000" b="0" i="0" dirty="0">
                <a:solidFill>
                  <a:srgbClr val="333333"/>
                </a:solidFill>
                <a:effectLst/>
                <a:latin typeface="Noto Sans" panose="020B0502040504020204" pitchFamily="34" charset="0"/>
              </a:rPr>
              <a:t>1: </a:t>
            </a:r>
            <a:r>
              <a:rPr lang="da-DK" sz="2000" b="0" i="1" dirty="0">
                <a:solidFill>
                  <a:srgbClr val="333333"/>
                </a:solidFill>
                <a:effectLst/>
                <a:latin typeface="Noto Sans" panose="020B0502040504020204" pitchFamily="34" charset="0"/>
              </a:rPr>
              <a:t>Hvordan beskriver Julius </a:t>
            </a:r>
            <a:r>
              <a:rPr lang="da-DK" sz="2000" b="0" i="1" dirty="0" err="1">
                <a:solidFill>
                  <a:srgbClr val="333333"/>
                </a:solidFill>
                <a:effectLst/>
                <a:latin typeface="Noto Sans" panose="020B0502040504020204" pitchFamily="34" charset="0"/>
              </a:rPr>
              <a:t>Streicher</a:t>
            </a:r>
            <a:r>
              <a:rPr lang="da-DK" sz="2000" b="0" i="1" dirty="0">
                <a:solidFill>
                  <a:srgbClr val="333333"/>
                </a:solidFill>
                <a:effectLst/>
                <a:latin typeface="Noto Sans" panose="020B0502040504020204" pitchFamily="34" charset="0"/>
              </a:rPr>
              <a:t> den jødiske race?</a:t>
            </a:r>
            <a:endParaRPr lang="da-DK" sz="2000" b="0" i="0" dirty="0">
              <a:solidFill>
                <a:srgbClr val="333333"/>
              </a:solidFill>
              <a:effectLst/>
              <a:latin typeface="Noto Sans" panose="020B0502040504020204" pitchFamily="34" charset="0"/>
            </a:endParaRPr>
          </a:p>
          <a:p>
            <a:endParaRPr lang="da-DK" dirty="0"/>
          </a:p>
        </p:txBody>
      </p:sp>
      <p:sp>
        <p:nvSpPr>
          <p:cNvPr id="4" name="Pladsholder til indhold 3">
            <a:extLst>
              <a:ext uri="{FF2B5EF4-FFF2-40B4-BE49-F238E27FC236}">
                <a16:creationId xmlns:a16="http://schemas.microsoft.com/office/drawing/2014/main" id="{D73135C2-C655-6EE5-468A-3EE72D9A0639}"/>
              </a:ext>
            </a:extLst>
          </p:cNvPr>
          <p:cNvSpPr>
            <a:spLocks noGrp="1"/>
          </p:cNvSpPr>
          <p:nvPr>
            <p:ph sz="half" idx="2"/>
          </p:nvPr>
        </p:nvSpPr>
        <p:spPr/>
        <p:txBody>
          <a:bodyPr/>
          <a:lstStyle/>
          <a:p>
            <a:r>
              <a:rPr lang="da-DK" sz="2000" b="0" dirty="0">
                <a:solidFill>
                  <a:srgbClr val="333333"/>
                </a:solidFill>
                <a:effectLst/>
                <a:latin typeface="Noto Sans" panose="020B0502040504020204" pitchFamily="34" charset="0"/>
              </a:rPr>
              <a:t>2: </a:t>
            </a:r>
            <a:r>
              <a:rPr lang="da-DK" sz="2000" b="0" i="1" dirty="0">
                <a:solidFill>
                  <a:srgbClr val="333333"/>
                </a:solidFill>
                <a:effectLst/>
                <a:latin typeface="Noto Sans" panose="020B0502040504020204" pitchFamily="34" charset="0"/>
              </a:rPr>
              <a:t>Hvilke antisemitiske træk havde den nazistiske raceideologi?</a:t>
            </a:r>
            <a:endParaRPr lang="da-DK" sz="2000" b="0" i="0" dirty="0">
              <a:solidFill>
                <a:srgbClr val="333333"/>
              </a:solidFill>
              <a:effectLst/>
              <a:latin typeface="Noto Sans" panose="020B0502040504020204" pitchFamily="34" charset="0"/>
            </a:endParaRPr>
          </a:p>
          <a:p>
            <a:endParaRPr lang="da-DK" dirty="0"/>
          </a:p>
        </p:txBody>
      </p:sp>
    </p:spTree>
    <p:extLst>
      <p:ext uri="{BB962C8B-B14F-4D97-AF65-F5344CB8AC3E}">
        <p14:creationId xmlns:p14="http://schemas.microsoft.com/office/powerpoint/2010/main" val="49220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1" name="Rectangle 7174">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4DAA060A-068C-373B-3FA9-17693B705A49}"/>
              </a:ext>
            </a:extLst>
          </p:cNvPr>
          <p:cNvSpPr>
            <a:spLocks noGrp="1"/>
          </p:cNvSpPr>
          <p:nvPr>
            <p:ph type="title"/>
          </p:nvPr>
        </p:nvSpPr>
        <p:spPr>
          <a:xfrm>
            <a:off x="1097280" y="516835"/>
            <a:ext cx="5977937" cy="1666501"/>
          </a:xfrm>
        </p:spPr>
        <p:txBody>
          <a:bodyPr>
            <a:normAutofit/>
          </a:bodyPr>
          <a:lstStyle/>
          <a:p>
            <a:r>
              <a:rPr lang="da-DK" sz="4000">
                <a:solidFill>
                  <a:srgbClr val="FFFFFF"/>
                </a:solidFill>
              </a:rPr>
              <a:t>Mini-øvelse 2</a:t>
            </a:r>
          </a:p>
        </p:txBody>
      </p:sp>
      <p:sp>
        <p:nvSpPr>
          <p:cNvPr id="3" name="Pladsholder til indhold 2">
            <a:extLst>
              <a:ext uri="{FF2B5EF4-FFF2-40B4-BE49-F238E27FC236}">
                <a16:creationId xmlns:a16="http://schemas.microsoft.com/office/drawing/2014/main" id="{8DB7F90A-2807-208F-2FD7-A9E3A65898BC}"/>
              </a:ext>
            </a:extLst>
          </p:cNvPr>
          <p:cNvSpPr>
            <a:spLocks noGrp="1"/>
          </p:cNvSpPr>
          <p:nvPr>
            <p:ph idx="1"/>
          </p:nvPr>
        </p:nvSpPr>
        <p:spPr>
          <a:xfrm>
            <a:off x="1097279" y="2236304"/>
            <a:ext cx="5977938" cy="3652667"/>
          </a:xfrm>
        </p:spPr>
        <p:txBody>
          <a:bodyPr>
            <a:normAutofit/>
          </a:bodyPr>
          <a:lstStyle/>
          <a:p>
            <a:r>
              <a:rPr lang="da-DK" sz="1800" b="0" i="0">
                <a:solidFill>
                  <a:srgbClr val="FFFFFF"/>
                </a:solidFill>
                <a:effectLst/>
                <a:latin typeface="Noto Sans" panose="020B0502040504020204" pitchFamily="34" charset="0"/>
              </a:rPr>
              <a:t>Lad os tage et eksempel mere:</a:t>
            </a:r>
          </a:p>
          <a:p>
            <a:r>
              <a:rPr lang="da-DK" sz="1800" b="0" i="0">
                <a:solidFill>
                  <a:srgbClr val="FFFFFF"/>
                </a:solidFill>
                <a:effectLst/>
                <a:latin typeface="Noto Sans" panose="020B0502040504020204" pitchFamily="34" charset="0"/>
              </a:rPr>
              <a:t>1: </a:t>
            </a:r>
            <a:r>
              <a:rPr lang="da-DK" sz="1800" b="0" i="1">
                <a:solidFill>
                  <a:srgbClr val="FFFFFF"/>
                </a:solidFill>
                <a:effectLst/>
                <a:latin typeface="Noto Sans" panose="020B0502040504020204" pitchFamily="34" charset="0"/>
              </a:rPr>
              <a:t>Hvad drejer Anders Fogh Rasmussens kritik af den danske samarbejdspolitik under besættelsen sig om?</a:t>
            </a:r>
            <a:endParaRPr lang="da-DK" sz="1800" b="0" i="0">
              <a:solidFill>
                <a:srgbClr val="FFFFFF"/>
              </a:solidFill>
              <a:effectLst/>
              <a:latin typeface="Noto Sans" panose="020B0502040504020204" pitchFamily="34" charset="0"/>
            </a:endParaRPr>
          </a:p>
          <a:p>
            <a:r>
              <a:rPr lang="da-DK" sz="1800" b="0" i="0">
                <a:solidFill>
                  <a:srgbClr val="FFFFFF"/>
                </a:solidFill>
                <a:effectLst/>
                <a:latin typeface="Noto Sans" panose="020B0502040504020204" pitchFamily="34" charset="0"/>
              </a:rPr>
              <a:t>2: </a:t>
            </a:r>
            <a:r>
              <a:rPr lang="da-DK" sz="1800" b="0" i="1">
                <a:solidFill>
                  <a:srgbClr val="FFFFFF"/>
                </a:solidFill>
                <a:effectLst/>
                <a:latin typeface="Noto Sans" panose="020B0502040504020204" pitchFamily="34" charset="0"/>
              </a:rPr>
              <a:t>Har Anders Fogh Rasmussen ret, når han siger, at den danske samarbejdspolitik under besættelsen var udtryk for et moralsk svigt?</a:t>
            </a:r>
            <a:endParaRPr lang="da-DK" sz="1800" b="0" i="0">
              <a:solidFill>
                <a:srgbClr val="FFFFFF"/>
              </a:solidFill>
              <a:effectLst/>
              <a:latin typeface="Noto Sans" panose="020B0502040504020204" pitchFamily="34" charset="0"/>
            </a:endParaRPr>
          </a:p>
          <a:p>
            <a:endParaRPr lang="da-DK" sz="1800">
              <a:solidFill>
                <a:srgbClr val="FFFFFF"/>
              </a:solidFill>
            </a:endParaRPr>
          </a:p>
        </p:txBody>
      </p:sp>
      <p:sp>
        <p:nvSpPr>
          <p:cNvPr id="7182" name="Rectangle 7176">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pic>
        <p:nvPicPr>
          <p:cNvPr id="7170" name="Picture 2" descr="Anders Fogh Rasmussen til danske virksomheder: Træk jer ud af Kina">
            <a:extLst>
              <a:ext uri="{FF2B5EF4-FFF2-40B4-BE49-F238E27FC236}">
                <a16:creationId xmlns:a16="http://schemas.microsoft.com/office/drawing/2014/main" id="{07DCCEAD-E363-51CD-CB91-C8B9CB6ED2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336" r="24085" b="-1"/>
          <a:stretch/>
        </p:blipFill>
        <p:spPr bwMode="auto">
          <a:xfrm>
            <a:off x="7611902" y="10"/>
            <a:ext cx="458009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95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144807-4E6F-37FD-82B1-1A31343B75E3}"/>
              </a:ext>
            </a:extLst>
          </p:cNvPr>
          <p:cNvSpPr>
            <a:spLocks noGrp="1"/>
          </p:cNvSpPr>
          <p:nvPr>
            <p:ph type="title"/>
          </p:nvPr>
        </p:nvSpPr>
        <p:spPr>
          <a:xfrm>
            <a:off x="723900" y="286603"/>
            <a:ext cx="10744199" cy="1450757"/>
          </a:xfrm>
        </p:spPr>
        <p:txBody>
          <a:bodyPr/>
          <a:lstStyle/>
          <a:p>
            <a:r>
              <a:rPr lang="da-DK" dirty="0"/>
              <a:t>Hvad kan man bruge problemstillingerne til?</a:t>
            </a:r>
          </a:p>
        </p:txBody>
      </p:sp>
      <p:sp>
        <p:nvSpPr>
          <p:cNvPr id="3" name="Pladsholder til indhold 2">
            <a:extLst>
              <a:ext uri="{FF2B5EF4-FFF2-40B4-BE49-F238E27FC236}">
                <a16:creationId xmlns:a16="http://schemas.microsoft.com/office/drawing/2014/main" id="{91C859CB-1A31-244C-E10D-7D6C4AFF1973}"/>
              </a:ext>
            </a:extLst>
          </p:cNvPr>
          <p:cNvSpPr>
            <a:spLocks noGrp="1"/>
          </p:cNvSpPr>
          <p:nvPr>
            <p:ph idx="1"/>
          </p:nvPr>
        </p:nvSpPr>
        <p:spPr/>
        <p:txBody>
          <a:bodyPr>
            <a:normAutofit/>
          </a:bodyPr>
          <a:lstStyle/>
          <a:p>
            <a:endParaRPr lang="da-DK" sz="2400" b="1" i="0" dirty="0">
              <a:solidFill>
                <a:srgbClr val="333333"/>
              </a:solidFill>
              <a:effectLst/>
              <a:latin typeface="Noto Sans" panose="020B0502040504020204" pitchFamily="34" charset="0"/>
            </a:endParaRPr>
          </a:p>
          <a:p>
            <a:r>
              <a:rPr lang="da-DK" sz="2400" b="1" i="0" dirty="0">
                <a:solidFill>
                  <a:srgbClr val="333333"/>
                </a:solidFill>
                <a:effectLst/>
                <a:latin typeface="Noto Sans" panose="020B0502040504020204" pitchFamily="34" charset="0"/>
              </a:rPr>
              <a:t>Den første problemstilling </a:t>
            </a:r>
            <a:r>
              <a:rPr lang="da-DK" sz="2400" b="0" i="0" dirty="0">
                <a:solidFill>
                  <a:srgbClr val="333333"/>
                </a:solidFill>
                <a:effectLst/>
                <a:latin typeface="Noto Sans" panose="020B0502040504020204" pitchFamily="34" charset="0"/>
              </a:rPr>
              <a:t>lægger mere op til gengivelse af Anders Fogh Rasmussens argumenter, mens </a:t>
            </a:r>
            <a:r>
              <a:rPr lang="da-DK" sz="2400" b="1" i="0" dirty="0">
                <a:solidFill>
                  <a:srgbClr val="333333"/>
                </a:solidFill>
                <a:effectLst/>
                <a:latin typeface="Noto Sans" panose="020B0502040504020204" pitchFamily="34" charset="0"/>
              </a:rPr>
              <a:t>den anden problemstilling </a:t>
            </a:r>
            <a:r>
              <a:rPr lang="da-DK" sz="2400" b="0" i="0" dirty="0">
                <a:solidFill>
                  <a:srgbClr val="333333"/>
                </a:solidFill>
                <a:effectLst/>
                <a:latin typeface="Noto Sans" panose="020B0502040504020204" pitchFamily="34" charset="0"/>
              </a:rPr>
              <a:t>i langt højere grad giver dig mulighed for at være historiefaglig, fordi du kan sætte Anders Fogh Rasmussens argumenter op over for andre kilders argumenter, mens du inddrager begreber om historiebrug og derved nuancerer din faglige besvarelse af problemstillingen.</a:t>
            </a:r>
            <a:endParaRPr lang="da-DK" sz="2400" dirty="0"/>
          </a:p>
        </p:txBody>
      </p:sp>
    </p:spTree>
    <p:extLst>
      <p:ext uri="{BB962C8B-B14F-4D97-AF65-F5344CB8AC3E}">
        <p14:creationId xmlns:p14="http://schemas.microsoft.com/office/powerpoint/2010/main" val="2892527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A54CA-FB3D-E809-61F1-1D29C4329D78}"/>
              </a:ext>
            </a:extLst>
          </p:cNvPr>
          <p:cNvSpPr>
            <a:spLocks noGrp="1"/>
          </p:cNvSpPr>
          <p:nvPr>
            <p:ph type="title"/>
          </p:nvPr>
        </p:nvSpPr>
        <p:spPr>
          <a:xfrm>
            <a:off x="885825" y="286603"/>
            <a:ext cx="10412095" cy="1450757"/>
          </a:xfrm>
        </p:spPr>
        <p:txBody>
          <a:bodyPr/>
          <a:lstStyle/>
          <a:p>
            <a:r>
              <a:rPr lang="da-DK" dirty="0"/>
              <a:t>Friske øjne på jeres problemformuleringer!</a:t>
            </a:r>
          </a:p>
        </p:txBody>
      </p:sp>
      <p:sp>
        <p:nvSpPr>
          <p:cNvPr id="3" name="Pladsholder til indhold 2">
            <a:extLst>
              <a:ext uri="{FF2B5EF4-FFF2-40B4-BE49-F238E27FC236}">
                <a16:creationId xmlns:a16="http://schemas.microsoft.com/office/drawing/2014/main" id="{1FE0584B-35B1-262B-0C83-F3767D48409E}"/>
              </a:ext>
            </a:extLst>
          </p:cNvPr>
          <p:cNvSpPr>
            <a:spLocks noGrp="1"/>
          </p:cNvSpPr>
          <p:nvPr>
            <p:ph idx="1"/>
          </p:nvPr>
        </p:nvSpPr>
        <p:spPr/>
        <p:txBody>
          <a:bodyPr/>
          <a:lstStyle/>
          <a:p>
            <a:r>
              <a:rPr lang="da-DK" dirty="0"/>
              <a:t>I skal nu udveksle problemstillinger med grupperne på næste slide.</a:t>
            </a:r>
          </a:p>
          <a:p>
            <a:pPr marL="457200" indent="-457200">
              <a:buFont typeface="+mj-lt"/>
              <a:buAutoNum type="arabicPeriod"/>
            </a:pPr>
            <a:r>
              <a:rPr lang="da-DK" dirty="0"/>
              <a:t>Læs den anden gruppes problemstillinger</a:t>
            </a:r>
          </a:p>
          <a:p>
            <a:pPr marL="457200" indent="-457200">
              <a:buFont typeface="+mj-lt"/>
              <a:buAutoNum type="arabicPeriod"/>
            </a:pPr>
            <a:r>
              <a:rPr lang="da-DK" dirty="0"/>
              <a:t>I skal nu revidere problemstillingerne baseret på jeres nye viden om den historiefaglige problemstilling.</a:t>
            </a:r>
          </a:p>
          <a:p>
            <a:pPr marL="457200" indent="-457200">
              <a:buFont typeface="+mj-lt"/>
              <a:buAutoNum type="arabicPeriod"/>
            </a:pPr>
            <a:r>
              <a:rPr lang="da-DK" dirty="0"/>
              <a:t>Skriv de rettede problemstillinger ned + noter til feedback til den anden gruppe. Hvad var godt og hvad kan forbedres?</a:t>
            </a:r>
          </a:p>
          <a:p>
            <a:pPr marL="457200" indent="-457200">
              <a:buFont typeface="+mj-lt"/>
              <a:buAutoNum type="arabicPeriod"/>
            </a:pPr>
            <a:r>
              <a:rPr lang="da-DK" dirty="0"/>
              <a:t>Sæt jer sammen med den anden gruppe og præsenter de reviderede problemstillinger + feedback.</a:t>
            </a:r>
          </a:p>
          <a:p>
            <a:endParaRPr lang="da-DK" dirty="0"/>
          </a:p>
          <a:p>
            <a:pPr marL="0" indent="0">
              <a:buNone/>
            </a:pPr>
            <a:endParaRPr lang="da-DK" dirty="0"/>
          </a:p>
        </p:txBody>
      </p:sp>
    </p:spTree>
    <p:extLst>
      <p:ext uri="{BB962C8B-B14F-4D97-AF65-F5344CB8AC3E}">
        <p14:creationId xmlns:p14="http://schemas.microsoft.com/office/powerpoint/2010/main" val="3556276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9D2743-2889-0DC2-871B-48D62187336A}"/>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B520269B-81F8-1DCF-6EA9-4CBF422C557F}"/>
              </a:ext>
            </a:extLst>
          </p:cNvPr>
          <p:cNvSpPr>
            <a:spLocks noGrp="1"/>
          </p:cNvSpPr>
          <p:nvPr>
            <p:ph idx="1"/>
          </p:nvPr>
        </p:nvSpPr>
        <p:spPr/>
        <p:txBody>
          <a:bodyPr/>
          <a:lstStyle/>
          <a:p>
            <a:r>
              <a:rPr lang="da-DK" dirty="0"/>
              <a:t>Gruppe 1 + 2: Cecilies gruppe &amp; Cornelius D’s gruppe + Benjamin</a:t>
            </a:r>
          </a:p>
          <a:p>
            <a:r>
              <a:rPr lang="da-DK" dirty="0"/>
              <a:t>Gruppe 3 + 4: Daniels gruppe &amp; Emils gruppe </a:t>
            </a:r>
          </a:p>
          <a:p>
            <a:r>
              <a:rPr lang="da-DK" dirty="0"/>
              <a:t>Gruppe 5 + 6: Magnus &amp; Rasmus + Victor + Cornelius S</a:t>
            </a:r>
          </a:p>
          <a:p>
            <a:r>
              <a:rPr lang="da-DK" dirty="0"/>
              <a:t>Gruppe 7 + 8: Marthas gruppe &amp; Anders + Matti + Danielemil</a:t>
            </a:r>
          </a:p>
          <a:p>
            <a:r>
              <a:rPr lang="da-DK" dirty="0"/>
              <a:t>Gruppe 9 + 10:  Nikolines gruppes &amp; Zaschas gruppe + Rebecca</a:t>
            </a:r>
          </a:p>
        </p:txBody>
      </p:sp>
    </p:spTree>
    <p:extLst>
      <p:ext uri="{BB962C8B-B14F-4D97-AF65-F5344CB8AC3E}">
        <p14:creationId xmlns:p14="http://schemas.microsoft.com/office/powerpoint/2010/main" val="2711705959"/>
      </p:ext>
    </p:extLst>
  </p:cSld>
  <p:clrMapOvr>
    <a:masterClrMapping/>
  </p:clrMapOvr>
</p:sld>
</file>

<file path=ppt/theme/theme1.xml><?xml version="1.0" encoding="utf-8"?>
<a:theme xmlns:a="http://schemas.openxmlformats.org/drawingml/2006/main" name="Retrospektiv">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1538</TotalTime>
  <Words>1006</Words>
  <Application>Microsoft Office PowerPoint</Application>
  <PresentationFormat>Widescreen</PresentationFormat>
  <Paragraphs>81</Paragraphs>
  <Slides>17</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17</vt:i4>
      </vt:variant>
    </vt:vector>
  </HeadingPairs>
  <TitlesOfParts>
    <vt:vector size="24" baseType="lpstr">
      <vt:lpstr>Arial</vt:lpstr>
      <vt:lpstr>Calibri</vt:lpstr>
      <vt:lpstr>Calibri Light</vt:lpstr>
      <vt:lpstr>Courier New</vt:lpstr>
      <vt:lpstr>Google Sans</vt:lpstr>
      <vt:lpstr>Noto Sans</vt:lpstr>
      <vt:lpstr>Retrospektiv</vt:lpstr>
      <vt:lpstr>Problemstilling: hvornår er noget af historisk betydning?</vt:lpstr>
      <vt:lpstr>Dagens julemenu </vt:lpstr>
      <vt:lpstr>Hvad er af historisk betydning?</vt:lpstr>
      <vt:lpstr>PowerPoint-præsentation</vt:lpstr>
      <vt:lpstr>Den historiefaglige problemstilling (lektie)</vt:lpstr>
      <vt:lpstr>Problemstilling? Hvad er det nu lige…?</vt:lpstr>
      <vt:lpstr>Den historiefaglige problemstillings formål</vt:lpstr>
      <vt:lpstr>Den historiefaglige problemstillings formål</vt:lpstr>
      <vt:lpstr>Hvad er en god historiefaglig problemstilling?</vt:lpstr>
      <vt:lpstr>Hvad er en problematisk historiefaglig problemstilling?</vt:lpstr>
      <vt:lpstr>Kildernes relevans</vt:lpstr>
      <vt:lpstr>Mini-øvelse 1</vt:lpstr>
      <vt:lpstr>PowerPoint-præsentation</vt:lpstr>
      <vt:lpstr>Mini-øvelse 2</vt:lpstr>
      <vt:lpstr>Hvad kan man bruge problemstillingerne til?</vt:lpstr>
      <vt:lpstr>Friske øjne på jeres problemformuleringer!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Problemstilling – at tage stilling til problemer?</dc:title>
  <dc:creator>Emilie Shirin Holmgaard (ESH - Underviser - U/NORD)</dc:creator>
  <cp:lastModifiedBy>Emilie Shirin Holmgaard (ESH - Underviser - U/NORD)</cp:lastModifiedBy>
  <cp:revision>7</cp:revision>
  <dcterms:created xsi:type="dcterms:W3CDTF">2023-12-06T09:30:34Z</dcterms:created>
  <dcterms:modified xsi:type="dcterms:W3CDTF">2023-12-07T12:51:45Z</dcterms:modified>
</cp:coreProperties>
</file>