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18"/>
  </p:notesMasterIdLst>
  <p:sldIdLst>
    <p:sldId id="256" r:id="rId2"/>
    <p:sldId id="260" r:id="rId3"/>
    <p:sldId id="262" r:id="rId4"/>
    <p:sldId id="264" r:id="rId5"/>
    <p:sldId id="268" r:id="rId6"/>
    <p:sldId id="269" r:id="rId7"/>
    <p:sldId id="266" r:id="rId8"/>
    <p:sldId id="290" r:id="rId9"/>
    <p:sldId id="289" r:id="rId10"/>
    <p:sldId id="270" r:id="rId11"/>
    <p:sldId id="286" r:id="rId12"/>
    <p:sldId id="287" r:id="rId13"/>
    <p:sldId id="285" r:id="rId14"/>
    <p:sldId id="283" r:id="rId15"/>
    <p:sldId id="288" r:id="rId16"/>
    <p:sldId id="28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52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E798F8-5912-4703-A1E8-8533A9AADFEA}" type="datetimeFigureOut">
              <a:rPr lang="da-DK" smtClean="0"/>
              <a:t>11-11-2022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AFBAE-D84B-4A78-9A2D-DF9F66F4E6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5820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Nu skal I selv i gang med at finde eksempler i tekster med fælles tema</a:t>
            </a:r>
          </a:p>
          <a:p>
            <a:r>
              <a:rPr lang="da-DK" dirty="0"/>
              <a:t>Påstand: Det kan gøre folk mere syge at vente så længe på psykologhjælp. Ingen belæg her. 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8AFBAE-D84B-4A78-9A2D-DF9F66F4E6B5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7759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Hvad er påstand og belæg her? Og hvad er hjemlen? Påstand: risiko for at nogen tager deres eget liv, fordi, ventetiden øger chancen for, at din tilstand forværres. Hjemmel: Når din tilstand forværres, kan du risikere at komme så langt ud, at det kan ende med selvmord</a:t>
            </a:r>
            <a:r>
              <a:rPr lang="da-DK"/>
              <a:t>.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8AFBAE-D84B-4A78-9A2D-DF9F66F4E6B5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1093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8AFBAE-D84B-4A78-9A2D-DF9F66F4E6B5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9598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.dk/drtv/se/debatten_-generationssvigt_274509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Argumentation</a:t>
            </a:r>
          </a:p>
        </p:txBody>
      </p:sp>
    </p:spTree>
    <p:extLst>
      <p:ext uri="{BB962C8B-B14F-4D97-AF65-F5344CB8AC3E}">
        <p14:creationId xmlns:p14="http://schemas.microsoft.com/office/powerpoint/2010/main" val="2819140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da-DK" dirty="0"/>
              <a:t>2. fase: Disposition</a:t>
            </a:r>
            <a:br>
              <a:rPr lang="da-DK" dirty="0"/>
            </a:br>
            <a:r>
              <a:rPr lang="da-DK" dirty="0"/>
              <a:t>Hvad skal talen indeholde?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a-DK" sz="2800" dirty="0">
                <a:solidFill>
                  <a:schemeClr val="tx1"/>
                </a:solidFill>
              </a:rPr>
              <a:t>En indledning, der skal vække tilhørernes opmærksomhed og opnå deres velvilje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800" dirty="0">
                <a:solidFill>
                  <a:schemeClr val="tx1"/>
                </a:solidFill>
              </a:rPr>
              <a:t>Sagsfremstillingen, der skal gøre sagen nærværende. 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800" dirty="0">
                <a:solidFill>
                  <a:schemeClr val="tx1"/>
                </a:solidFill>
              </a:rPr>
              <a:t>Bevisførelsen, </a:t>
            </a:r>
            <a:r>
              <a:rPr lang="da-DK" sz="3600" b="1" i="1" dirty="0">
                <a:solidFill>
                  <a:schemeClr val="tx1"/>
                </a:solidFill>
              </a:rPr>
              <a:t>argumentation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800" dirty="0">
                <a:solidFill>
                  <a:schemeClr val="tx1"/>
                </a:solidFill>
              </a:rPr>
              <a:t>Afslutningen, der skal føre argumenterne ud i en samlet konklusion.</a:t>
            </a:r>
          </a:p>
          <a:p>
            <a:pPr marL="342900" indent="-342900">
              <a:buFont typeface="+mj-lt"/>
              <a:buAutoNum type="arabicPeriod"/>
            </a:pPr>
            <a:endParaRPr lang="da-DK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896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1992313" y="588543"/>
            <a:ext cx="8229600" cy="1143000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da-DK" dirty="0" err="1"/>
              <a:t>Toulmins</a:t>
            </a:r>
            <a:r>
              <a:rPr lang="da-DK" dirty="0"/>
              <a:t> Argumentationsmodel</a:t>
            </a:r>
          </a:p>
        </p:txBody>
      </p:sp>
      <p:cxnSp>
        <p:nvCxnSpPr>
          <p:cNvPr id="5" name="Lige forbindelse 4"/>
          <p:cNvCxnSpPr/>
          <p:nvPr/>
        </p:nvCxnSpPr>
        <p:spPr>
          <a:xfrm>
            <a:off x="3095625" y="3167900"/>
            <a:ext cx="5400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forbindelse 6"/>
          <p:cNvCxnSpPr/>
          <p:nvPr/>
        </p:nvCxnSpPr>
        <p:spPr>
          <a:xfrm>
            <a:off x="5777987" y="3185318"/>
            <a:ext cx="0" cy="1368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boks 7"/>
          <p:cNvSpPr txBox="1"/>
          <p:nvPr/>
        </p:nvSpPr>
        <p:spPr>
          <a:xfrm>
            <a:off x="1481085" y="2838596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dirty="0"/>
              <a:t>Belæg</a:t>
            </a:r>
          </a:p>
        </p:txBody>
      </p:sp>
      <p:sp>
        <p:nvSpPr>
          <p:cNvPr id="9" name="Tekstboks 8"/>
          <p:cNvSpPr txBox="1"/>
          <p:nvPr/>
        </p:nvSpPr>
        <p:spPr>
          <a:xfrm>
            <a:off x="8766191" y="2862153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dirty="0"/>
              <a:t>Påstand</a:t>
            </a:r>
          </a:p>
        </p:txBody>
      </p:sp>
      <p:sp>
        <p:nvSpPr>
          <p:cNvPr id="10" name="Tekstboks 9"/>
          <p:cNvSpPr txBox="1"/>
          <p:nvPr/>
        </p:nvSpPr>
        <p:spPr>
          <a:xfrm>
            <a:off x="4960248" y="4932451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dirty="0"/>
              <a:t>Hjemmel</a:t>
            </a:r>
          </a:p>
        </p:txBody>
      </p:sp>
    </p:spTree>
    <p:extLst>
      <p:ext uri="{BB962C8B-B14F-4D97-AF65-F5344CB8AC3E}">
        <p14:creationId xmlns:p14="http://schemas.microsoft.com/office/powerpoint/2010/main" val="1975864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1992313" y="588543"/>
            <a:ext cx="8229600" cy="1143000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da-DK" dirty="0" err="1"/>
              <a:t>Toulmins</a:t>
            </a:r>
            <a:r>
              <a:rPr lang="da-DK" dirty="0"/>
              <a:t> Argumentationsmodel</a:t>
            </a:r>
          </a:p>
        </p:txBody>
      </p:sp>
      <p:cxnSp>
        <p:nvCxnSpPr>
          <p:cNvPr id="5" name="Lige forbindelse 4"/>
          <p:cNvCxnSpPr/>
          <p:nvPr/>
        </p:nvCxnSpPr>
        <p:spPr>
          <a:xfrm>
            <a:off x="3095625" y="3167900"/>
            <a:ext cx="5400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forbindelse 6"/>
          <p:cNvCxnSpPr/>
          <p:nvPr/>
        </p:nvCxnSpPr>
        <p:spPr>
          <a:xfrm>
            <a:off x="5777987" y="3185318"/>
            <a:ext cx="0" cy="1368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boks 7"/>
          <p:cNvSpPr txBox="1"/>
          <p:nvPr/>
        </p:nvSpPr>
        <p:spPr>
          <a:xfrm>
            <a:off x="1481085" y="2838596"/>
            <a:ext cx="19152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/>
              <a:t>Belæg:</a:t>
            </a:r>
          </a:p>
          <a:p>
            <a:r>
              <a:rPr lang="da-DK" sz="3200" dirty="0"/>
              <a:t>(Fordi) ost lugter</a:t>
            </a:r>
          </a:p>
        </p:txBody>
      </p:sp>
      <p:sp>
        <p:nvSpPr>
          <p:cNvPr id="9" name="Tekstboks 8"/>
          <p:cNvSpPr txBox="1"/>
          <p:nvPr/>
        </p:nvSpPr>
        <p:spPr>
          <a:xfrm>
            <a:off x="8766190" y="2862153"/>
            <a:ext cx="214564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/>
              <a:t>Påstand:</a:t>
            </a:r>
          </a:p>
          <a:p>
            <a:r>
              <a:rPr lang="da-DK" sz="3200" dirty="0"/>
              <a:t>(Derfor) Ost er ulækkert</a:t>
            </a:r>
          </a:p>
        </p:txBody>
      </p:sp>
      <p:sp>
        <p:nvSpPr>
          <p:cNvPr id="10" name="Tekstboks 9"/>
          <p:cNvSpPr txBox="1"/>
          <p:nvPr/>
        </p:nvSpPr>
        <p:spPr>
          <a:xfrm>
            <a:off x="4359356" y="5170477"/>
            <a:ext cx="38059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/>
              <a:t>Hjemmel: Mad der lugter er ulækkert </a:t>
            </a:r>
          </a:p>
        </p:txBody>
      </p:sp>
    </p:spTree>
    <p:extLst>
      <p:ext uri="{BB962C8B-B14F-4D97-AF65-F5344CB8AC3E}">
        <p14:creationId xmlns:p14="http://schemas.microsoft.com/office/powerpoint/2010/main" val="15006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1992313" y="588543"/>
            <a:ext cx="8229600" cy="1143000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da-DK" dirty="0" err="1"/>
              <a:t>Toulmins</a:t>
            </a:r>
            <a:r>
              <a:rPr lang="da-DK" dirty="0"/>
              <a:t> Argumentationsmodel</a:t>
            </a:r>
          </a:p>
        </p:txBody>
      </p:sp>
      <p:cxnSp>
        <p:nvCxnSpPr>
          <p:cNvPr id="5" name="Lige forbindelse 4"/>
          <p:cNvCxnSpPr/>
          <p:nvPr/>
        </p:nvCxnSpPr>
        <p:spPr>
          <a:xfrm>
            <a:off x="3095625" y="3167900"/>
            <a:ext cx="5400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forbindelse 6"/>
          <p:cNvCxnSpPr/>
          <p:nvPr/>
        </p:nvCxnSpPr>
        <p:spPr>
          <a:xfrm>
            <a:off x="5777987" y="3185318"/>
            <a:ext cx="0" cy="1368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boks 7"/>
          <p:cNvSpPr txBox="1"/>
          <p:nvPr/>
        </p:nvSpPr>
        <p:spPr>
          <a:xfrm>
            <a:off x="1319965" y="2317370"/>
            <a:ext cx="19152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/>
              <a:t>Belæg: (Fordi) Hun er blondine</a:t>
            </a:r>
          </a:p>
        </p:txBody>
      </p:sp>
      <p:sp>
        <p:nvSpPr>
          <p:cNvPr id="9" name="Tekstboks 8"/>
          <p:cNvSpPr txBox="1"/>
          <p:nvPr/>
        </p:nvSpPr>
        <p:spPr>
          <a:xfrm>
            <a:off x="8726386" y="2317371"/>
            <a:ext cx="214564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/>
              <a:t>Påstand:</a:t>
            </a:r>
          </a:p>
          <a:p>
            <a:r>
              <a:rPr lang="da-DK" sz="3200" dirty="0"/>
              <a:t>(Derfor)</a:t>
            </a:r>
          </a:p>
          <a:p>
            <a:r>
              <a:rPr lang="da-DK" sz="3200" dirty="0"/>
              <a:t>Pernille er dum</a:t>
            </a:r>
          </a:p>
        </p:txBody>
      </p:sp>
      <p:sp>
        <p:nvSpPr>
          <p:cNvPr id="10" name="Tekstboks 9"/>
          <p:cNvSpPr txBox="1"/>
          <p:nvPr/>
        </p:nvSpPr>
        <p:spPr>
          <a:xfrm>
            <a:off x="2715274" y="5146376"/>
            <a:ext cx="3805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/>
              <a:t>Hjemmel: usagt norm, at blondiner er dumme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1DC05F9-C831-4400-962B-DFE0D2695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692" y="4553470"/>
            <a:ext cx="5362575" cy="225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48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0">
            <a:extLst>
              <a:ext uri="{FF2B5EF4-FFF2-40B4-BE49-F238E27FC236}">
                <a16:creationId xmlns:a16="http://schemas.microsoft.com/office/drawing/2014/main" id="{863D3924-A369-45EC-80A0-97CB3ED986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00" t="14855" r="25126" b="16005"/>
          <a:stretch/>
        </p:blipFill>
        <p:spPr>
          <a:xfrm>
            <a:off x="9387156" y="2766316"/>
            <a:ext cx="2804844" cy="4017196"/>
          </a:xfrm>
          <a:prstGeom prst="rect">
            <a:avLst/>
          </a:prstGeom>
        </p:spPr>
      </p:pic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1992313" y="588543"/>
            <a:ext cx="8229600" cy="1143000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da-DK" dirty="0" err="1"/>
              <a:t>Toulmins</a:t>
            </a:r>
            <a:r>
              <a:rPr lang="da-DK" dirty="0"/>
              <a:t> Argumentationsmodel</a:t>
            </a:r>
          </a:p>
        </p:txBody>
      </p:sp>
      <p:cxnSp>
        <p:nvCxnSpPr>
          <p:cNvPr id="5" name="Lige forbindelse 4"/>
          <p:cNvCxnSpPr/>
          <p:nvPr/>
        </p:nvCxnSpPr>
        <p:spPr>
          <a:xfrm>
            <a:off x="3095625" y="3167900"/>
            <a:ext cx="5400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forbindelse 6"/>
          <p:cNvCxnSpPr/>
          <p:nvPr/>
        </p:nvCxnSpPr>
        <p:spPr>
          <a:xfrm>
            <a:off x="5777987" y="3185318"/>
            <a:ext cx="0" cy="1368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boks 7"/>
          <p:cNvSpPr txBox="1"/>
          <p:nvPr/>
        </p:nvSpPr>
        <p:spPr>
          <a:xfrm>
            <a:off x="1481085" y="2838596"/>
            <a:ext cx="19152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/>
              <a:t>Belæg: Fordi hun er dum</a:t>
            </a:r>
          </a:p>
        </p:txBody>
      </p:sp>
      <p:sp>
        <p:nvSpPr>
          <p:cNvPr id="9" name="Tekstboks 8"/>
          <p:cNvSpPr txBox="1"/>
          <p:nvPr/>
        </p:nvSpPr>
        <p:spPr>
          <a:xfrm>
            <a:off x="7423400" y="2644170"/>
            <a:ext cx="21456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/>
              <a:t>Påstand:</a:t>
            </a:r>
          </a:p>
          <a:p>
            <a:r>
              <a:rPr lang="da-DK" sz="3200" dirty="0"/>
              <a:t>Pernille er blondine</a:t>
            </a:r>
          </a:p>
        </p:txBody>
      </p:sp>
      <p:sp>
        <p:nvSpPr>
          <p:cNvPr id="10" name="Tekstboks 9"/>
          <p:cNvSpPr txBox="1"/>
          <p:nvPr/>
        </p:nvSpPr>
        <p:spPr>
          <a:xfrm>
            <a:off x="2869603" y="5059783"/>
            <a:ext cx="3805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/>
              <a:t>Hjemmel: Man bliver blondine af at være dum??? </a:t>
            </a:r>
          </a:p>
        </p:txBody>
      </p:sp>
    </p:spTree>
    <p:extLst>
      <p:ext uri="{BB962C8B-B14F-4D97-AF65-F5344CB8AC3E}">
        <p14:creationId xmlns:p14="http://schemas.microsoft.com/office/powerpoint/2010/main" val="332008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1190" y="964692"/>
            <a:ext cx="10398034" cy="1188720"/>
          </a:xfrm>
          <a:solidFill>
            <a:schemeClr val="accent2"/>
          </a:solidFill>
        </p:spPr>
        <p:txBody>
          <a:bodyPr/>
          <a:lstStyle/>
          <a:p>
            <a:r>
              <a:rPr lang="da-DK" dirty="0"/>
              <a:t>Eksempler til dig og din sidemand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01189" y="2638044"/>
            <a:ext cx="10398035" cy="3719213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a-DK" sz="3200" dirty="0"/>
              <a:t>Du skal lave dine lektier, så bliver du dygtig. 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3200" dirty="0"/>
              <a:t>Der kommer ingen kunder, så de må lukke forretningen.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3200" dirty="0"/>
              <a:t>Pelle og Kasper burde være komikere. De er begge to rigtige sjove. 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3200" dirty="0"/>
              <a:t>Det fremgår af tidskriftet for kunsthistorikere, at portrættet af Mona Lisa er et mesterværk. </a:t>
            </a:r>
          </a:p>
          <a:p>
            <a:pPr marL="342900" indent="-342900">
              <a:buFont typeface="+mj-lt"/>
              <a:buAutoNum type="arabicPeriod"/>
            </a:pPr>
            <a:endParaRPr lang="da-DK" sz="3200" dirty="0"/>
          </a:p>
          <a:p>
            <a:pPr marL="342900" indent="-342900">
              <a:buFont typeface="+mj-lt"/>
              <a:buAutoNum type="arabicPeriod"/>
            </a:pPr>
            <a:endParaRPr lang="da-DK" sz="3200" dirty="0"/>
          </a:p>
        </p:txBody>
      </p:sp>
    </p:spTree>
    <p:extLst>
      <p:ext uri="{BB962C8B-B14F-4D97-AF65-F5344CB8AC3E}">
        <p14:creationId xmlns:p14="http://schemas.microsoft.com/office/powerpoint/2010/main" val="106009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7EDFAC-F709-D6A2-18BF-E21BB052F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20162"/>
            <a:ext cx="7729728" cy="1188720"/>
          </a:xfrm>
          <a:solidFill>
            <a:schemeClr val="accent2"/>
          </a:solidFill>
        </p:spPr>
        <p:txBody>
          <a:bodyPr/>
          <a:lstStyle/>
          <a:p>
            <a:r>
              <a:rPr lang="da-DK" dirty="0"/>
              <a:t>Find påstand, belæg og hjemmel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536EC33-ABDE-F265-AE66-B5F8FD78A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18525"/>
            <a:ext cx="10685123" cy="4756935"/>
          </a:xfrm>
        </p:spPr>
        <p:txBody>
          <a:bodyPr>
            <a:normAutofit fontScale="92500" lnSpcReduction="10000"/>
          </a:bodyPr>
          <a:lstStyle/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AutoNum type="arabicPeriod"/>
              <a:tabLst>
                <a:tab pos="552450" algn="l"/>
              </a:tabLst>
            </a:pPr>
            <a:r>
              <a:rPr lang="da-DK" sz="24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Sokrates er et menneske, og alle mennesker er jo dødelige. Altså er Sokrates dødelig.</a:t>
            </a:r>
            <a:endParaRPr lang="da-DK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AutoNum type="arabicPeriod"/>
              <a:tabLst>
                <a:tab pos="552450" algn="l"/>
              </a:tabLst>
            </a:pPr>
            <a:r>
              <a:rPr lang="da-DK" sz="24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 skulle holde op med at ryge. Det er usundt. Man skal ikke gøre, hvad der er usundt.</a:t>
            </a:r>
            <a:endParaRPr lang="da-DK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AutoNum type="arabicPeriod"/>
              <a:tabLst>
                <a:tab pos="552450" algn="l"/>
              </a:tabLst>
            </a:pPr>
            <a:r>
              <a:rPr lang="da-DK" sz="24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Hun har vitaminmangel. Hun spiser kun pomfritter og røde pølser.</a:t>
            </a:r>
            <a:endParaRPr lang="da-DK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AutoNum type="arabicPeriod"/>
              <a:tabLst>
                <a:tab pos="552450" algn="l"/>
              </a:tabLst>
            </a:pPr>
            <a:r>
              <a:rPr lang="da-DK" sz="24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kan læse, for han er student.</a:t>
            </a:r>
            <a:endParaRPr lang="da-DK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AutoNum type="arabicPeriod"/>
              <a:tabLst>
                <a:tab pos="552450" algn="l"/>
              </a:tabLst>
            </a:pPr>
            <a:r>
              <a:rPr lang="da-DK" sz="24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er student, for han kan læse.</a:t>
            </a:r>
            <a:endParaRPr lang="da-DK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AutoNum type="arabicPeriod"/>
              <a:tabLst>
                <a:tab pos="552450" algn="l"/>
              </a:tabLst>
            </a:pPr>
            <a:r>
              <a:rPr lang="da-DK" sz="24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Jeg synes, du skal vaske din bluse. Den er meget beskidt. Beskidt tøj skal vaskes.</a:t>
            </a:r>
            <a:endParaRPr lang="da-DK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AutoNum type="arabicPeriod"/>
              <a:tabLst>
                <a:tab pos="552450" algn="l"/>
              </a:tabLst>
            </a:pPr>
            <a:r>
              <a:rPr lang="da-DK" sz="24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Svensson er ikke katolik. Svenskere er nemlig sjældent katolikker.</a:t>
            </a:r>
            <a:endParaRPr lang="da-DK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51801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Toulmins</a:t>
            </a:r>
            <a:r>
              <a:rPr lang="da-DK" dirty="0"/>
              <a:t> udvidede model</a:t>
            </a:r>
          </a:p>
        </p:txBody>
      </p:sp>
      <p:pic>
        <p:nvPicPr>
          <p:cNvPr id="7" name="Picture 2" descr="C:\Users\WI\Dropbox\uv 13 14\2h3g rt\argumentation\Argumenationsmodel_Side_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3" y="1219200"/>
            <a:ext cx="7974095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812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19501C6-F015-4273-AF88-E0F6C8538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677DB7-5829-45BD-9754-5EC484CC4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4672" y="2404872"/>
            <a:ext cx="3044950" cy="162779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1500"/>
              <a:t>Øvelse: Find påstand, belæg og hjemmel I Argumenter for og mod unges trivsel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EC47B750-D6D7-4322-8BEC-F584AD78D6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8300" t="22472" r="21545" b="13258"/>
          <a:stretch/>
        </p:blipFill>
        <p:spPr>
          <a:xfrm>
            <a:off x="5294376" y="1511713"/>
            <a:ext cx="6257544" cy="351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535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4B548EA-F321-47DD-866F-DFBDEA201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7142" y="1700372"/>
            <a:ext cx="10068674" cy="376034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sz="2800" dirty="0"/>
              <a:t>I skal se uddrag af debatprogram, der omhandler emnet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800" dirty="0"/>
              <a:t>I skal arbejde med at finde påstand og belæg i tekster, der omhandler dette emne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800" dirty="0"/>
              <a:t>I skal skrive en tale, hvor I diskuterer og karakteriserer ungdommens udfordringer og problemer. </a:t>
            </a:r>
          </a:p>
          <a:p>
            <a:endParaRPr lang="da-D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1B04414-3864-482B-8714-54E2A706E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142" y="462337"/>
            <a:ext cx="9924836" cy="1099336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da-DK" b="1" dirty="0"/>
              <a:t>Dagens tema</a:t>
            </a:r>
            <a:r>
              <a:rPr lang="da-DK" dirty="0"/>
              <a:t>: Unges mentale sundhed</a:t>
            </a:r>
          </a:p>
        </p:txBody>
      </p:sp>
      <p:sp>
        <p:nvSpPr>
          <p:cNvPr id="6" name="Dobbeltbølget fane 5">
            <a:extLst>
              <a:ext uri="{FF2B5EF4-FFF2-40B4-BE49-F238E27FC236}">
                <a16:creationId xmlns:a16="http://schemas.microsoft.com/office/drawing/2014/main" id="{9C2BB7A3-10A9-4805-B272-96C53D4A3B97}"/>
              </a:ext>
            </a:extLst>
          </p:cNvPr>
          <p:cNvSpPr/>
          <p:nvPr/>
        </p:nvSpPr>
        <p:spPr>
          <a:xfrm>
            <a:off x="7078895" y="4266343"/>
            <a:ext cx="4715838" cy="2388742"/>
          </a:xfrm>
          <a:prstGeom prst="doubleWav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latin typeface="Calibri" panose="020F0502020204030204" pitchFamily="34" charset="0"/>
                <a:cs typeface="Calibri" panose="020F0502020204030204" pitchFamily="34" charset="0"/>
              </a:rPr>
              <a:t>Er ungdommen ansvarlige fællesskabsorienterede klimaaktivister eller åndsforladte </a:t>
            </a:r>
            <a:r>
              <a:rPr lang="da-D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navlepillere</a:t>
            </a:r>
            <a:r>
              <a:rPr lang="da-DK" sz="28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3544785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F00187-6DDF-4A68-9B16-F75D6650895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da-DK" dirty="0"/>
              <a:t>Debatten: Generationssvigt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25FAED5-A180-47F6-9BDB-098FA006E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800" dirty="0">
                <a:latin typeface="Calibri" panose="020F0502020204030204" pitchFamily="34" charset="0"/>
                <a:cs typeface="Calibri" panose="020F0502020204030204" pitchFamily="34" charset="0"/>
              </a:rPr>
              <a:t>Se indlæg fra Debatten 30.09.21</a:t>
            </a:r>
          </a:p>
          <a:p>
            <a:r>
              <a:rPr lang="da-DK" sz="28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https://www.dr.dk/drtv/se/debatten_-generationssvigt_274509</a:t>
            </a:r>
            <a:endParaRPr lang="da-D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a-DK" sz="2800" dirty="0">
                <a:latin typeface="Calibri" panose="020F0502020204030204" pitchFamily="34" charset="0"/>
                <a:cs typeface="Calibri" panose="020F0502020204030204" pitchFamily="34" charset="0"/>
              </a:rPr>
              <a:t>Ca.  24.20 min. Ind i udsendelsen.  Til ca. 42. min.</a:t>
            </a: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1493285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E5C89E-DF0B-4127-A306-E277B02C9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183" y="450985"/>
            <a:ext cx="8515633" cy="118872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da-DK" dirty="0"/>
              <a:t>uddrag af artikel fra DR-nyheder: Hvad er påstand, belæg og hjemmel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57571160-9535-47C6-A912-0644F8E989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7961" t="46344" r="66922" b="17982"/>
          <a:stretch/>
        </p:blipFill>
        <p:spPr>
          <a:xfrm>
            <a:off x="6465047" y="2375899"/>
            <a:ext cx="3086328" cy="2465798"/>
          </a:xfr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EBE38B5F-1FC6-416C-AFE3-D279E43416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096" t="39851" r="11854" b="29438"/>
          <a:stretch/>
        </p:blipFill>
        <p:spPr>
          <a:xfrm>
            <a:off x="1702974" y="2375899"/>
            <a:ext cx="3298005" cy="2106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224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365B1F-3124-4E9E-898E-AC93ABE68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84548"/>
            <a:ext cx="7729728" cy="118872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da-DK" dirty="0"/>
              <a:t>Læs debatindlæg af Sørine Gotfredsen: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639D0D-7FF0-41B6-819B-622E0EFD3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407038"/>
            <a:ext cx="7729728" cy="4109265"/>
          </a:xfrm>
        </p:spPr>
        <p:txBody>
          <a:bodyPr>
            <a:normAutofit/>
          </a:bodyPr>
          <a:lstStyle/>
          <a:p>
            <a:endParaRPr lang="da-DK" dirty="0"/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A1314C0-7555-467D-94AE-32217A5B30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927" t="19326" r="21376" b="25857"/>
          <a:stretch/>
        </p:blipFill>
        <p:spPr>
          <a:xfrm>
            <a:off x="2231136" y="2208943"/>
            <a:ext cx="7643973" cy="375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81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8C809F2-1DFE-468F-910B-B652DB538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8228" y="3246634"/>
            <a:ext cx="3344307" cy="1024189"/>
          </a:xfrm>
        </p:spPr>
        <p:txBody>
          <a:bodyPr/>
          <a:lstStyle/>
          <a:p>
            <a:r>
              <a:rPr lang="da-DK" dirty="0"/>
              <a:t>Ungdommen bliver: </a:t>
            </a:r>
          </a:p>
          <a:p>
            <a:r>
              <a:rPr lang="da-DK" dirty="0"/>
              <a:t>1. forherliget og 2. svigtet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5056E790-C68D-4359-8F4D-2870A9D35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0438" y="965200"/>
            <a:ext cx="7731125" cy="118745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da-DK" dirty="0"/>
              <a:t> debatindlæg af Sørine Gotfredsen:</a:t>
            </a:r>
          </a:p>
        </p:txBody>
      </p:sp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1B220C0F-66C4-4182-8613-3B55005E00C5}"/>
              </a:ext>
            </a:extLst>
          </p:cNvPr>
          <p:cNvCxnSpPr>
            <a:cxnSpLocks/>
          </p:cNvCxnSpPr>
          <p:nvPr/>
        </p:nvCxnSpPr>
        <p:spPr>
          <a:xfrm>
            <a:off x="2230438" y="2843373"/>
            <a:ext cx="7468366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4" name="Tekstfelt 13">
            <a:extLst>
              <a:ext uri="{FF2B5EF4-FFF2-40B4-BE49-F238E27FC236}">
                <a16:creationId xmlns:a16="http://schemas.microsoft.com/office/drawing/2014/main" id="{53771685-3C51-4F86-8F78-B1EDB14ED906}"/>
              </a:ext>
            </a:extLst>
          </p:cNvPr>
          <p:cNvSpPr txBox="1"/>
          <p:nvPr/>
        </p:nvSpPr>
        <p:spPr>
          <a:xfrm>
            <a:off x="718543" y="2946265"/>
            <a:ext cx="239387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a-DK" dirty="0"/>
              <a:t>Forherliget fordi begrebet ungdom idealiserer en kultur, hvor alderdom og død fylder os med skræk</a:t>
            </a:r>
          </a:p>
          <a:p>
            <a:pPr marL="342900" indent="-342900">
              <a:buAutoNum type="arabicPeriod"/>
            </a:pPr>
            <a:r>
              <a:rPr lang="da-DK" dirty="0"/>
              <a:t>Svigtet fordi det unge menneske i mangel på tradition skal udgøre hele sin historie selv. 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B183AFD6-4B87-4124-B078-A962527AC444}"/>
              </a:ext>
            </a:extLst>
          </p:cNvPr>
          <p:cNvSpPr txBox="1"/>
          <p:nvPr/>
        </p:nvSpPr>
        <p:spPr>
          <a:xfrm>
            <a:off x="5373384" y="5015637"/>
            <a:ext cx="37061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1. Vi ser det modsatte af, hvad der gør os skrækslagne som frelsen/ idealet. </a:t>
            </a:r>
          </a:p>
          <a:p>
            <a:r>
              <a:rPr lang="da-DK" dirty="0"/>
              <a:t>2. Det er et svigt, når vi ikke hjælper med at give mening til livet. Det er et stort ansvar at lægge på det unge </a:t>
            </a:r>
            <a:r>
              <a:rPr lang="da-DK" dirty="0" err="1"/>
              <a:t>mnsk</a:t>
            </a:r>
            <a:r>
              <a:rPr lang="da-DK" dirty="0"/>
              <a:t>. Skuldre. 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14D1FDD2-AB03-83B1-175F-BC7E596305A2}"/>
              </a:ext>
            </a:extLst>
          </p:cNvPr>
          <p:cNvCxnSpPr/>
          <p:nvPr/>
        </p:nvCxnSpPr>
        <p:spPr>
          <a:xfrm>
            <a:off x="5763802" y="2843373"/>
            <a:ext cx="0" cy="19032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769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CF4680D4-DEE2-49EE-AF90-EFEAF50AE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6876939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002E99-FB08-4D61-93FE-09A89A07E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1" y="1290025"/>
            <a:ext cx="5291327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da-DK" sz="2800">
                <a:solidFill>
                  <a:srgbClr val="262626"/>
                </a:solidFill>
              </a:rPr>
              <a:t>Skriv en tale!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EE78B5-5477-4972-A26F-2D25FA5A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1" y="2858703"/>
            <a:ext cx="5285791" cy="3042547"/>
          </a:xfrm>
        </p:spPr>
        <p:txBody>
          <a:bodyPr>
            <a:normAutofit/>
          </a:bodyPr>
          <a:lstStyle/>
          <a:p>
            <a:r>
              <a:rPr lang="da-DK" sz="2400" dirty="0">
                <a:solidFill>
                  <a:srgbClr val="FFFFFF"/>
                </a:solidFill>
              </a:rPr>
              <a:t>Emne: </a:t>
            </a:r>
            <a:r>
              <a:rPr lang="da-DK" sz="2400" dirty="0">
                <a:solidFill>
                  <a:schemeClr val="bg1"/>
                </a:solidFill>
              </a:rPr>
              <a:t>Hvordan vil du karakterisere ungdommen i dag, hvilke udfordringer står ungdommen overfor, og hvorfor?</a:t>
            </a:r>
          </a:p>
          <a:p>
            <a:r>
              <a:rPr lang="da-DK" sz="2400" dirty="0">
                <a:solidFill>
                  <a:srgbClr val="FFFFFF"/>
                </a:solidFill>
              </a:rPr>
              <a:t>Omfang: Talen skal vare ca. 3 minutter</a:t>
            </a:r>
          </a:p>
          <a:p>
            <a:r>
              <a:rPr lang="da-DK" sz="2400" dirty="0">
                <a:solidFill>
                  <a:srgbClr val="FFFFFF"/>
                </a:solidFill>
              </a:rPr>
              <a:t>Modtager: Dine forældres generation, politikere, Sørine Gotfredsen dine holdkammerater eller?</a:t>
            </a:r>
          </a:p>
          <a:p>
            <a:pPr marL="0" indent="0">
              <a:buNone/>
            </a:pPr>
            <a:endParaRPr lang="da-DK" sz="1800" dirty="0">
              <a:solidFill>
                <a:srgbClr val="FFFFFF"/>
              </a:solidFill>
            </a:endParaRPr>
          </a:p>
          <a:p>
            <a:endParaRPr lang="da-DK" sz="1800" dirty="0">
              <a:solidFill>
                <a:srgbClr val="FFFFFF"/>
              </a:solidFill>
            </a:endParaRPr>
          </a:p>
          <a:p>
            <a:endParaRPr lang="da-DK" sz="1800" dirty="0">
              <a:solidFill>
                <a:srgbClr val="FFFFFF"/>
              </a:solidFill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50C52EE1-5085-4960-AD29-A926E62E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640080"/>
            <a:ext cx="4017264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CD15AA94-C237-4412-B37B-EB317D2B0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0772" y="806357"/>
            <a:ext cx="3685032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0B2CB1F-EA0C-4030-BA65-9FCE0657A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5668" y="970949"/>
            <a:ext cx="2555240" cy="459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23346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27904</TotalTime>
  <Words>663</Words>
  <Application>Microsoft Office PowerPoint</Application>
  <PresentationFormat>Widescreen</PresentationFormat>
  <Paragraphs>71</Paragraphs>
  <Slides>16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1" baseType="lpstr">
      <vt:lpstr>Arial</vt:lpstr>
      <vt:lpstr>Calibri</vt:lpstr>
      <vt:lpstr>Gill Sans MT</vt:lpstr>
      <vt:lpstr>Tahoma</vt:lpstr>
      <vt:lpstr>Parcel</vt:lpstr>
      <vt:lpstr>Argumentation</vt:lpstr>
      <vt:lpstr>2. fase: Disposition Hvad skal talen indeholde? </vt:lpstr>
      <vt:lpstr>Toulmins Argumentationsmodel</vt:lpstr>
      <vt:lpstr>Toulmins Argumentationsmodel</vt:lpstr>
      <vt:lpstr>Toulmins Argumentationsmodel</vt:lpstr>
      <vt:lpstr>Toulmins Argumentationsmodel</vt:lpstr>
      <vt:lpstr>Eksempler til dig og din sidemand</vt:lpstr>
      <vt:lpstr>Find påstand, belæg og hjemmel</vt:lpstr>
      <vt:lpstr>Toulmins udvidede model</vt:lpstr>
      <vt:lpstr>Øvelse: Find påstand, belæg og hjemmel I Argumenter for og mod unges trivsel</vt:lpstr>
      <vt:lpstr>Dagens tema: Unges mentale sundhed</vt:lpstr>
      <vt:lpstr>Debatten: Generationssvigt</vt:lpstr>
      <vt:lpstr>uddrag af artikel fra DR-nyheder: Hvad er påstand, belæg og hjemmel</vt:lpstr>
      <vt:lpstr>Læs debatindlæg af Sørine Gotfredsen:</vt:lpstr>
      <vt:lpstr> debatindlæg af Sørine Gotfredsen:</vt:lpstr>
      <vt:lpstr>Skriv en tale!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Argumentation</dc:title>
  <dc:creator>Sara Borgbjerg Jensen (SAJE - underviser-Hillerød Handelsgymnasium - Unord)</dc:creator>
  <cp:lastModifiedBy>sara hansen</cp:lastModifiedBy>
  <cp:revision>40</cp:revision>
  <dcterms:created xsi:type="dcterms:W3CDTF">2019-10-17T12:58:11Z</dcterms:created>
  <dcterms:modified xsi:type="dcterms:W3CDTF">2022-11-11T09:30:15Z</dcterms:modified>
</cp:coreProperties>
</file>