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Titillium Web"/>
      <p:regular r:id="rId14"/>
      <p:bold r:id="rId15"/>
      <p:italic r:id="rId16"/>
      <p:boldItalic r:id="rId17"/>
    </p:embeddedFont>
    <p:embeddedFont>
      <p:font typeface="Oswal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662B675-1806-4984-9011-120746D66118}">
  <a:tblStyle styleId="{2662B675-1806-4984-9011-120746D6611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TitilliumWeb-bold.fntdata"/><Relationship Id="rId14" Type="http://schemas.openxmlformats.org/officeDocument/2006/relationships/font" Target="fonts/TitilliumWeb-regular.fntdata"/><Relationship Id="rId17" Type="http://schemas.openxmlformats.org/officeDocument/2006/relationships/font" Target="fonts/TitilliumWeb-boldItalic.fntdata"/><Relationship Id="rId16" Type="http://schemas.openxmlformats.org/officeDocument/2006/relationships/font" Target="fonts/TitilliumWeb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bold.fntdata"/><Relationship Id="rId6" Type="http://schemas.openxmlformats.org/officeDocument/2006/relationships/slide" Target="slides/slide1.xml"/><Relationship Id="rId18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8d370734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8d37073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b38528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3b38528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8d14575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8d14575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b385284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3b385284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b385284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3b385284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7a653ce8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7a653ce8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8f4408c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8f4408c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b385284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3b385284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rot="5400000">
            <a:off x="1993350" y="-2006700"/>
            <a:ext cx="5157300" cy="9156900"/>
          </a:xfrm>
          <a:prstGeom prst="rtTriangle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type="title"/>
          </p:nvPr>
        </p:nvSpPr>
        <p:spPr>
          <a:xfrm>
            <a:off x="199300" y="204950"/>
            <a:ext cx="5343600" cy="17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0"/>
            <a:ext cx="9144000" cy="7335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7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9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34B2CB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" name="Google Shape;46;p11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7" name="Google Shape;47;p11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13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6" name="Google Shape;56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914400" y="205978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172200" y="4643438"/>
            <a:ext cx="24765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/>
          <p:nvPr>
            <p:ph idx="12" type="sldNum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935" lvl="0" marL="45720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C9A8C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●"/>
              <a:defRPr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Fremtid</a:t>
            </a:r>
            <a:endParaRPr/>
          </a:p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Engelsk 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Fremtid på dansk</a:t>
            </a:r>
            <a:endParaRPr/>
          </a:p>
        </p:txBody>
      </p:sp>
      <p:sp>
        <p:nvSpPr>
          <p:cNvPr id="78" name="Google Shape;78;p17"/>
          <p:cNvSpPr txBox="1"/>
          <p:nvPr/>
        </p:nvSpPr>
        <p:spPr>
          <a:xfrm>
            <a:off x="272975" y="990600"/>
            <a:ext cx="8520600" cy="3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På dansk kan man danne fremtid ved at bruge </a:t>
            </a:r>
            <a:r>
              <a:rPr i="1" lang="en-GB" sz="20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at ville </a:t>
            </a:r>
            <a:r>
              <a:rPr lang="en-GB" sz="20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eller </a:t>
            </a:r>
            <a:r>
              <a:rPr i="1" lang="en-GB" sz="20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at skulle</a:t>
            </a:r>
            <a:r>
              <a:rPr lang="en-GB" sz="20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 + navnemåde (infinitiv) af hovedverbet.</a:t>
            </a:r>
            <a:endParaRPr sz="20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 tit bruger vi bare almindelig nutid:</a:t>
            </a:r>
            <a:endParaRPr b="1" sz="20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Peter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skal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til køreprøve i næste uge.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Jeg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kommer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til festen i morgen.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Fremtid på engelsk</a:t>
            </a:r>
            <a:endParaRPr/>
          </a:p>
        </p:txBody>
      </p:sp>
      <p:sp>
        <p:nvSpPr>
          <p:cNvPr id="84" name="Google Shape;84;p18"/>
          <p:cNvSpPr txBox="1"/>
          <p:nvPr/>
        </p:nvSpPr>
        <p:spPr>
          <a:xfrm>
            <a:off x="272975" y="990600"/>
            <a:ext cx="8520600" cy="3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På engelsk kræves der i langt de fleste tilfælde en særlig form til at markere fremtid. Hvis indholdet er fremtid, så skal formen også være det. </a:t>
            </a:r>
            <a:endParaRPr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Fremtid dannes typisk med hjælpeverbet “will” + infinitiv af hovedverbet:</a:t>
            </a:r>
            <a:endParaRPr b="1"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He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will speak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tomorrow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He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will be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happy when he sees this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I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will let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you go early today.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Dette kaldes også for neutral fremtid. </a:t>
            </a:r>
            <a:endParaRPr sz="2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Fremtid: Nær fremtid eller planlagt fremtid</a:t>
            </a:r>
            <a:endParaRPr/>
          </a:p>
        </p:txBody>
      </p:sp>
      <p:sp>
        <p:nvSpPr>
          <p:cNvPr id="90" name="Google Shape;90;p19"/>
          <p:cNvSpPr txBox="1"/>
          <p:nvPr/>
        </p:nvSpPr>
        <p:spPr>
          <a:xfrm>
            <a:off x="272975" y="990600"/>
            <a:ext cx="8520600" cy="3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800" u="sng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Be about to:</a:t>
            </a:r>
            <a:r>
              <a:rPr b="1" lang="en-GB" sz="18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GB" sz="18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Meget nær fremtid</a:t>
            </a:r>
            <a:endParaRPr sz="18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They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were about to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go to bed when the phone rang.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He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was about to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put the evidence in the oven when the police arrived.</a:t>
            </a:r>
            <a:endParaRPr b="1" sz="1800" u="sng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Be going to:</a:t>
            </a:r>
            <a:r>
              <a:rPr b="1" lang="en-GB" sz="18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GB" sz="18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Nær fremtid og hensigt</a:t>
            </a:r>
            <a:endParaRPr sz="18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He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is going to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do his homework tonight.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When I have finished school, I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am going to 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be a doctor.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Be to</a:t>
            </a:r>
            <a:r>
              <a:rPr lang="en-GB" sz="1800" u="sng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:</a:t>
            </a:r>
            <a:r>
              <a:rPr b="1" lang="en-GB" sz="18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GB" sz="18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</a:t>
            </a:r>
            <a:r>
              <a:rPr lang="en-GB" sz="1800">
                <a:solidFill>
                  <a:srgbClr val="434343"/>
                </a:solidFill>
                <a:latin typeface="Titillium Web"/>
                <a:ea typeface="Titillium Web"/>
                <a:cs typeface="Titillium Web"/>
                <a:sym typeface="Titillium Web"/>
              </a:rPr>
              <a:t>ftale, planlagt, ordre eller skæbne</a:t>
            </a:r>
            <a:endParaRPr sz="18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students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are to 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go on an excursion this year.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leader of the gang said, ”You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are to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die”. 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Fremtid:  Udvidet og simpel tid</a:t>
            </a:r>
            <a:endParaRPr/>
          </a:p>
        </p:txBody>
      </p:sp>
      <p:sp>
        <p:nvSpPr>
          <p:cNvPr id="96" name="Google Shape;96;p20"/>
          <p:cNvSpPr txBox="1"/>
          <p:nvPr/>
        </p:nvSpPr>
        <p:spPr>
          <a:xfrm>
            <a:off x="272975" y="990600"/>
            <a:ext cx="8520600" cy="3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Udvidet tid (to be + -ing-form af hovedverbet): </a:t>
            </a: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Når noget er under opsejling og ved bevægelsesverber</a:t>
            </a:r>
            <a:r>
              <a:rPr lang="en-GB" sz="20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 samt ved indtagelse af mad og drikke</a:t>
            </a:r>
            <a:endParaRPr sz="2000" u="sng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They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are having 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a meeting today.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She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is leaving 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home tomorrow.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Simpel nutid:</a:t>
            </a: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 Når det fremtidige er fastlagt (fx i en køreplan)</a:t>
            </a:r>
            <a:endParaRPr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coach </a:t>
            </a:r>
            <a:r>
              <a:rPr b="1"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leaves </a:t>
            </a:r>
            <a:r>
              <a:rPr lang="en-GB" sz="20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at 8.30 am from the school.</a:t>
            </a:r>
            <a:endParaRPr sz="20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Fremtid </a:t>
            </a:r>
            <a:endParaRPr/>
          </a:p>
        </p:txBody>
      </p:sp>
      <p:graphicFrame>
        <p:nvGraphicFramePr>
          <p:cNvPr id="102" name="Google Shape;102;p21"/>
          <p:cNvGraphicFramePr/>
          <p:nvPr/>
        </p:nvGraphicFramePr>
        <p:xfrm>
          <a:off x="370150" y="912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{2662B675-1806-4984-9011-120746D66118}</a:tableStyleId>
              </a:tblPr>
              <a:tblGrid>
                <a:gridCol w="2051275"/>
                <a:gridCol w="6403950"/>
              </a:tblGrid>
              <a:tr h="670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Will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+ infinitiv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Almindelig fremtid (neutralt):</a:t>
                      </a:r>
                      <a:endParaRPr i="1" sz="12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 will never forget what you did last summer</a:t>
                      </a:r>
                      <a:endParaRPr i="1" sz="12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5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To be about to + infinitiv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Meget nær fremtid, umiddelbart forestående:</a:t>
                      </a:r>
                      <a:endParaRPr i="1" sz="12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She was about to close the door when the student came running</a:t>
                      </a:r>
                      <a:endParaRPr i="1" sz="12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5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To be goin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g to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+ infinitiv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Nær fremtid, hensigt, uundgåelighed:</a:t>
                      </a:r>
                      <a:endParaRPr i="1" sz="12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This dog is going to run into the street if we don’t have him on a leash</a:t>
                      </a:r>
                      <a:endParaRPr sz="12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48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To be to + infinitiv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Efter aftale/planlagt, ordre/skæbnebestemt:</a:t>
                      </a:r>
                      <a:endParaRPr i="1" sz="12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 am to meet my friend at 10pm</a:t>
                      </a:r>
                      <a:endParaRPr sz="12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To be + ing-form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(udvidet tid)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Kun ved bevægelsesverber og når noget er under opsejling, samt ved mad og drikke:</a:t>
                      </a:r>
                      <a:endParaRPr i="1" sz="12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What are we having for dinner today?</a:t>
                      </a:r>
                      <a:endParaRPr sz="12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Simpel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nutid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Når noget er fastlagt (fx. køreplan):</a:t>
                      </a:r>
                      <a:endParaRPr i="1" sz="12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 bus leaves the station at 8:15 am</a:t>
                      </a:r>
                      <a:endParaRPr sz="12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Lav opgaverne i elevfeedback på Lectio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/>
        </p:nvSpPr>
        <p:spPr>
          <a:xfrm>
            <a:off x="320650" y="153925"/>
            <a:ext cx="8658000" cy="45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Oversæt følgende sætninger til engelsk og find derefter subjekt og verballed.</a:t>
            </a:r>
            <a:endParaRPr b="1"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Pengene vil gå til velgørenhed.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Vi får snevejr i weekenden.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Hun skulle lige til at gå, da han sagde de tre ord.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Det bliver svært at få en anden kemilærer.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Jeg er tilbage i morgen.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Festen starter kl. 18 i morgen aften.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Jeg tror, hun dumper til eksamen.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Jeg vil hjælpe dig med at få vasket op.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tillium Web"/>
              <a:buAutoNum type="arabicPeriod"/>
            </a:pPr>
            <a:r>
              <a:rPr lang="en-GB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Han rejser rundt i England i de næste to måneder.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