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2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Titillium Web"/>
      <p:regular r:id="rId16"/>
      <p:bold r:id="rId17"/>
      <p:italic r:id="rId18"/>
      <p:boldItalic r:id="rId19"/>
    </p:embeddedFont>
    <p:embeddedFont>
      <p:font typeface="Oswald"/>
      <p:regular r:id="rId20"/>
      <p:bold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4B29547-F764-4EF1-8FCF-0A4EBDB9CF41}">
  <a:tblStyle styleId="{F4B29547-F764-4EF1-8FCF-0A4EBDB9CF41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swald-regular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font" Target="fonts/Oswald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TitilliumWeb-bold.fntdata"/><Relationship Id="rId16" Type="http://schemas.openxmlformats.org/officeDocument/2006/relationships/font" Target="fonts/TitilliumWeb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TitilliumWeb-boldItalic.fntdata"/><Relationship Id="rId6" Type="http://schemas.openxmlformats.org/officeDocument/2006/relationships/slide" Target="slides/slide1.xml"/><Relationship Id="rId18" Type="http://schemas.openxmlformats.org/officeDocument/2006/relationships/font" Target="fonts/TitilliumWeb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139234dc5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139234dc5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18d0d727b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18d0d727b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rPr>
              <a:t>En sætning kaldes </a:t>
            </a:r>
            <a:r>
              <a:rPr b="1" lang="en-GB" sz="1800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rPr>
              <a:t>aktiv</a:t>
            </a:r>
            <a:r>
              <a:rPr lang="en-GB" sz="1800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rPr>
              <a:t>, når grundleddet i en sætning er aktivt/udfører handlingen.</a:t>
            </a:r>
            <a:endParaRPr sz="1800">
              <a:solidFill>
                <a:schemeClr val="dk2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34B2CB"/>
                </a:solidFill>
                <a:latin typeface="Titillium Web"/>
                <a:ea typeface="Titillium Web"/>
                <a:cs typeface="Titillium Web"/>
                <a:sym typeface="Titillium Web"/>
              </a:rPr>
              <a:t>The husband </a:t>
            </a:r>
            <a:r>
              <a:rPr b="1" lang="en-GB" sz="1800">
                <a:solidFill>
                  <a:srgbClr val="34B2CB"/>
                </a:solidFill>
                <a:latin typeface="Titillium Web"/>
                <a:ea typeface="Titillium Web"/>
                <a:cs typeface="Titillium Web"/>
                <a:sym typeface="Titillium Web"/>
              </a:rPr>
              <a:t>kisses</a:t>
            </a:r>
            <a:r>
              <a:rPr lang="en-GB" sz="1800">
                <a:solidFill>
                  <a:srgbClr val="34B2CB"/>
                </a:solidFill>
                <a:latin typeface="Titillium Web"/>
                <a:ea typeface="Titillium Web"/>
                <a:cs typeface="Titillium Web"/>
                <a:sym typeface="Titillium Web"/>
              </a:rPr>
              <a:t> his wife.</a:t>
            </a:r>
            <a:endParaRPr sz="1800">
              <a:solidFill>
                <a:srgbClr val="34B2CB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rPr>
              <a:t>Manden er grundled + han kysser/gør noget = </a:t>
            </a:r>
            <a:r>
              <a:rPr lang="en-GB" sz="1800" u="sng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rPr>
              <a:t>aktiv sætning</a:t>
            </a:r>
            <a:r>
              <a:rPr lang="en-GB" sz="1800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rPr>
              <a:t>.</a:t>
            </a:r>
            <a:endParaRPr sz="1800">
              <a:solidFill>
                <a:schemeClr val="dk2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rPr>
              <a:t>En sætning kaldes </a:t>
            </a:r>
            <a:r>
              <a:rPr b="1" lang="en-GB" sz="1800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rPr>
              <a:t>passiv</a:t>
            </a:r>
            <a:r>
              <a:rPr lang="en-GB" sz="1800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rPr>
              <a:t>, når en anden end grundleddet er aktiv/udfører handlingen.</a:t>
            </a:r>
            <a:endParaRPr sz="1800">
              <a:solidFill>
                <a:schemeClr val="dk2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34B2CB"/>
                </a:solidFill>
                <a:latin typeface="Titillium Web"/>
                <a:ea typeface="Titillium Web"/>
                <a:cs typeface="Titillium Web"/>
                <a:sym typeface="Titillium Web"/>
              </a:rPr>
              <a:t>The wife </a:t>
            </a:r>
            <a:r>
              <a:rPr b="1" lang="en-GB" sz="1800">
                <a:solidFill>
                  <a:srgbClr val="34B2CB"/>
                </a:solidFill>
                <a:latin typeface="Titillium Web"/>
                <a:ea typeface="Titillium Web"/>
                <a:cs typeface="Titillium Web"/>
                <a:sym typeface="Titillium Web"/>
              </a:rPr>
              <a:t>is kissed</a:t>
            </a:r>
            <a:r>
              <a:rPr lang="en-GB" sz="1800">
                <a:solidFill>
                  <a:srgbClr val="34B2CB"/>
                </a:solidFill>
                <a:latin typeface="Titillium Web"/>
                <a:ea typeface="Titillium Web"/>
                <a:cs typeface="Titillium Web"/>
                <a:sym typeface="Titillium Web"/>
              </a:rPr>
              <a:t> by her husband.</a:t>
            </a:r>
            <a:endParaRPr sz="1800">
              <a:solidFill>
                <a:srgbClr val="34B2CB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rPr>
              <a:t>Konen er grundled + hun </a:t>
            </a:r>
            <a:r>
              <a:rPr i="1" lang="en-GB" sz="1800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rPr>
              <a:t>bliver </a:t>
            </a:r>
            <a:r>
              <a:rPr lang="en-GB" sz="1800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rPr>
              <a:t>kysset/gør ikke noget = </a:t>
            </a:r>
            <a:r>
              <a:rPr lang="en-GB" sz="1800" u="sng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rPr>
              <a:t>passiv sætning</a:t>
            </a:r>
            <a:endParaRPr sz="1800" u="sng">
              <a:solidFill>
                <a:schemeClr val="dk2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18d0d727b7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18d0d727b7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 u="sng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rPr>
              <a:t>… du ikke ved, hvem der udfører eller udførte handlingen.</a:t>
            </a:r>
            <a:endParaRPr b="1" sz="2400" u="sng">
              <a:solidFill>
                <a:schemeClr val="dk2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34B2CB"/>
                </a:solidFill>
                <a:latin typeface="Titillium Web"/>
                <a:ea typeface="Titillium Web"/>
                <a:cs typeface="Titillium Web"/>
                <a:sym typeface="Titillium Web"/>
              </a:rPr>
              <a:t>My car </a:t>
            </a:r>
            <a:r>
              <a:rPr b="1" lang="en-GB" sz="2400">
                <a:solidFill>
                  <a:srgbClr val="34B2CB"/>
                </a:solidFill>
                <a:latin typeface="Titillium Web"/>
                <a:ea typeface="Titillium Web"/>
                <a:cs typeface="Titillium Web"/>
                <a:sym typeface="Titillium Web"/>
              </a:rPr>
              <a:t>was stolen </a:t>
            </a:r>
            <a:r>
              <a:rPr lang="en-GB" sz="2400">
                <a:solidFill>
                  <a:srgbClr val="34B2CB"/>
                </a:solidFill>
                <a:latin typeface="Titillium Web"/>
                <a:ea typeface="Titillium Web"/>
                <a:cs typeface="Titillium Web"/>
                <a:sym typeface="Titillium Web"/>
              </a:rPr>
              <a:t>[by someone] last night.</a:t>
            </a:r>
            <a:endParaRPr sz="2400">
              <a:solidFill>
                <a:srgbClr val="34B2CB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2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1" lang="en-GB" sz="2400" u="sng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rPr>
              <a:t>… det er mindre vigtigt, hvem der udfører handlingen.</a:t>
            </a:r>
            <a:endParaRPr b="1" sz="2400" u="sng">
              <a:solidFill>
                <a:schemeClr val="dk2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34B2CB"/>
                </a:solidFill>
                <a:latin typeface="Titillium Web"/>
                <a:ea typeface="Titillium Web"/>
                <a:cs typeface="Titillium Web"/>
                <a:sym typeface="Titillium Web"/>
              </a:rPr>
              <a:t>The wine </a:t>
            </a:r>
            <a:r>
              <a:rPr b="1" lang="en-GB" sz="2400">
                <a:solidFill>
                  <a:srgbClr val="34B2CB"/>
                </a:solidFill>
                <a:latin typeface="Titillium Web"/>
                <a:ea typeface="Titillium Web"/>
                <a:cs typeface="Titillium Web"/>
                <a:sym typeface="Titillium Web"/>
              </a:rPr>
              <a:t>is to be served </a:t>
            </a:r>
            <a:r>
              <a:rPr lang="en-GB" sz="2400">
                <a:solidFill>
                  <a:srgbClr val="34B2CB"/>
                </a:solidFill>
                <a:latin typeface="Titillium Web"/>
                <a:ea typeface="Titillium Web"/>
                <a:cs typeface="Titillium Web"/>
                <a:sym typeface="Titillium Web"/>
              </a:rPr>
              <a:t>chilled.</a:t>
            </a:r>
            <a:endParaRPr sz="2400">
              <a:solidFill>
                <a:srgbClr val="34B2CB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34B2CB"/>
                </a:solidFill>
                <a:latin typeface="Titillium Web"/>
                <a:ea typeface="Titillium Web"/>
                <a:cs typeface="Titillium Web"/>
                <a:sym typeface="Titillium Web"/>
              </a:rPr>
              <a:t>Ice cream </a:t>
            </a:r>
            <a:r>
              <a:rPr b="1" lang="en-GB" sz="2400">
                <a:solidFill>
                  <a:srgbClr val="34B2CB"/>
                </a:solidFill>
                <a:latin typeface="Titillium Web"/>
                <a:ea typeface="Titillium Web"/>
                <a:cs typeface="Titillium Web"/>
                <a:sym typeface="Titillium Web"/>
              </a:rPr>
              <a:t>is </a:t>
            </a:r>
            <a:r>
              <a:rPr lang="en-GB" sz="2400">
                <a:solidFill>
                  <a:srgbClr val="34B2CB"/>
                </a:solidFill>
                <a:latin typeface="Titillium Web"/>
                <a:ea typeface="Titillium Web"/>
                <a:cs typeface="Titillium Web"/>
                <a:sym typeface="Titillium Web"/>
              </a:rPr>
              <a:t>only </a:t>
            </a:r>
            <a:r>
              <a:rPr b="1" lang="en-GB" sz="2400">
                <a:solidFill>
                  <a:srgbClr val="34B2CB"/>
                </a:solidFill>
                <a:latin typeface="Titillium Web"/>
                <a:ea typeface="Titillium Web"/>
                <a:cs typeface="Titillium Web"/>
                <a:sym typeface="Titillium Web"/>
              </a:rPr>
              <a:t>sold </a:t>
            </a:r>
            <a:r>
              <a:rPr lang="en-GB" sz="2400">
                <a:solidFill>
                  <a:srgbClr val="34B2CB"/>
                </a:solidFill>
                <a:latin typeface="Titillium Web"/>
                <a:ea typeface="Titillium Web"/>
                <a:cs typeface="Titillium Web"/>
                <a:sym typeface="Titillium Web"/>
              </a:rPr>
              <a:t>during the break.</a:t>
            </a:r>
            <a:endParaRPr sz="2400">
              <a:solidFill>
                <a:srgbClr val="34B2CB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18d0d727b7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18d0d727b7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rPr>
              <a:t>Passiv dannes altid med en bøjet form af hjælpeudsagnsordet </a:t>
            </a:r>
            <a:r>
              <a:rPr b="1" i="1" lang="en-GB" sz="2000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rPr>
              <a:t>to be</a:t>
            </a:r>
            <a:r>
              <a:rPr lang="en-GB" sz="2000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r>
              <a:rPr b="1" lang="en-GB" sz="2000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rPr>
              <a:t>+ kort tillægsform af hovedudsagnsordet</a:t>
            </a:r>
            <a:r>
              <a:rPr lang="en-GB" sz="2000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rPr>
              <a:t>. </a:t>
            </a:r>
            <a:endParaRPr sz="2000">
              <a:solidFill>
                <a:schemeClr val="dk2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rPr>
              <a:t>Skemaet viser eksempler med et </a:t>
            </a:r>
            <a:r>
              <a:rPr b="1" lang="en-GB" sz="2000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rPr>
              <a:t>regelmæssigt </a:t>
            </a:r>
            <a:r>
              <a:rPr i="1" lang="en-GB" sz="2000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rPr>
              <a:t>(to love)</a:t>
            </a:r>
            <a:r>
              <a:rPr b="1" lang="en-GB" sz="2000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r>
              <a:rPr lang="en-GB" sz="2000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rPr>
              <a:t>og et </a:t>
            </a:r>
            <a:r>
              <a:rPr b="1" lang="en-GB" sz="2000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rPr>
              <a:t>uregelmæssigt </a:t>
            </a:r>
            <a:r>
              <a:rPr lang="en-GB" sz="2000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rPr>
              <a:t> hovedudsagnsord</a:t>
            </a:r>
            <a:r>
              <a:rPr i="1" lang="en-GB" sz="2000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rPr>
              <a:t> (to say)</a:t>
            </a:r>
            <a:r>
              <a:rPr lang="en-GB" sz="2000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rPr>
              <a:t>.</a:t>
            </a:r>
            <a:endParaRPr sz="2000">
              <a:solidFill>
                <a:schemeClr val="dk2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8d0d727b7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18d0d727b7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rPr>
              <a:t>I en passiv sætning skal du bruge … </a:t>
            </a:r>
            <a:endParaRPr sz="1800">
              <a:solidFill>
                <a:schemeClr val="dk2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1" i="1" lang="en-GB" sz="1800" u="sng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rPr>
              <a:t>by </a:t>
            </a:r>
            <a:r>
              <a:rPr b="1" lang="en-GB" sz="1800" u="sng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rPr>
              <a:t>foran den, der udfører handlingen.</a:t>
            </a:r>
            <a:endParaRPr b="1" sz="1800" u="sng">
              <a:solidFill>
                <a:schemeClr val="dk2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34B2CB"/>
                </a:solidFill>
                <a:latin typeface="Titillium Web"/>
                <a:ea typeface="Titillium Web"/>
                <a:cs typeface="Titillium Web"/>
                <a:sym typeface="Titillium Web"/>
              </a:rPr>
              <a:t>The film </a:t>
            </a:r>
            <a:r>
              <a:rPr b="1" lang="en-GB" sz="1800">
                <a:solidFill>
                  <a:srgbClr val="34B2CB"/>
                </a:solidFill>
                <a:latin typeface="Titillium Web"/>
                <a:ea typeface="Titillium Web"/>
                <a:cs typeface="Titillium Web"/>
                <a:sym typeface="Titillium Web"/>
              </a:rPr>
              <a:t>was made</a:t>
            </a:r>
            <a:r>
              <a:rPr lang="en-GB" sz="1800">
                <a:solidFill>
                  <a:srgbClr val="34B2CB"/>
                </a:solidFill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r>
              <a:rPr lang="en-GB" sz="1800" u="sng">
                <a:solidFill>
                  <a:srgbClr val="34B2CB"/>
                </a:solidFill>
                <a:latin typeface="Titillium Web"/>
                <a:ea typeface="Titillium Web"/>
                <a:cs typeface="Titillium Web"/>
                <a:sym typeface="Titillium Web"/>
              </a:rPr>
              <a:t>by</a:t>
            </a:r>
            <a:r>
              <a:rPr lang="en-GB" sz="1800">
                <a:solidFill>
                  <a:srgbClr val="34B2CB"/>
                </a:solidFill>
                <a:latin typeface="Titillium Web"/>
                <a:ea typeface="Titillium Web"/>
                <a:cs typeface="Titillium Web"/>
                <a:sym typeface="Titillium Web"/>
              </a:rPr>
              <a:t> Steven Spielberg.</a:t>
            </a:r>
            <a:endParaRPr sz="1800">
              <a:solidFill>
                <a:srgbClr val="34B2CB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1" i="1" lang="en-GB" sz="1800" u="sng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rPr>
              <a:t>of </a:t>
            </a:r>
            <a:r>
              <a:rPr b="1" lang="en-GB" sz="1800" u="sng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rPr>
              <a:t>foran materialet, noget er lavet af.</a:t>
            </a:r>
            <a:endParaRPr b="1" sz="1800" u="sng">
              <a:solidFill>
                <a:schemeClr val="dk2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34B2CB"/>
                </a:solidFill>
                <a:latin typeface="Titillium Web"/>
                <a:ea typeface="Titillium Web"/>
                <a:cs typeface="Titillium Web"/>
                <a:sym typeface="Titillium Web"/>
              </a:rPr>
              <a:t>The pot </a:t>
            </a:r>
            <a:r>
              <a:rPr b="1" lang="en-GB" sz="1800">
                <a:solidFill>
                  <a:srgbClr val="34B2CB"/>
                </a:solidFill>
                <a:latin typeface="Titillium Web"/>
                <a:ea typeface="Titillium Web"/>
                <a:cs typeface="Titillium Web"/>
                <a:sym typeface="Titillium Web"/>
              </a:rPr>
              <a:t>is made</a:t>
            </a:r>
            <a:r>
              <a:rPr lang="en-GB" sz="1800">
                <a:solidFill>
                  <a:srgbClr val="34B2CB"/>
                </a:solidFill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r>
              <a:rPr lang="en-GB" sz="1800" u="sng">
                <a:solidFill>
                  <a:srgbClr val="34B2CB"/>
                </a:solidFill>
                <a:latin typeface="Titillium Web"/>
                <a:ea typeface="Titillium Web"/>
                <a:cs typeface="Titillium Web"/>
                <a:sym typeface="Titillium Web"/>
              </a:rPr>
              <a:t>of</a:t>
            </a:r>
            <a:r>
              <a:rPr lang="en-GB" sz="1800">
                <a:solidFill>
                  <a:srgbClr val="34B2CB"/>
                </a:solidFill>
                <a:latin typeface="Titillium Web"/>
                <a:ea typeface="Titillium Web"/>
                <a:cs typeface="Titillium Web"/>
                <a:sym typeface="Titillium Web"/>
              </a:rPr>
              <a:t> plastic.</a:t>
            </a:r>
            <a:endParaRPr sz="1800">
              <a:solidFill>
                <a:srgbClr val="34B2CB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1" i="1" lang="en-GB" sz="1800" u="sng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rPr>
              <a:t>from</a:t>
            </a:r>
            <a:r>
              <a:rPr b="1" lang="en-GB" sz="1800" u="sng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rPr>
              <a:t> foran et materiale, som helt ændrer karakter.</a:t>
            </a:r>
            <a:endParaRPr b="1" sz="1800" u="sng">
              <a:solidFill>
                <a:schemeClr val="dk2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34B2CB"/>
                </a:solidFill>
                <a:latin typeface="Titillium Web"/>
                <a:ea typeface="Titillium Web"/>
                <a:cs typeface="Titillium Web"/>
                <a:sym typeface="Titillium Web"/>
              </a:rPr>
              <a:t>Paper</a:t>
            </a:r>
            <a:r>
              <a:rPr b="1" lang="en-GB" sz="1800">
                <a:solidFill>
                  <a:srgbClr val="34B2CB"/>
                </a:solidFill>
                <a:latin typeface="Titillium Web"/>
                <a:ea typeface="Titillium Web"/>
                <a:cs typeface="Titillium Web"/>
                <a:sym typeface="Titillium Web"/>
              </a:rPr>
              <a:t> is made</a:t>
            </a:r>
            <a:r>
              <a:rPr lang="en-GB" sz="1800">
                <a:solidFill>
                  <a:srgbClr val="34B2CB"/>
                </a:solidFill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r>
              <a:rPr lang="en-GB" sz="1800" u="sng">
                <a:solidFill>
                  <a:srgbClr val="34B2CB"/>
                </a:solidFill>
                <a:latin typeface="Titillium Web"/>
                <a:ea typeface="Titillium Web"/>
                <a:cs typeface="Titillium Web"/>
                <a:sym typeface="Titillium Web"/>
              </a:rPr>
              <a:t>from</a:t>
            </a:r>
            <a:r>
              <a:rPr lang="en-GB" sz="1800">
                <a:solidFill>
                  <a:srgbClr val="34B2CB"/>
                </a:solidFill>
                <a:latin typeface="Titillium Web"/>
                <a:ea typeface="Titillium Web"/>
                <a:cs typeface="Titillium Web"/>
                <a:sym typeface="Titillium Web"/>
              </a:rPr>
              <a:t> wood.</a:t>
            </a:r>
            <a:endParaRPr sz="1800">
              <a:solidFill>
                <a:srgbClr val="34B2CB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1930f36689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1930f36689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1930f36689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1930f36689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1930f36689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1930f36689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18f4dfc26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18f4dfc26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1930f36689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1930f36689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 rot="10800000">
            <a:off x="4226100" y="2933550"/>
            <a:ext cx="691800" cy="388500"/>
          </a:xfrm>
          <a:prstGeom prst="triangle">
            <a:avLst>
              <a:gd fmla="val 50000" name="adj"/>
            </a:avLst>
          </a:prstGeom>
          <a:solidFill>
            <a:srgbClr val="34B2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" name="Google Shape;10;p2"/>
          <p:cNvSpPr/>
          <p:nvPr/>
        </p:nvSpPr>
        <p:spPr>
          <a:xfrm>
            <a:off x="-25" y="0"/>
            <a:ext cx="9144000" cy="3124200"/>
          </a:xfrm>
          <a:prstGeom prst="rect">
            <a:avLst/>
          </a:prstGeom>
          <a:solidFill>
            <a:srgbClr val="34B2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/>
          <p:nvPr/>
        </p:nvSpPr>
        <p:spPr>
          <a:xfrm>
            <a:off x="0" y="1567350"/>
            <a:ext cx="9144000" cy="2008800"/>
          </a:xfrm>
          <a:prstGeom prst="rect">
            <a:avLst/>
          </a:prstGeom>
          <a:solidFill>
            <a:srgbClr val="34B2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" name="Google Shape;15;p3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SECTION_HEADER_1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/>
          <p:nvPr/>
        </p:nvSpPr>
        <p:spPr>
          <a:xfrm rot="5400000">
            <a:off x="1993350" y="-2006700"/>
            <a:ext cx="5157300" cy="9156900"/>
          </a:xfrm>
          <a:prstGeom prst="rtTriangle">
            <a:avLst/>
          </a:prstGeom>
          <a:solidFill>
            <a:srgbClr val="34B2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4"/>
          <p:cNvSpPr txBox="1"/>
          <p:nvPr>
            <p:ph type="title"/>
          </p:nvPr>
        </p:nvSpPr>
        <p:spPr>
          <a:xfrm>
            <a:off x="199300" y="204950"/>
            <a:ext cx="5343600" cy="178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Google Shape;20;p5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TITLE_AND_BODY_1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/>
          <p:nvPr/>
        </p:nvSpPr>
        <p:spPr>
          <a:xfrm>
            <a:off x="0" y="0"/>
            <a:ext cx="9144000" cy="733500"/>
          </a:xfrm>
          <a:prstGeom prst="rect">
            <a:avLst/>
          </a:prstGeom>
          <a:solidFill>
            <a:srgbClr val="34B2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" name="Google Shape;25;p6"/>
          <p:cNvSpPr txBox="1"/>
          <p:nvPr>
            <p:ph type="title"/>
          </p:nvPr>
        </p:nvSpPr>
        <p:spPr>
          <a:xfrm>
            <a:off x="170250" y="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" name="Google Shape;26;p6"/>
          <p:cNvSpPr txBox="1"/>
          <p:nvPr>
            <p:ph idx="1" type="body"/>
          </p:nvPr>
        </p:nvSpPr>
        <p:spPr>
          <a:xfrm>
            <a:off x="311700" y="977425"/>
            <a:ext cx="8520600" cy="359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9" name="Google Shape;29;p7"/>
          <p:cNvSpPr txBox="1"/>
          <p:nvPr>
            <p:ph idx="1" type="body"/>
          </p:nvPr>
        </p:nvSpPr>
        <p:spPr>
          <a:xfrm>
            <a:off x="3117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7"/>
          <p:cNvSpPr txBox="1"/>
          <p:nvPr>
            <p:ph idx="2" type="body"/>
          </p:nvPr>
        </p:nvSpPr>
        <p:spPr>
          <a:xfrm>
            <a:off x="48324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9"/>
          <p:cNvCxnSpPr/>
          <p:nvPr/>
        </p:nvCxnSpPr>
        <p:spPr>
          <a:xfrm>
            <a:off x="418675" y="145778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37" name="Google Shape;37;p9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8" name="Google Shape;38;p9"/>
          <p:cNvSpPr txBox="1"/>
          <p:nvPr>
            <p:ph idx="1" type="body"/>
          </p:nvPr>
        </p:nvSpPr>
        <p:spPr>
          <a:xfrm>
            <a:off x="311700" y="1618204"/>
            <a:ext cx="2808000" cy="29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/>
          <p:nvPr>
            <p:ph type="title"/>
          </p:nvPr>
        </p:nvSpPr>
        <p:spPr>
          <a:xfrm>
            <a:off x="490250" y="528900"/>
            <a:ext cx="5678100" cy="408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2" name="Google Shape;42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solidFill>
          <a:srgbClr val="34B2CB"/>
        </a:solidFill>
      </p:bgPr>
    </p:bg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1"/>
          <p:cNvSpPr/>
          <p:nvPr/>
        </p:nvSpPr>
        <p:spPr>
          <a:xfrm>
            <a:off x="4572000" y="175"/>
            <a:ext cx="4572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5" name="Google Shape;45;p11"/>
          <p:cNvCxnSpPr/>
          <p:nvPr/>
        </p:nvCxnSpPr>
        <p:spPr>
          <a:xfrm>
            <a:off x="5029675" y="4495500"/>
            <a:ext cx="577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46" name="Google Shape;46;p11"/>
          <p:cNvSpPr txBox="1"/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11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8" name="Google Shape;48;p11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Oswald"/>
              <a:buNone/>
              <a:defRPr sz="2100"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52" name="Google Shape;52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Google Shape;54;p13"/>
          <p:cNvCxnSpPr/>
          <p:nvPr/>
        </p:nvCxnSpPr>
        <p:spPr>
          <a:xfrm>
            <a:off x="413275" y="2988275"/>
            <a:ext cx="9105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55" name="Google Shape;55;p1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6" name="Google Shape;56;p1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og indholdsobjekt" type="obj">
  <p:cSld name="OBJEC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/>
          <p:nvPr>
            <p:ph type="title"/>
          </p:nvPr>
        </p:nvSpPr>
        <p:spPr>
          <a:xfrm>
            <a:off x="914400" y="205978"/>
            <a:ext cx="77724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alibri"/>
              <a:buNone/>
              <a:defRPr b="0" i="0" sz="4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9pPr>
          </a:lstStyle>
          <a:p/>
        </p:txBody>
      </p:sp>
      <p:sp>
        <p:nvSpPr>
          <p:cNvPr id="62" name="Google Shape;62;p15"/>
          <p:cNvSpPr txBox="1"/>
          <p:nvPr>
            <p:ph idx="10" type="dt"/>
          </p:nvPr>
        </p:nvSpPr>
        <p:spPr>
          <a:xfrm>
            <a:off x="6172200" y="4643438"/>
            <a:ext cx="2476500" cy="35718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3" name="Google Shape;63;p15"/>
          <p:cNvSpPr txBox="1"/>
          <p:nvPr>
            <p:ph idx="11" type="ftr"/>
          </p:nvPr>
        </p:nvSpPr>
        <p:spPr>
          <a:xfrm>
            <a:off x="914400" y="462915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15"/>
          <p:cNvSpPr/>
          <p:nvPr>
            <p:ph idx="12" type="sldNum"/>
          </p:nvPr>
        </p:nvSpPr>
        <p:spPr>
          <a:xfrm>
            <a:off x="146304" y="4657725"/>
            <a:ext cx="4572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ctr">
              <a:spcBef>
                <a:spcPts val="0"/>
              </a:spcBef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ctr">
              <a:spcBef>
                <a:spcPts val="0"/>
              </a:spcBef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ctr">
              <a:spcBef>
                <a:spcPts val="0"/>
              </a:spcBef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ctr">
              <a:spcBef>
                <a:spcPts val="0"/>
              </a:spcBef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65" name="Google Shape;65;p15"/>
          <p:cNvSpPr txBox="1"/>
          <p:nvPr>
            <p:ph idx="1" type="body"/>
          </p:nvPr>
        </p:nvSpPr>
        <p:spPr>
          <a:xfrm>
            <a:off x="914400" y="1085850"/>
            <a:ext cx="77724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68935" lvl="0" marL="457200" marR="0" rtl="0" algn="l"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Noto Sans Symbols"/>
              <a:buChar char="●"/>
              <a:defRPr b="0" i="0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8140" lvl="1" marL="914400" marR="0" rtl="0" algn="l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2040"/>
              <a:buFont typeface="Noto Sans Symbols"/>
              <a:buChar char="●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6550" lvl="2" marL="1371600" marR="0" rtl="0" algn="l">
              <a:spcBef>
                <a:spcPts val="1600"/>
              </a:spcBef>
              <a:spcAft>
                <a:spcPts val="0"/>
              </a:spcAft>
              <a:buClr>
                <a:srgbClr val="B1C0DA"/>
              </a:buClr>
              <a:buSzPts val="17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Calibri"/>
              <a:buChar char="o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Calibri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Calibri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1600"/>
              </a:spcBef>
              <a:spcAft>
                <a:spcPts val="0"/>
              </a:spcAft>
              <a:buClr>
                <a:srgbClr val="B1C0DA"/>
              </a:buClr>
              <a:buSzPts val="1800"/>
              <a:buFont typeface="Calibri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1600"/>
              </a:spcBef>
              <a:spcAft>
                <a:spcPts val="1600"/>
              </a:spcAft>
              <a:buClr>
                <a:srgbClr val="C9A8C9"/>
              </a:buClr>
              <a:buSzPts val="1800"/>
              <a:buFont typeface="Calibri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dern-writer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Titillium Web"/>
              <a:buChar char="●"/>
              <a:defRPr sz="1800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itillium Web"/>
              <a:buChar char="○"/>
              <a:defRPr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itillium Web"/>
              <a:buChar char="■"/>
              <a:defRPr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itillium Web"/>
              <a:buChar char="●"/>
              <a:defRPr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itillium Web"/>
              <a:buChar char="○"/>
              <a:defRPr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itillium Web"/>
              <a:buChar char="■"/>
              <a:defRPr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itillium Web"/>
              <a:buChar char="●"/>
              <a:defRPr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itillium Web"/>
              <a:buChar char="○"/>
              <a:defRPr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Titillium Web"/>
              <a:buChar char="■"/>
              <a:defRPr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Aktiv og passiv</a:t>
            </a:r>
            <a:endParaRPr/>
          </a:p>
        </p:txBody>
      </p:sp>
      <p:sp>
        <p:nvSpPr>
          <p:cNvPr id="71" name="Google Shape;71;p16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Engelsk B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7"/>
          <p:cNvSpPr txBox="1"/>
          <p:nvPr>
            <p:ph type="title"/>
          </p:nvPr>
        </p:nvSpPr>
        <p:spPr>
          <a:xfrm>
            <a:off x="170250" y="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Aktive og passive sætninger</a:t>
            </a:r>
            <a:endParaRPr/>
          </a:p>
        </p:txBody>
      </p:sp>
      <p:sp>
        <p:nvSpPr>
          <p:cNvPr id="77" name="Google Shape;77;p17"/>
          <p:cNvSpPr txBox="1"/>
          <p:nvPr>
            <p:ph idx="1" type="body"/>
          </p:nvPr>
        </p:nvSpPr>
        <p:spPr>
          <a:xfrm>
            <a:off x="311700" y="977425"/>
            <a:ext cx="8520600" cy="359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En sætning kaldes </a:t>
            </a:r>
            <a:r>
              <a:rPr b="1" lang="en-GB"/>
              <a:t>aktiv</a:t>
            </a:r>
            <a:r>
              <a:rPr lang="en-GB"/>
              <a:t>, når grundleddet i en sætning er aktivt/udfører handlingen.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34B2CB"/>
                </a:solidFill>
              </a:rPr>
              <a:t>The baker </a:t>
            </a:r>
            <a:r>
              <a:rPr b="1" lang="en-GB">
                <a:solidFill>
                  <a:srgbClr val="34B2CB"/>
                </a:solidFill>
              </a:rPr>
              <a:t>hands</a:t>
            </a:r>
            <a:r>
              <a:rPr lang="en-GB">
                <a:solidFill>
                  <a:srgbClr val="34B2CB"/>
                </a:solidFill>
              </a:rPr>
              <a:t> a loaf of bread to the man.</a:t>
            </a:r>
            <a:endParaRPr>
              <a:solidFill>
                <a:srgbClr val="34B2CB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Bageren</a:t>
            </a:r>
            <a:r>
              <a:rPr lang="en-GB"/>
              <a:t> er grundled + han gør noget = </a:t>
            </a:r>
            <a:r>
              <a:rPr lang="en-GB" u="sng"/>
              <a:t>aktiv sætning</a:t>
            </a:r>
            <a:r>
              <a:rPr lang="en-GB"/>
              <a:t>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En sætning kaldes </a:t>
            </a:r>
            <a:r>
              <a:rPr b="1" lang="en-GB"/>
              <a:t>passiv</a:t>
            </a:r>
            <a:r>
              <a:rPr lang="en-GB"/>
              <a:t>, når en anden end grundleddet er aktiv/udfører handlingen.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>
                <a:solidFill>
                  <a:srgbClr val="34B2CB"/>
                </a:solidFill>
              </a:rPr>
              <a:t>The man </a:t>
            </a:r>
            <a:r>
              <a:rPr b="1" lang="en-GB">
                <a:solidFill>
                  <a:srgbClr val="34B2CB"/>
                </a:solidFill>
              </a:rPr>
              <a:t>is handed </a:t>
            </a:r>
            <a:r>
              <a:rPr lang="en-GB">
                <a:solidFill>
                  <a:srgbClr val="34B2CB"/>
                </a:solidFill>
              </a:rPr>
              <a:t>a loaf of bread by the baker.</a:t>
            </a:r>
            <a:endParaRPr>
              <a:solidFill>
                <a:srgbClr val="34B2CB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Manden </a:t>
            </a:r>
            <a:r>
              <a:rPr lang="en-GB"/>
              <a:t>er grundled + han gør ikke noget = </a:t>
            </a:r>
            <a:r>
              <a:rPr lang="en-GB" u="sng"/>
              <a:t>passiv sætning</a:t>
            </a:r>
            <a:endParaRPr u="sng"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>
                <a:solidFill>
                  <a:srgbClr val="34B2CB"/>
                </a:solidFill>
              </a:rPr>
              <a:t>A loaf of bread</a:t>
            </a:r>
            <a:r>
              <a:rPr lang="en-GB">
                <a:solidFill>
                  <a:srgbClr val="34B2CB"/>
                </a:solidFill>
              </a:rPr>
              <a:t> </a:t>
            </a:r>
            <a:r>
              <a:rPr b="1" lang="en-GB">
                <a:solidFill>
                  <a:srgbClr val="34B2CB"/>
                </a:solidFill>
              </a:rPr>
              <a:t>is handed </a:t>
            </a:r>
            <a:r>
              <a:rPr lang="en-GB">
                <a:solidFill>
                  <a:srgbClr val="34B2CB"/>
                </a:solidFill>
              </a:rPr>
              <a:t>to the man (by the baker).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 txBox="1"/>
          <p:nvPr>
            <p:ph type="title"/>
          </p:nvPr>
        </p:nvSpPr>
        <p:spPr>
          <a:xfrm>
            <a:off x="170250" y="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Du skal bruge </a:t>
            </a:r>
            <a:r>
              <a:rPr lang="en-GB">
                <a:solidFill>
                  <a:schemeClr val="accent5"/>
                </a:solidFill>
                <a:highlight>
                  <a:srgbClr val="FFFF00"/>
                </a:highlight>
              </a:rPr>
              <a:t>passiv</a:t>
            </a:r>
            <a:r>
              <a:rPr lang="en-GB">
                <a:solidFill>
                  <a:schemeClr val="accent5"/>
                </a:solidFill>
              </a:rPr>
              <a:t> </a:t>
            </a:r>
            <a:r>
              <a:rPr lang="en-GB"/>
              <a:t>når … </a:t>
            </a:r>
            <a:endParaRPr/>
          </a:p>
        </p:txBody>
      </p:sp>
      <p:sp>
        <p:nvSpPr>
          <p:cNvPr id="83" name="Google Shape;83;p18"/>
          <p:cNvSpPr txBox="1"/>
          <p:nvPr>
            <p:ph idx="1" type="body"/>
          </p:nvPr>
        </p:nvSpPr>
        <p:spPr>
          <a:xfrm>
            <a:off x="311700" y="977425"/>
            <a:ext cx="8520600" cy="359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 u="sng"/>
              <a:t>… du ikke ved, hvem der udfører eller udførte handlingen.</a:t>
            </a:r>
            <a:endParaRPr b="1" sz="2400" u="sng"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34B2CB"/>
                </a:solidFill>
              </a:rPr>
              <a:t>My car </a:t>
            </a:r>
            <a:r>
              <a:rPr b="1" lang="en-GB" sz="2400">
                <a:solidFill>
                  <a:srgbClr val="34B2CB"/>
                </a:solidFill>
              </a:rPr>
              <a:t>was stolen </a:t>
            </a:r>
            <a:r>
              <a:rPr lang="en-GB" sz="2400">
                <a:solidFill>
                  <a:srgbClr val="34B2CB"/>
                </a:solidFill>
              </a:rPr>
              <a:t>[by someone] last night.</a:t>
            </a:r>
            <a:endParaRPr sz="2400">
              <a:solidFill>
                <a:srgbClr val="34B2CB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-GB" sz="2400" u="sng"/>
              <a:t>… det er mindre vigtigt, hvem der udfører handlingen.</a:t>
            </a:r>
            <a:endParaRPr b="1" sz="2400" u="sng"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34B2CB"/>
                </a:solidFill>
              </a:rPr>
              <a:t>The wine </a:t>
            </a:r>
            <a:r>
              <a:rPr b="1" lang="en-GB" sz="2400">
                <a:solidFill>
                  <a:srgbClr val="34B2CB"/>
                </a:solidFill>
              </a:rPr>
              <a:t>is to be served </a:t>
            </a:r>
            <a:r>
              <a:rPr lang="en-GB" sz="2400">
                <a:solidFill>
                  <a:srgbClr val="34B2CB"/>
                </a:solidFill>
              </a:rPr>
              <a:t>chilled.</a:t>
            </a:r>
            <a:endParaRPr sz="2400">
              <a:solidFill>
                <a:srgbClr val="34B2CB"/>
              </a:solidFill>
            </a:endParaRPr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34B2CB"/>
                </a:solidFill>
              </a:rPr>
              <a:t>Ice cream </a:t>
            </a:r>
            <a:r>
              <a:rPr b="1" lang="en-GB" sz="2400">
                <a:solidFill>
                  <a:srgbClr val="34B2CB"/>
                </a:solidFill>
              </a:rPr>
              <a:t>is </a:t>
            </a:r>
            <a:r>
              <a:rPr lang="en-GB" sz="2400">
                <a:solidFill>
                  <a:srgbClr val="34B2CB"/>
                </a:solidFill>
              </a:rPr>
              <a:t>only </a:t>
            </a:r>
            <a:r>
              <a:rPr b="1" lang="en-GB" sz="2400">
                <a:solidFill>
                  <a:srgbClr val="34B2CB"/>
                </a:solidFill>
              </a:rPr>
              <a:t>sold </a:t>
            </a:r>
            <a:r>
              <a:rPr lang="en-GB" sz="2400">
                <a:solidFill>
                  <a:srgbClr val="34B2CB"/>
                </a:solidFill>
              </a:rPr>
              <a:t>during the break.</a:t>
            </a:r>
            <a:endParaRPr sz="2400">
              <a:solidFill>
                <a:srgbClr val="34B2CB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9"/>
          <p:cNvSpPr txBox="1"/>
          <p:nvPr>
            <p:ph type="title"/>
          </p:nvPr>
        </p:nvSpPr>
        <p:spPr>
          <a:xfrm>
            <a:off x="170250" y="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Hvordan ser et verballed i </a:t>
            </a:r>
            <a:r>
              <a:rPr lang="en-GB">
                <a:solidFill>
                  <a:srgbClr val="34B2CB"/>
                </a:solidFill>
                <a:highlight>
                  <a:srgbClr val="FFFF00"/>
                </a:highlight>
              </a:rPr>
              <a:t>passiv</a:t>
            </a:r>
            <a:r>
              <a:rPr lang="en-GB"/>
              <a:t> ud?</a:t>
            </a:r>
            <a:endParaRPr/>
          </a:p>
        </p:txBody>
      </p:sp>
      <p:sp>
        <p:nvSpPr>
          <p:cNvPr id="89" name="Google Shape;89;p19"/>
          <p:cNvSpPr txBox="1"/>
          <p:nvPr>
            <p:ph idx="1" type="body"/>
          </p:nvPr>
        </p:nvSpPr>
        <p:spPr>
          <a:xfrm>
            <a:off x="170250" y="826425"/>
            <a:ext cx="8809200" cy="221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GB" sz="2000"/>
              <a:t>To be</a:t>
            </a:r>
            <a:r>
              <a:rPr lang="en-GB" sz="2000"/>
              <a:t> bøjes i </a:t>
            </a:r>
            <a:r>
              <a:rPr lang="en-GB" sz="2000">
                <a:highlight>
                  <a:srgbClr val="FFFF00"/>
                </a:highlight>
              </a:rPr>
              <a:t>person</a:t>
            </a:r>
            <a:r>
              <a:rPr lang="en-GB" sz="2000"/>
              <a:t> (1./2./3. person), </a:t>
            </a:r>
            <a:r>
              <a:rPr lang="en-GB" sz="2000">
                <a:highlight>
                  <a:srgbClr val="FFFF00"/>
                </a:highlight>
              </a:rPr>
              <a:t>tal</a:t>
            </a:r>
            <a:r>
              <a:rPr lang="en-GB" sz="2000"/>
              <a:t> (ental/flertal) og </a:t>
            </a:r>
            <a:r>
              <a:rPr lang="en-GB" sz="2000">
                <a:highlight>
                  <a:srgbClr val="FFFF00"/>
                </a:highlight>
              </a:rPr>
              <a:t>tid</a:t>
            </a:r>
            <a:r>
              <a:rPr lang="en-GB" sz="2000"/>
              <a:t> (førdatid, førnutid, datid, nutid, fremtid).</a:t>
            </a:r>
            <a:endParaRPr sz="20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-GB" sz="2000"/>
              <a:t>Hovedverbet</a:t>
            </a:r>
            <a:r>
              <a:rPr lang="en-GB" sz="2000"/>
              <a:t> står i kort tillægsform.</a:t>
            </a:r>
            <a:r>
              <a:rPr lang="en-GB" sz="2000"/>
              <a:t> </a:t>
            </a:r>
            <a:endParaRPr sz="20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 sz="2000"/>
              <a:t>Skemaet viser eksempler med et </a:t>
            </a:r>
            <a:r>
              <a:rPr b="1" lang="en-GB" sz="2000"/>
              <a:t>regelmæssigt </a:t>
            </a:r>
            <a:r>
              <a:rPr i="1" lang="en-GB" sz="2000"/>
              <a:t>(to love)</a:t>
            </a:r>
            <a:r>
              <a:rPr b="1" lang="en-GB" sz="2000"/>
              <a:t> </a:t>
            </a:r>
            <a:r>
              <a:rPr lang="en-GB" sz="2000"/>
              <a:t>og et </a:t>
            </a:r>
            <a:r>
              <a:rPr b="1" lang="en-GB" sz="2000"/>
              <a:t>uregelmæssigt </a:t>
            </a:r>
            <a:r>
              <a:rPr lang="en-GB" sz="2000"/>
              <a:t> hovedudsagnsord</a:t>
            </a:r>
            <a:r>
              <a:rPr i="1" lang="en-GB" sz="2000"/>
              <a:t> (to say)</a:t>
            </a:r>
            <a:r>
              <a:rPr lang="en-GB" sz="2000"/>
              <a:t>.</a:t>
            </a:r>
            <a:endParaRPr sz="2000"/>
          </a:p>
        </p:txBody>
      </p:sp>
      <p:graphicFrame>
        <p:nvGraphicFramePr>
          <p:cNvPr id="90" name="Google Shape;90;p19"/>
          <p:cNvGraphicFramePr/>
          <p:nvPr/>
        </p:nvGraphicFramePr>
        <p:xfrm>
          <a:off x="217875" y="3136650"/>
          <a:ext cx="3000000" cy="3000000"/>
        </p:xfrm>
        <a:graphic>
          <a:graphicData uri="http://schemas.openxmlformats.org/drawingml/2006/table">
            <a:tbl>
              <a:tblPr>
                <a:solidFill>
                  <a:srgbClr val="FFFFFF"/>
                </a:solidFill>
                <a:tableStyleId>{F4B29547-F764-4EF1-8FCF-0A4EBDB9CF41}</a:tableStyleId>
              </a:tblPr>
              <a:tblGrid>
                <a:gridCol w="2124450"/>
                <a:gridCol w="1570450"/>
                <a:gridCol w="1570450"/>
                <a:gridCol w="1662800"/>
                <a:gridCol w="1881025"/>
              </a:tblGrid>
              <a:tr h="6337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rgbClr val="FFFFFF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FØRDATID</a:t>
                      </a:r>
                      <a:endParaRPr b="1" sz="1800">
                        <a:solidFill>
                          <a:srgbClr val="FFFFFF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T="63500" marB="63500" marR="63500" marL="63500" anchor="b">
                    <a:lnL cap="flat" cmpd="sng" w="9525">
                      <a:solidFill>
                        <a:srgbClr val="DBDBD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DBD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DBD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rgbClr val="FFFFFF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FØRNUTID</a:t>
                      </a:r>
                      <a:endParaRPr b="1" sz="1800">
                        <a:solidFill>
                          <a:srgbClr val="FFFFFF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T="63500" marB="63500" marR="63500" marL="63500" anchor="b">
                    <a:lnL cap="flat" cmpd="sng" w="9525">
                      <a:solidFill>
                        <a:srgbClr val="DBDBD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DBD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DBD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rgbClr val="FFFFFF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DATID</a:t>
                      </a:r>
                      <a:endParaRPr b="1" sz="1800">
                        <a:solidFill>
                          <a:srgbClr val="FFFFFF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T="63500" marB="63500" marR="63500" marL="63500" anchor="b">
                    <a:lnL cap="flat" cmpd="sng" w="9525">
                      <a:solidFill>
                        <a:srgbClr val="DBDBD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DBD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DBD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rgbClr val="FFFFFF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NUTID</a:t>
                      </a:r>
                      <a:endParaRPr b="1" sz="1800">
                        <a:solidFill>
                          <a:srgbClr val="FFFFFF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T="63500" marB="63500" marR="63500" marL="63500" anchor="b">
                    <a:lnL cap="flat" cmpd="sng" w="9525">
                      <a:solidFill>
                        <a:srgbClr val="DBDBD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DBD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DBD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rgbClr val="FFFFFF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FREMTID</a:t>
                      </a:r>
                      <a:endParaRPr b="1" sz="1800">
                        <a:solidFill>
                          <a:srgbClr val="FFFFFF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T="63500" marB="63500" marR="63500" marL="63500" anchor="b">
                    <a:lnL cap="flat" cmpd="sng" w="9525">
                      <a:solidFill>
                        <a:srgbClr val="DBDBD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DBD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DBD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</a:tr>
              <a:tr h="6794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34B2CB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he</a:t>
                      </a:r>
                      <a:r>
                        <a:rPr lang="en-GB" sz="1800">
                          <a:solidFill>
                            <a:srgbClr val="34B2CB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 had been loved</a:t>
                      </a:r>
                      <a:endParaRPr sz="1800">
                        <a:solidFill>
                          <a:srgbClr val="34B2CB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34B2CB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he has been loved</a:t>
                      </a:r>
                      <a:endParaRPr sz="1800">
                        <a:solidFill>
                          <a:srgbClr val="34B2CB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34B2CB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he was loved</a:t>
                      </a:r>
                      <a:endParaRPr sz="1800">
                        <a:solidFill>
                          <a:srgbClr val="34B2CB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34B2CB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he is loved</a:t>
                      </a:r>
                      <a:endParaRPr sz="1800">
                        <a:solidFill>
                          <a:srgbClr val="34B2CB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34B2CB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he will be loved</a:t>
                      </a:r>
                      <a:endParaRPr sz="1800">
                        <a:solidFill>
                          <a:srgbClr val="34B2CB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794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34B2CB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it had been said</a:t>
                      </a:r>
                      <a:endParaRPr sz="1800">
                        <a:solidFill>
                          <a:srgbClr val="34B2CB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34B2CB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it has been said</a:t>
                      </a:r>
                      <a:endParaRPr sz="1800">
                        <a:solidFill>
                          <a:srgbClr val="34B2CB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34B2CB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it was said</a:t>
                      </a:r>
                      <a:endParaRPr sz="1800">
                        <a:solidFill>
                          <a:srgbClr val="34B2CB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34B2CB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it is said</a:t>
                      </a:r>
                      <a:endParaRPr sz="1800">
                        <a:solidFill>
                          <a:srgbClr val="34B2CB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34B2CB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it will be said</a:t>
                      </a:r>
                      <a:endParaRPr sz="1800">
                        <a:solidFill>
                          <a:srgbClr val="34B2CB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/>
          <p:nvPr>
            <p:ph type="title"/>
          </p:nvPr>
        </p:nvSpPr>
        <p:spPr>
          <a:xfrm>
            <a:off x="170250" y="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Vær OBS på forholdsordene/præpositionerne!</a:t>
            </a:r>
            <a:endParaRPr/>
          </a:p>
        </p:txBody>
      </p:sp>
      <p:sp>
        <p:nvSpPr>
          <p:cNvPr id="96" name="Google Shape;96;p20"/>
          <p:cNvSpPr txBox="1"/>
          <p:nvPr>
            <p:ph idx="1" type="body"/>
          </p:nvPr>
        </p:nvSpPr>
        <p:spPr>
          <a:xfrm>
            <a:off x="311700" y="977425"/>
            <a:ext cx="8520600" cy="359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 en passiv sætning skal du bruge … 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i="1" lang="en-GB" u="sng">
                <a:highlight>
                  <a:srgbClr val="FFFF00"/>
                </a:highlight>
              </a:rPr>
              <a:t>by </a:t>
            </a:r>
            <a:r>
              <a:rPr b="1" lang="en-GB" u="sng"/>
              <a:t>foran den, der udfører handlingen.</a:t>
            </a:r>
            <a:endParaRPr b="1" u="sng"/>
          </a:p>
          <a:p>
            <a:pPr indent="0" lvl="0" marL="9144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34B2CB"/>
                </a:solidFill>
              </a:rPr>
              <a:t>The film </a:t>
            </a:r>
            <a:r>
              <a:rPr b="1" lang="en-GB">
                <a:solidFill>
                  <a:srgbClr val="34B2CB"/>
                </a:solidFill>
              </a:rPr>
              <a:t>was made</a:t>
            </a:r>
            <a:r>
              <a:rPr lang="en-GB">
                <a:solidFill>
                  <a:srgbClr val="34B2CB"/>
                </a:solidFill>
              </a:rPr>
              <a:t> </a:t>
            </a:r>
            <a:r>
              <a:rPr lang="en-GB" u="sng">
                <a:solidFill>
                  <a:srgbClr val="34B2CB"/>
                </a:solidFill>
              </a:rPr>
              <a:t>by</a:t>
            </a:r>
            <a:r>
              <a:rPr lang="en-GB">
                <a:solidFill>
                  <a:srgbClr val="34B2CB"/>
                </a:solidFill>
              </a:rPr>
              <a:t> Steven Spielberg.</a:t>
            </a:r>
            <a:endParaRPr>
              <a:solidFill>
                <a:srgbClr val="34B2CB"/>
              </a:solidFill>
            </a:endParaRPr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i="1" lang="en-GB" u="sng">
                <a:highlight>
                  <a:srgbClr val="FFFF00"/>
                </a:highlight>
              </a:rPr>
              <a:t>of </a:t>
            </a:r>
            <a:r>
              <a:rPr b="1" lang="en-GB" u="sng"/>
              <a:t>foran materialet, noget er lavet af.</a:t>
            </a:r>
            <a:endParaRPr b="1" u="sng"/>
          </a:p>
          <a:p>
            <a:pPr indent="0" lvl="0" marL="9144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34B2CB"/>
                </a:solidFill>
              </a:rPr>
              <a:t>The pot </a:t>
            </a:r>
            <a:r>
              <a:rPr b="1" lang="en-GB">
                <a:solidFill>
                  <a:srgbClr val="34B2CB"/>
                </a:solidFill>
              </a:rPr>
              <a:t>is made</a:t>
            </a:r>
            <a:r>
              <a:rPr lang="en-GB">
                <a:solidFill>
                  <a:srgbClr val="34B2CB"/>
                </a:solidFill>
              </a:rPr>
              <a:t> </a:t>
            </a:r>
            <a:r>
              <a:rPr lang="en-GB" u="sng">
                <a:solidFill>
                  <a:srgbClr val="34B2CB"/>
                </a:solidFill>
              </a:rPr>
              <a:t>of</a:t>
            </a:r>
            <a:r>
              <a:rPr lang="en-GB">
                <a:solidFill>
                  <a:srgbClr val="34B2CB"/>
                </a:solidFill>
              </a:rPr>
              <a:t> plastic.</a:t>
            </a:r>
            <a:endParaRPr>
              <a:solidFill>
                <a:srgbClr val="34B2CB"/>
              </a:solidFill>
            </a:endParaRPr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i="1" lang="en-GB" u="sng">
                <a:highlight>
                  <a:srgbClr val="FFFF00"/>
                </a:highlight>
              </a:rPr>
              <a:t>from</a:t>
            </a:r>
            <a:r>
              <a:rPr b="1" lang="en-GB" u="sng">
                <a:highlight>
                  <a:srgbClr val="FFFF00"/>
                </a:highlight>
              </a:rPr>
              <a:t> </a:t>
            </a:r>
            <a:r>
              <a:rPr b="1" lang="en-GB" u="sng"/>
              <a:t>foran et materiale, som helt ændrer karakter.</a:t>
            </a:r>
            <a:endParaRPr b="1" u="sng"/>
          </a:p>
          <a:p>
            <a:pPr indent="0" lvl="0" marL="9144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34B2CB"/>
                </a:solidFill>
              </a:rPr>
              <a:t>P</a:t>
            </a:r>
            <a:r>
              <a:rPr lang="en-GB">
                <a:solidFill>
                  <a:srgbClr val="34B2CB"/>
                </a:solidFill>
              </a:rPr>
              <a:t>aper</a:t>
            </a:r>
            <a:r>
              <a:rPr b="1" lang="en-GB">
                <a:solidFill>
                  <a:srgbClr val="34B2CB"/>
                </a:solidFill>
              </a:rPr>
              <a:t> is made</a:t>
            </a:r>
            <a:r>
              <a:rPr lang="en-GB">
                <a:solidFill>
                  <a:srgbClr val="34B2CB"/>
                </a:solidFill>
              </a:rPr>
              <a:t> </a:t>
            </a:r>
            <a:r>
              <a:rPr lang="en-GB" u="sng">
                <a:solidFill>
                  <a:srgbClr val="34B2CB"/>
                </a:solidFill>
              </a:rPr>
              <a:t>from</a:t>
            </a:r>
            <a:r>
              <a:rPr lang="en-GB">
                <a:solidFill>
                  <a:srgbClr val="34B2CB"/>
                </a:solidFill>
              </a:rPr>
              <a:t> wood.</a:t>
            </a:r>
            <a:endParaRPr>
              <a:solidFill>
                <a:srgbClr val="34B2CB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1"/>
          <p:cNvSpPr txBox="1"/>
          <p:nvPr>
            <p:ph idx="1" type="body"/>
          </p:nvPr>
        </p:nvSpPr>
        <p:spPr>
          <a:xfrm>
            <a:off x="311700" y="187125"/>
            <a:ext cx="3999900" cy="462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AutoNum type="arabicPeriod"/>
            </a:pPr>
            <a:r>
              <a:rPr lang="en-GB" sz="1500">
                <a:solidFill>
                  <a:srgbClr val="000000"/>
                </a:solidFill>
              </a:rPr>
              <a:t>John gave a bar of chocolate to Jill.</a:t>
            </a:r>
            <a:endParaRPr sz="15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000000"/>
              </a:solidFill>
            </a:endParaRPr>
          </a:p>
          <a:p>
            <a:pPr indent="-3238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AutoNum type="arabicPeriod"/>
            </a:pPr>
            <a:r>
              <a:rPr lang="en-GB" sz="1500">
                <a:solidFill>
                  <a:srgbClr val="000000"/>
                </a:solidFill>
              </a:rPr>
              <a:t>I lent a pencil to Graham</a:t>
            </a:r>
            <a:endParaRPr sz="15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000000"/>
              </a:solidFill>
            </a:endParaRPr>
          </a:p>
          <a:p>
            <a:pPr indent="-3238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AutoNum type="arabicPeriod"/>
            </a:pPr>
            <a:r>
              <a:rPr lang="en-GB" sz="1500">
                <a:solidFill>
                  <a:srgbClr val="000000"/>
                </a:solidFill>
              </a:rPr>
              <a:t>Fiona told the truth to Julian. </a:t>
            </a:r>
            <a:endParaRPr sz="15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000000"/>
              </a:solidFill>
            </a:endParaRPr>
          </a:p>
          <a:p>
            <a:pPr indent="-3238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AutoNum type="arabicPeriod"/>
            </a:pPr>
            <a:r>
              <a:rPr lang="en-GB" sz="1500">
                <a:solidFill>
                  <a:srgbClr val="000000"/>
                </a:solidFill>
              </a:rPr>
              <a:t>They offered the job to Simon.</a:t>
            </a:r>
            <a:endParaRPr sz="15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000000"/>
              </a:solidFill>
            </a:endParaRPr>
          </a:p>
          <a:p>
            <a:pPr indent="-3238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AutoNum type="arabicPeriod"/>
            </a:pPr>
            <a:r>
              <a:rPr lang="en-GB" sz="1500">
                <a:solidFill>
                  <a:srgbClr val="000000"/>
                </a:solidFill>
              </a:rPr>
              <a:t>The boss showed the new computer to Anna. </a:t>
            </a:r>
            <a:endParaRPr sz="15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000000"/>
              </a:solidFill>
            </a:endParaRPr>
          </a:p>
          <a:p>
            <a:pPr indent="-3238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AutoNum type="arabicPeriod"/>
            </a:pPr>
            <a:r>
              <a:rPr lang="en-GB" sz="1500">
                <a:solidFill>
                  <a:srgbClr val="000000"/>
                </a:solidFill>
              </a:rPr>
              <a:t>Julie taught the grammar to the students. </a:t>
            </a:r>
            <a:endParaRPr sz="15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000000"/>
              </a:solidFill>
            </a:endParaRPr>
          </a:p>
          <a:p>
            <a:pPr indent="-3238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AutoNum type="arabicPeriod"/>
            </a:pPr>
            <a:r>
              <a:rPr lang="en-GB" sz="1500">
                <a:solidFill>
                  <a:srgbClr val="000000"/>
                </a:solidFill>
              </a:rPr>
              <a:t>I sent the email to John. </a:t>
            </a:r>
            <a:endParaRPr sz="15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102" name="Google Shape;102;p21"/>
          <p:cNvSpPr txBox="1"/>
          <p:nvPr>
            <p:ph idx="2" type="body"/>
          </p:nvPr>
        </p:nvSpPr>
        <p:spPr>
          <a:xfrm>
            <a:off x="4225650" y="187125"/>
            <a:ext cx="4606800" cy="438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000000"/>
                </a:solidFill>
              </a:rPr>
              <a:t>a:   Jill was given a bar of chocolate (by John). </a:t>
            </a:r>
            <a:endParaRPr sz="15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000000"/>
                </a:solidFill>
              </a:rPr>
              <a:t>b:   A bar of chocolate was given to Jill (by John). </a:t>
            </a:r>
            <a:endParaRPr sz="15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000000"/>
                </a:solidFill>
              </a:rPr>
              <a:t>a:   Graham was lent a pencil (by me). </a:t>
            </a:r>
            <a:endParaRPr sz="15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000000"/>
                </a:solidFill>
              </a:rPr>
              <a:t>b:   A pencil was lent to Graham (by me). </a:t>
            </a:r>
            <a:endParaRPr sz="15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000000"/>
                </a:solidFill>
              </a:rPr>
              <a:t>a:   Julian was told the truth (by Fiona).</a:t>
            </a:r>
            <a:endParaRPr sz="15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000000"/>
                </a:solidFill>
              </a:rPr>
              <a:t>b:   The truth was told to Julian (by Fiona). </a:t>
            </a:r>
            <a:endParaRPr sz="15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000000"/>
                </a:solidFill>
              </a:rPr>
              <a:t>a:   Simon was offered the job (by them).</a:t>
            </a:r>
            <a:endParaRPr sz="15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000000"/>
                </a:solidFill>
              </a:rPr>
              <a:t>B</a:t>
            </a:r>
            <a:r>
              <a:rPr lang="en-GB" sz="1500">
                <a:solidFill>
                  <a:srgbClr val="000000"/>
                </a:solidFill>
              </a:rPr>
              <a:t>:   </a:t>
            </a:r>
            <a:r>
              <a:rPr lang="en-GB" sz="1500">
                <a:solidFill>
                  <a:srgbClr val="000000"/>
                </a:solidFill>
              </a:rPr>
              <a:t>The job was offered to Simon (by them). </a:t>
            </a:r>
            <a:endParaRPr sz="15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000000"/>
                </a:solidFill>
              </a:rPr>
              <a:t>a:   Anna was shown the new computer (by the boss). </a:t>
            </a:r>
            <a:endParaRPr sz="15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000000"/>
                </a:solidFill>
              </a:rPr>
              <a:t>b:   The new computer was shown to Anna (by the boss). </a:t>
            </a:r>
            <a:endParaRPr sz="15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000000"/>
                </a:solidFill>
              </a:rPr>
              <a:t>a:   The students were taught the grammar (by Julie). </a:t>
            </a:r>
            <a:endParaRPr sz="15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000000"/>
                </a:solidFill>
              </a:rPr>
              <a:t>b:   The grammar was taught to the students (by Julie).  </a:t>
            </a:r>
            <a:endParaRPr sz="15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000000"/>
                </a:solidFill>
              </a:rPr>
              <a:t>a:   John was sent the email (by me). </a:t>
            </a:r>
            <a:endParaRPr sz="15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000000"/>
                </a:solidFill>
              </a:rPr>
              <a:t>b:   The email was sent to John (by me). </a:t>
            </a:r>
            <a:endParaRPr sz="15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13" st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>
                                            <p:txEl>
                                              <p:pRg end="13" st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14" st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>
                                            <p:txEl>
                                              <p:pRg end="14" st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15" st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>
                                            <p:txEl>
                                              <p:pRg end="15" st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16" st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>
                                            <p:txEl>
                                              <p:pRg end="16" st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17" st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>
                                            <p:txEl>
                                              <p:pRg end="17" st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18" st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>
                                            <p:txEl>
                                              <p:pRg end="18" st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19" st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>
                                            <p:txEl>
                                              <p:pRg end="19" st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20" st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>
                                            <p:txEl>
                                              <p:pRg end="20" st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21" st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>
                                            <p:txEl>
                                              <p:pRg end="21" st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22" st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>
                                            <p:txEl>
                                              <p:pRg end="22" st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Kan du omformulere sætningerne fra aktiv til passiv?</a:t>
            </a:r>
            <a:endParaRPr/>
          </a:p>
        </p:txBody>
      </p:sp>
      <p:sp>
        <p:nvSpPr>
          <p:cNvPr id="108" name="Google Shape;108;p22"/>
          <p:cNvSpPr txBox="1"/>
          <p:nvPr>
            <p:ph idx="1" type="body"/>
          </p:nvPr>
        </p:nvSpPr>
        <p:spPr>
          <a:xfrm>
            <a:off x="3117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AutoNum type="arabicPeriod"/>
            </a:pPr>
            <a:r>
              <a:rPr lang="en-GB" sz="2200"/>
              <a:t>The car hit him</a:t>
            </a:r>
            <a:endParaRPr sz="2200"/>
          </a:p>
          <a:p>
            <a:pPr indent="-3683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200"/>
              <a:buAutoNum type="arabicPeriod"/>
            </a:pPr>
            <a:r>
              <a:rPr lang="en-GB" sz="2200"/>
              <a:t>The noise bothers me</a:t>
            </a:r>
            <a:endParaRPr sz="2200"/>
          </a:p>
          <a:p>
            <a:pPr indent="-3683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200"/>
              <a:buAutoNum type="arabicPeriod"/>
            </a:pPr>
            <a:r>
              <a:rPr lang="en-GB" sz="2200"/>
              <a:t>The boy had smashed it</a:t>
            </a:r>
            <a:endParaRPr sz="2200"/>
          </a:p>
          <a:p>
            <a:pPr indent="-3683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200"/>
              <a:buAutoNum type="arabicPeriod"/>
            </a:pPr>
            <a:r>
              <a:rPr lang="en-GB" sz="2200"/>
              <a:t>We will thank you later</a:t>
            </a:r>
            <a:endParaRPr sz="2200"/>
          </a:p>
          <a:p>
            <a:pPr indent="-3683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2200"/>
              <a:buAutoNum type="arabicPeriod"/>
            </a:pPr>
            <a:r>
              <a:rPr lang="en-GB" sz="2200"/>
              <a:t>They all love her </a:t>
            </a:r>
            <a:endParaRPr sz="2200"/>
          </a:p>
        </p:txBody>
      </p:sp>
      <p:sp>
        <p:nvSpPr>
          <p:cNvPr id="109" name="Google Shape;109;p22"/>
          <p:cNvSpPr txBox="1"/>
          <p:nvPr>
            <p:ph idx="2" type="body"/>
          </p:nvPr>
        </p:nvSpPr>
        <p:spPr>
          <a:xfrm>
            <a:off x="4311600" y="1468825"/>
            <a:ext cx="45207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200">
                <a:solidFill>
                  <a:srgbClr val="34B2CB"/>
                </a:solidFill>
              </a:rPr>
              <a:t>=  He was hit </a:t>
            </a:r>
            <a:r>
              <a:rPr b="1" lang="en-GB" sz="2200" u="sng">
                <a:solidFill>
                  <a:srgbClr val="34B2CB"/>
                </a:solidFill>
              </a:rPr>
              <a:t>by</a:t>
            </a:r>
            <a:r>
              <a:rPr b="1" i="1" lang="en-GB" sz="2200">
                <a:solidFill>
                  <a:srgbClr val="34B2CB"/>
                </a:solidFill>
              </a:rPr>
              <a:t> </a:t>
            </a:r>
            <a:r>
              <a:rPr b="1" lang="en-GB" sz="2200">
                <a:solidFill>
                  <a:srgbClr val="34B2CB"/>
                </a:solidFill>
              </a:rPr>
              <a:t>a car </a:t>
            </a:r>
            <a:endParaRPr b="1" sz="2200">
              <a:solidFill>
                <a:srgbClr val="34B2CB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GB" sz="2200">
                <a:solidFill>
                  <a:srgbClr val="34B2CB"/>
                </a:solidFill>
              </a:rPr>
              <a:t>=  I am bothered </a:t>
            </a:r>
            <a:r>
              <a:rPr b="1" lang="en-GB" sz="2200" u="sng">
                <a:solidFill>
                  <a:srgbClr val="34B2CB"/>
                </a:solidFill>
              </a:rPr>
              <a:t>by</a:t>
            </a:r>
            <a:r>
              <a:rPr b="1" lang="en-GB" sz="2200">
                <a:solidFill>
                  <a:srgbClr val="34B2CB"/>
                </a:solidFill>
              </a:rPr>
              <a:t> the noise  </a:t>
            </a:r>
            <a:endParaRPr b="1" sz="2200">
              <a:solidFill>
                <a:srgbClr val="34B2CB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GB" sz="2200">
                <a:solidFill>
                  <a:srgbClr val="34B2CB"/>
                </a:solidFill>
              </a:rPr>
              <a:t>=  It had been smashed </a:t>
            </a:r>
            <a:r>
              <a:rPr b="1" lang="en-GB" sz="2200" u="sng">
                <a:solidFill>
                  <a:srgbClr val="34B2CB"/>
                </a:solidFill>
              </a:rPr>
              <a:t>by</a:t>
            </a:r>
            <a:r>
              <a:rPr b="1" lang="en-GB" sz="2200">
                <a:solidFill>
                  <a:srgbClr val="34B2CB"/>
                </a:solidFill>
              </a:rPr>
              <a:t> the boy</a:t>
            </a:r>
            <a:endParaRPr b="1" sz="2200">
              <a:solidFill>
                <a:srgbClr val="34B2CB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GB" sz="2200">
                <a:solidFill>
                  <a:srgbClr val="34B2CB"/>
                </a:solidFill>
              </a:rPr>
              <a:t>=  You will be thanked </a:t>
            </a:r>
            <a:r>
              <a:rPr b="1" lang="en-GB" sz="2200" u="sng">
                <a:solidFill>
                  <a:srgbClr val="34B2CB"/>
                </a:solidFill>
              </a:rPr>
              <a:t>by</a:t>
            </a:r>
            <a:r>
              <a:rPr b="1" lang="en-GB" sz="2200">
                <a:solidFill>
                  <a:srgbClr val="34B2CB"/>
                </a:solidFill>
              </a:rPr>
              <a:t> us later </a:t>
            </a:r>
            <a:endParaRPr b="1" sz="2200">
              <a:solidFill>
                <a:srgbClr val="34B2CB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b="1" lang="en-GB" sz="2200">
                <a:solidFill>
                  <a:srgbClr val="34B2CB"/>
                </a:solidFill>
              </a:rPr>
              <a:t>=  She is loved </a:t>
            </a:r>
            <a:r>
              <a:rPr b="1" lang="en-GB" sz="2200" u="sng">
                <a:solidFill>
                  <a:srgbClr val="34B2CB"/>
                </a:solidFill>
              </a:rPr>
              <a:t>by</a:t>
            </a:r>
            <a:r>
              <a:rPr b="1" lang="en-GB" sz="2200">
                <a:solidFill>
                  <a:srgbClr val="34B2CB"/>
                </a:solidFill>
              </a:rPr>
              <a:t> them all</a:t>
            </a:r>
            <a:endParaRPr b="1" sz="2200">
              <a:solidFill>
                <a:srgbClr val="34B2CB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Hvad med den anden vej? Fra passiv til aktiv? Går det? </a:t>
            </a:r>
            <a:endParaRPr/>
          </a:p>
        </p:txBody>
      </p:sp>
      <p:sp>
        <p:nvSpPr>
          <p:cNvPr id="115" name="Google Shape;115;p23"/>
          <p:cNvSpPr txBox="1"/>
          <p:nvPr>
            <p:ph idx="1" type="body"/>
          </p:nvPr>
        </p:nvSpPr>
        <p:spPr>
          <a:xfrm>
            <a:off x="3117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AutoNum type="arabicPeriod"/>
            </a:pPr>
            <a:r>
              <a:rPr lang="en-GB" sz="2200"/>
              <a:t>He is fatally shot  </a:t>
            </a:r>
            <a:endParaRPr sz="2200"/>
          </a:p>
          <a:p>
            <a:pPr indent="-3683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200"/>
              <a:buAutoNum type="arabicPeriod"/>
            </a:pPr>
            <a:r>
              <a:rPr lang="en-GB" sz="2200"/>
              <a:t>They have been butchered </a:t>
            </a:r>
            <a:endParaRPr sz="2200"/>
          </a:p>
          <a:p>
            <a:pPr indent="-3683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200"/>
              <a:buAutoNum type="arabicPeriod"/>
            </a:pPr>
            <a:r>
              <a:rPr lang="en-GB" sz="2200"/>
              <a:t>It had been smashed </a:t>
            </a:r>
            <a:endParaRPr sz="2200"/>
          </a:p>
          <a:p>
            <a:pPr indent="-3683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200"/>
              <a:buAutoNum type="arabicPeriod"/>
            </a:pPr>
            <a:r>
              <a:rPr lang="en-GB" sz="2200"/>
              <a:t>You will be thanked </a:t>
            </a:r>
            <a:endParaRPr sz="2200"/>
          </a:p>
          <a:p>
            <a:pPr indent="-3683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2200"/>
              <a:buAutoNum type="arabicPeriod"/>
            </a:pPr>
            <a:r>
              <a:rPr lang="en-GB" sz="2200"/>
              <a:t>She would be loved</a:t>
            </a:r>
            <a:endParaRPr sz="2200"/>
          </a:p>
        </p:txBody>
      </p:sp>
      <p:sp>
        <p:nvSpPr>
          <p:cNvPr id="116" name="Google Shape;116;p23"/>
          <p:cNvSpPr txBox="1"/>
          <p:nvPr>
            <p:ph idx="2" type="body"/>
          </p:nvPr>
        </p:nvSpPr>
        <p:spPr>
          <a:xfrm>
            <a:off x="4311600" y="1468825"/>
            <a:ext cx="45207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200">
                <a:solidFill>
                  <a:srgbClr val="34B2CB"/>
                </a:solidFill>
              </a:rPr>
              <a:t>= shot by whom?</a:t>
            </a:r>
            <a:endParaRPr b="1" sz="2200">
              <a:solidFill>
                <a:srgbClr val="34B2CB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GB" sz="2200">
                <a:solidFill>
                  <a:srgbClr val="34B2CB"/>
                </a:solidFill>
              </a:rPr>
              <a:t>= butchered by whom?</a:t>
            </a:r>
            <a:endParaRPr b="1" sz="2200">
              <a:solidFill>
                <a:srgbClr val="34B2CB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GB" sz="2200">
                <a:solidFill>
                  <a:srgbClr val="34B2CB"/>
                </a:solidFill>
              </a:rPr>
              <a:t>= smashed by whom?</a:t>
            </a:r>
            <a:endParaRPr b="1" sz="2200">
              <a:solidFill>
                <a:srgbClr val="34B2CB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GB" sz="2200">
                <a:solidFill>
                  <a:srgbClr val="34B2CB"/>
                </a:solidFill>
              </a:rPr>
              <a:t>= thanked by whom?</a:t>
            </a:r>
            <a:endParaRPr b="1" sz="2200">
              <a:solidFill>
                <a:srgbClr val="34B2CB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b="1" lang="en-GB" sz="2200">
                <a:solidFill>
                  <a:srgbClr val="34B2CB"/>
                </a:solidFill>
              </a:rPr>
              <a:t>= loved by whom?</a:t>
            </a:r>
            <a:endParaRPr b="1" sz="2200">
              <a:solidFill>
                <a:srgbClr val="34B2CB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4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Lav opgaverne i arbejdsarket på Lectio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5"/>
          <p:cNvSpPr txBox="1"/>
          <p:nvPr>
            <p:ph idx="1" type="body"/>
          </p:nvPr>
        </p:nvSpPr>
        <p:spPr>
          <a:xfrm>
            <a:off x="311700" y="187125"/>
            <a:ext cx="7902300" cy="462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AutoNum type="arabicPeriod"/>
            </a:pPr>
            <a:r>
              <a:rPr lang="en-GB" sz="2000">
                <a:solidFill>
                  <a:srgbClr val="434343"/>
                </a:solidFill>
              </a:rPr>
              <a:t>(You) must not use a pencil</a:t>
            </a:r>
            <a:endParaRPr sz="2000">
              <a:solidFill>
                <a:srgbClr val="434343"/>
              </a:solidFill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AutoNum type="arabicPeriod"/>
            </a:pPr>
            <a:r>
              <a:rPr lang="en-GB" sz="2000">
                <a:solidFill>
                  <a:srgbClr val="434343"/>
                </a:solidFill>
              </a:rPr>
              <a:t>(They) opened a brand new casino last week.</a:t>
            </a:r>
            <a:endParaRPr sz="2000">
              <a:solidFill>
                <a:srgbClr val="434343"/>
              </a:solidFill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AutoNum type="arabicPeriod"/>
            </a:pPr>
            <a:r>
              <a:rPr lang="en-GB" sz="2000">
                <a:solidFill>
                  <a:srgbClr val="434343"/>
                </a:solidFill>
              </a:rPr>
              <a:t>(No one) could possibly have known his true identity.</a:t>
            </a:r>
            <a:endParaRPr sz="2000">
              <a:solidFill>
                <a:srgbClr val="434343"/>
              </a:solidFill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AutoNum type="arabicPeriod"/>
            </a:pPr>
            <a:r>
              <a:rPr lang="en-GB" sz="2000">
                <a:solidFill>
                  <a:srgbClr val="434343"/>
                </a:solidFill>
              </a:rPr>
              <a:t>(They) are now producing this kind of car in the USA.</a:t>
            </a:r>
            <a:endParaRPr sz="2000">
              <a:solidFill>
                <a:srgbClr val="434343"/>
              </a:solidFill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AutoNum type="arabicPeriod"/>
            </a:pPr>
            <a:r>
              <a:rPr lang="en-GB" sz="2000">
                <a:solidFill>
                  <a:srgbClr val="434343"/>
                </a:solidFill>
              </a:rPr>
              <a:t>(He) found the murderer within two hours.</a:t>
            </a:r>
            <a:endParaRPr sz="2000">
              <a:solidFill>
                <a:srgbClr val="434343"/>
              </a:solidFill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AutoNum type="arabicPeriod"/>
            </a:pPr>
            <a:r>
              <a:rPr lang="en-GB" sz="2000">
                <a:solidFill>
                  <a:srgbClr val="434343"/>
                </a:solidFill>
              </a:rPr>
              <a:t>(One) should always keep fresh food stored at a low temperature.</a:t>
            </a:r>
            <a:endParaRPr sz="2000">
              <a:solidFill>
                <a:srgbClr val="434343"/>
              </a:solidFill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AutoNum type="arabicPeriod"/>
            </a:pPr>
            <a:r>
              <a:rPr lang="en-GB" sz="2000">
                <a:solidFill>
                  <a:srgbClr val="434343"/>
                </a:solidFill>
              </a:rPr>
              <a:t>(They) have put the patient on respirator.</a:t>
            </a:r>
            <a:endParaRPr sz="2000">
              <a:solidFill>
                <a:srgbClr val="434343"/>
              </a:solidFill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AutoNum type="arabicPeriod"/>
            </a:pPr>
            <a:r>
              <a:rPr lang="en-GB" sz="2000">
                <a:solidFill>
                  <a:srgbClr val="434343"/>
                </a:solidFill>
              </a:rPr>
              <a:t>(They) have asked him to do it over and over again.</a:t>
            </a:r>
            <a:endParaRPr sz="2000">
              <a:solidFill>
                <a:srgbClr val="434343"/>
              </a:solidFill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AutoNum type="arabicPeriod"/>
            </a:pPr>
            <a:r>
              <a:rPr lang="en-GB" sz="2000">
                <a:solidFill>
                  <a:srgbClr val="434343"/>
                </a:solidFill>
              </a:rPr>
              <a:t>Didn’t (they) promise him a better job?</a:t>
            </a:r>
            <a:endParaRPr sz="2000">
              <a:solidFill>
                <a:srgbClr val="434343"/>
              </a:solidFill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AutoNum type="arabicPeriod"/>
            </a:pPr>
            <a:r>
              <a:rPr lang="en-GB" sz="2000">
                <a:solidFill>
                  <a:srgbClr val="434343"/>
                </a:solidFill>
              </a:rPr>
              <a:t>(He) offered me the book. </a:t>
            </a:r>
            <a:endParaRPr sz="2000">
              <a:solidFill>
                <a:srgbClr val="434343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odern Writer">
  <a:themeElements>
    <a:clrScheme name="Modern Writer">
      <a:dk1>
        <a:srgbClr val="E91D63"/>
      </a:dk1>
      <a:lt1>
        <a:srgbClr val="FFFFFF"/>
      </a:lt1>
      <a:dk2>
        <a:srgbClr val="424242"/>
      </a:dk2>
      <a:lt2>
        <a:srgbClr val="999999"/>
      </a:lt2>
      <a:accent1>
        <a:srgbClr val="607D8B"/>
      </a:accent1>
      <a:accent2>
        <a:srgbClr val="673AB7"/>
      </a:accent2>
      <a:accent3>
        <a:srgbClr val="9C26B0"/>
      </a:accent3>
      <a:accent4>
        <a:srgbClr val="0090AC"/>
      </a:accent4>
      <a:accent5>
        <a:srgbClr val="01AFD1"/>
      </a:accent5>
      <a:accent6>
        <a:srgbClr val="F8E71C"/>
      </a:accent6>
      <a:hlink>
        <a:srgbClr val="01AFD1"/>
      </a:hlink>
      <a:folHlink>
        <a:srgbClr val="01AFD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