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9C619-02EC-470D-8E98-557375E5510D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2BC74-E145-49B4-8DB8-AF2A5B0C57F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433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83ecfa1008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83ecfa1008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83ecfa100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83ecfa100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83ecfa100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83ecfa100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83ecfa100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83ecfa100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83ecfa100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83ecfa100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83ecfa1008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83ecfa1008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120A8-8BC2-8EAD-E9B7-D527B587B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733C16B-72A3-54C4-3985-2E29D832E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117E72-FCEE-A56B-A16E-ED6D1F738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4073-0B70-445B-B403-EC6D9C2361B0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EA9C28C-2A9D-1DA7-AA3F-1050EF1C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40EF459-8EDC-427D-84FF-F55097D9C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C7D1-4CD7-4223-B29B-42F9884D69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1708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83363F-C8C5-7ECB-C4FE-F877E430C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E51A26-C4CB-672D-E895-3FD650EC3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74BECBB-A105-9BDE-7931-EC94544E3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4073-0B70-445B-B403-EC6D9C2361B0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6607CE6-3E27-941A-87C3-984072F19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1C8FFA-8BFD-8255-23A5-213BD0789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C7D1-4CD7-4223-B29B-42F9884D69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9628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284698-8C1A-C48F-816B-77BAB9C37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E0D0D15-19D9-F0A1-7877-8D848D6F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EC2FB64-B754-FD96-B1D9-F62BAFEF9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4073-0B70-445B-B403-EC6D9C2361B0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5B39BD-E8A3-60F2-8623-0ABB9CE05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A167091-7023-6B81-A66F-116F48166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C7D1-4CD7-4223-B29B-42F9884D69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212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33E81-22D4-9A31-A940-10C595918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623983-85E1-4704-F089-A4311641C8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581DFA5-6D5C-2CB7-F647-7A968312E4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ABEF345-B47F-6680-D8C1-BE93B358E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4073-0B70-445B-B403-EC6D9C2361B0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3AE77A6-42BB-BF68-FB73-EF65BC847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DF82DD0-2F49-78CC-7204-13A2C926B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C7D1-4CD7-4223-B29B-42F9884D69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265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569132-6514-82D1-B41B-F83F84A1E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C80B8A0-01F3-8BFE-9CF8-F601D6E27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692A8FB-9281-C6C5-AEDE-5D0D15030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56B040D-7E13-6572-086E-CA0DFBAA7D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6370D42-97C4-C6FA-8A57-49288538DC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A0172D8-02BE-8F5E-F020-1E062F865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4073-0B70-445B-B403-EC6D9C2361B0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2BB85E0-1B97-6523-C492-98AC442D7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A333A54-99E7-1E7F-B9FD-41652A4BE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C7D1-4CD7-4223-B29B-42F9884D69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0840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5D41A-AB4D-708C-2C70-14115817C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5970B3F-E460-E7EB-D24A-BFF3DEA61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4073-0B70-445B-B403-EC6D9C2361B0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D4C9991-429A-47D6-D823-9665373DB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F011BDE-F314-277F-5F22-B67B7BD26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C7D1-4CD7-4223-B29B-42F9884D69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031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BE4B680-8A74-E776-F561-4C8793F0B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4073-0B70-445B-B403-EC6D9C2361B0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BBE5841-7A33-F9EF-FEAF-91C6CFDB6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6880B08-DBB2-718B-A316-AD6749F96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C7D1-4CD7-4223-B29B-42F9884D69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3554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3FD504-5574-D810-2FA1-3584725CB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D02FDF-4F0D-B3AC-29FB-38D52950E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F166B0A-4806-7F27-4917-4245440AE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A25C3EB-9925-5F42-4AC1-04BB76044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4073-0B70-445B-B403-EC6D9C2361B0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40595E7-3D57-AB34-F63F-86ACF4832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1798CAE-D0E2-81BC-BCF2-EF7EF636B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C7D1-4CD7-4223-B29B-42F9884D69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4078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50086C-3542-4FD0-36C1-A4F7AA50D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280EEDF-11C4-09F3-C7C9-FA628BBFEE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A2DAF15-E828-F56B-50AD-7809672FC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C7946C8-7E2F-8394-1417-B004AAE07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4073-0B70-445B-B403-EC6D9C2361B0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47CD51E-E242-A65B-1B43-E8BE51D87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3B77432-1B92-A57A-E40E-8E0C2E577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C7D1-4CD7-4223-B29B-42F9884D69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966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5544A-E817-3813-9143-834A778BF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931EB22-D700-4FAF-0C9E-A7FBB0875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DCCEA4C-836D-FD57-AA22-8D7DE3196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4073-0B70-445B-B403-EC6D9C2361B0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C64D519-55FB-CF8E-611C-A40D8A802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4F984F-2E49-A912-0AC3-DD4A3EBF2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C7D1-4CD7-4223-B29B-42F9884D69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676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7D0E454-0007-6AC7-2EC5-A1C4A4E461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668241-4FCA-8A08-C43E-CC18D61B4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ACB85F-E592-5992-4FA4-E65E6E5BE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4073-0B70-445B-B403-EC6D9C2361B0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B1D5B6F-A4CE-C465-7146-D7D5D3D10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759C471-360B-5D16-06A7-ACFEB5395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C7D1-4CD7-4223-B29B-42F9884D69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4533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1452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D0155EE-0DE4-35C9-6563-5B803D9BD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91D5B-CA60-6485-7A9F-045380E1CF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3AD88E5-6D76-F417-065E-0DFFE8D906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84073-0B70-445B-B403-EC6D9C2361B0}" type="datetimeFigureOut">
              <a:rPr lang="da-DK" smtClean="0"/>
              <a:t>14-03-2023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0BC7610-3605-C91C-9F6C-B5D30FEC79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056BF4-8CFC-EED9-ABD8-6DDC2F7A5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1C7D1-4CD7-4223-B29B-42F9884D69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241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AEBDCD-18B4-72D7-626A-B22A98ECAC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58F819C-C499-DB66-940A-580A220162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681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da"/>
              <a:t>Opsamling på lektie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da"/>
              <a:t>Snak med din makker: </a:t>
            </a:r>
            <a:br>
              <a:rPr lang="da"/>
            </a:br>
            <a:endParaRPr/>
          </a:p>
          <a:p>
            <a:pPr indent="-440256">
              <a:spcBef>
                <a:spcPts val="1600"/>
              </a:spcBef>
              <a:buClr>
                <a:srgbClr val="333333"/>
              </a:buClr>
              <a:buSzPts val="1600"/>
              <a:buAutoNum type="arabicPeriod"/>
            </a:pPr>
            <a:r>
              <a:rPr lang="da" sz="2133">
                <a:solidFill>
                  <a:srgbClr val="333333"/>
                </a:solidFill>
                <a:highlight>
                  <a:srgbClr val="FFFFFF"/>
                </a:highlight>
              </a:rPr>
              <a:t>Hvad er dit første indtryk af teksten? Prøv at forklare dine iagttagelser: Hvad er det, der giver teksten dens særlige stemning og præg?</a:t>
            </a:r>
            <a:br>
              <a:rPr lang="da" sz="2133">
                <a:solidFill>
                  <a:srgbClr val="333333"/>
                </a:solidFill>
                <a:highlight>
                  <a:srgbClr val="FFFFFF"/>
                </a:highlight>
              </a:rPr>
            </a:br>
            <a:endParaRPr sz="2133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440256">
              <a:buClr>
                <a:srgbClr val="333333"/>
              </a:buClr>
              <a:buSzPts val="1600"/>
              <a:buAutoNum type="arabicPeriod"/>
            </a:pPr>
            <a:r>
              <a:rPr lang="da" sz="2133">
                <a:solidFill>
                  <a:srgbClr val="333333"/>
                </a:solidFill>
                <a:highlight>
                  <a:srgbClr val="FFFFFF"/>
                </a:highlight>
              </a:rPr>
              <a:t>Giv et kort referat af teksten, så en udenforstående, der ikke har læst teksten, kan forstå, hvad teksten handler om. Du og din sidemand kan evt. deles om opgaven.</a:t>
            </a:r>
            <a:endParaRPr sz="2133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indent="0">
              <a:spcBef>
                <a:spcPts val="2533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da"/>
              <a:t>Tid og miljø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da"/>
              <a:t>Vigtigt at bestemme for at pejle sig ind på en teksts temaer og motiv. </a:t>
            </a:r>
            <a:br>
              <a:rPr lang="da"/>
            </a:br>
            <a:endParaRPr/>
          </a:p>
          <a:p>
            <a:r>
              <a:rPr lang="da"/>
              <a:t>Nøje udvalgt af forfatteren for at skabe en bestemt stemning og/eller problematik</a:t>
            </a:r>
            <a:br>
              <a:rPr lang="da"/>
            </a:br>
            <a:endParaRPr/>
          </a:p>
          <a:p>
            <a:r>
              <a:rPr lang="da"/>
              <a:t>Er også med til at bestemme personernes muligheder i fortællingen.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da"/>
              <a:t>Tid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lnSpcReduction="10000"/>
          </a:bodyPr>
          <a:lstStyle/>
          <a:p>
            <a:r>
              <a:rPr lang="da"/>
              <a:t>Kan foregå i en </a:t>
            </a:r>
            <a:r>
              <a:rPr lang="da" b="1"/>
              <a:t>bestemt historisk tidsperiode</a:t>
            </a:r>
            <a:r>
              <a:rPr lang="da"/>
              <a:t>, der har betydning for personernes tankegang og handlemåde. </a:t>
            </a:r>
            <a:br>
              <a:rPr lang="da"/>
            </a:br>
            <a:endParaRPr/>
          </a:p>
          <a:p>
            <a:r>
              <a:rPr lang="da"/>
              <a:t>Nævnes enten direkte (ved omtale af virkelige historiske personer og/eller begivenheder) eller indirekte (i valget af tøj, bolig, transportmidler osv.)</a:t>
            </a:r>
            <a:br>
              <a:rPr lang="da"/>
            </a:br>
            <a:endParaRPr/>
          </a:p>
          <a:p>
            <a:r>
              <a:rPr lang="da"/>
              <a:t>Tid kan også bestemmes ud fra årstid eller tid på døgnet. Denne har måske en symbolsk betydning (fx forår = håb, nat = rædsel eller selvransagelse). </a:t>
            </a:r>
            <a:br>
              <a:rPr lang="da"/>
            </a:br>
            <a:r>
              <a:rPr lang="da"/>
              <a:t>Tænk især over, </a:t>
            </a:r>
            <a:r>
              <a:rPr lang="da" b="1"/>
              <a:t>hvor lang tid</a:t>
            </a:r>
            <a:r>
              <a:rPr lang="da"/>
              <a:t> novellen strækker sig over (og hvilken betydning/effekt, det har).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da"/>
              <a:t>Miljø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415600" y="1272100"/>
            <a:ext cx="11360800" cy="5365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85000" lnSpcReduction="10000"/>
          </a:bodyPr>
          <a:lstStyle/>
          <a:p>
            <a:pPr marL="0" indent="0">
              <a:buNone/>
            </a:pPr>
            <a:r>
              <a:rPr lang="da"/>
              <a:t>Man skelner mellem det fysiske og det sociale miljø i tekster. </a:t>
            </a:r>
            <a:br>
              <a:rPr lang="da"/>
            </a:br>
            <a:endParaRPr/>
          </a:p>
          <a:p>
            <a:pPr indent="-434329">
              <a:spcBef>
                <a:spcPts val="1600"/>
              </a:spcBef>
              <a:buSzPct val="100000"/>
            </a:pPr>
            <a:r>
              <a:rPr lang="da" b="1"/>
              <a:t>Det fysiske miljø: </a:t>
            </a:r>
            <a:br>
              <a:rPr lang="da"/>
            </a:br>
            <a:r>
              <a:rPr lang="da"/>
              <a:t>fx Naturmiljø (skov-, hav-, bjergområde), kulturmiljø (by, virksomhed, havn), indemiljø (hus, stue). </a:t>
            </a:r>
            <a:br>
              <a:rPr lang="da"/>
            </a:br>
            <a:r>
              <a:rPr lang="da"/>
              <a:t>Ladet med </a:t>
            </a:r>
            <a:r>
              <a:rPr lang="da" b="1"/>
              <a:t>symbolsk </a:t>
            </a:r>
            <a:r>
              <a:rPr lang="da"/>
              <a:t>betydning (fx i romantikken: natur = renhed, uskyld, kultur = bedragerisk og kunstigt)</a:t>
            </a:r>
            <a:br>
              <a:rPr lang="da"/>
            </a:br>
            <a:endParaRPr/>
          </a:p>
          <a:p>
            <a:pPr indent="-434329">
              <a:buSzPct val="100000"/>
            </a:pPr>
            <a:r>
              <a:rPr lang="da" b="1"/>
              <a:t>Det sociale miljø: </a:t>
            </a:r>
            <a:br>
              <a:rPr lang="da"/>
            </a:br>
            <a:r>
              <a:rPr lang="da"/>
              <a:t>De sociale grupper, tekstens personer færdes i. </a:t>
            </a:r>
            <a:br>
              <a:rPr lang="da"/>
            </a:br>
            <a:r>
              <a:rPr lang="da"/>
              <a:t>Personernes sociale status, uddannelsesniveau, ungdomsmiljø, etnisk miljø osv. </a:t>
            </a:r>
            <a:br>
              <a:rPr lang="da"/>
            </a:br>
            <a:r>
              <a:rPr lang="da"/>
              <a:t>Kan typisk aflæses ud fra personernes adfærd, tøj, talemåder, vaner, bosted osv. </a:t>
            </a:r>
            <a:br>
              <a:rPr lang="da"/>
            </a:b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da"/>
              <a:t>Ofte kan der optræde to forskellige/modsatrettede fysiske og/eller sociale miljøer. Dette peger ofte på</a:t>
            </a:r>
            <a:r>
              <a:rPr lang="da" b="1"/>
              <a:t> grundlæggende tematiske </a:t>
            </a:r>
            <a:r>
              <a:rPr lang="da"/>
              <a:t>forhold i teksten!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da"/>
              <a:t>Martin Andersen Nexø </a:t>
            </a: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239300" y="1356967"/>
            <a:ext cx="6902000" cy="54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2500" lnSpcReduction="10000"/>
          </a:bodyPr>
          <a:lstStyle/>
          <a:p>
            <a:pPr indent="-445758">
              <a:buSzPct val="100000"/>
            </a:pPr>
            <a:r>
              <a:rPr lang="da"/>
              <a:t>Martin Andersen Nexø (1869 - 1954) var en dansk forfatter. </a:t>
            </a:r>
            <a:br>
              <a:rPr lang="da"/>
            </a:br>
            <a:endParaRPr/>
          </a:p>
          <a:p>
            <a:pPr indent="-445758">
              <a:buSzPct val="100000"/>
            </a:pPr>
            <a:r>
              <a:rPr lang="da"/>
              <a:t>Skildrer underklassens forhold med en kritisk socialistisk/kommunistisk vinkel</a:t>
            </a:r>
            <a:br>
              <a:rPr lang="da"/>
            </a:br>
            <a:endParaRPr/>
          </a:p>
          <a:p>
            <a:pPr indent="-445758">
              <a:buSzPct val="100000"/>
            </a:pPr>
            <a:r>
              <a:rPr lang="da"/>
              <a:t>Kendte værker: </a:t>
            </a:r>
            <a:r>
              <a:rPr lang="da" i="1"/>
              <a:t>Pelle Erobreren </a:t>
            </a:r>
            <a:r>
              <a:rPr lang="da"/>
              <a:t>og </a:t>
            </a:r>
            <a:r>
              <a:rPr lang="da" i="1"/>
              <a:t>Ditte Menneskebarn</a:t>
            </a:r>
            <a:br>
              <a:rPr lang="da" i="1"/>
            </a:br>
            <a:endParaRPr i="1"/>
          </a:p>
          <a:p>
            <a:pPr indent="-445758">
              <a:buSzPct val="100000"/>
            </a:pPr>
            <a:r>
              <a:rPr lang="da"/>
              <a:t>Boede på Bornholm (også der, “Lønningsdag” finder sted)</a:t>
            </a:r>
            <a:br>
              <a:rPr lang="da"/>
            </a:br>
            <a:endParaRPr/>
          </a:p>
          <a:p>
            <a:pPr indent="-445758">
              <a:buSzPct val="100000"/>
            </a:pPr>
            <a:r>
              <a:rPr lang="da"/>
              <a:t>Havde et klart ideologisk ståsted: At underklassen skal lave revolution, tage magten og skabe et nyt samfund. </a:t>
            </a:r>
            <a:endParaRPr/>
          </a:p>
        </p:txBody>
      </p:sp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1298" y="818667"/>
            <a:ext cx="4258367" cy="5793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da"/>
              <a:t>Socialrealisme</a:t>
            </a: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da"/>
              <a:t>Martin Andersen  Nexøs værker hører til den litteraturhistoriske retning, der kaldes “socialrealisme”: </a:t>
            </a:r>
            <a:endParaRPr/>
          </a:p>
          <a:p>
            <a:pPr>
              <a:spcBef>
                <a:spcPts val="1600"/>
              </a:spcBef>
            </a:pPr>
            <a:r>
              <a:rPr lang="da"/>
              <a:t>Stiller skarpt på de uværdige og uretfærdige forhold, som underklassen er underlagt. </a:t>
            </a:r>
            <a:br>
              <a:rPr lang="da"/>
            </a:br>
            <a:endParaRPr/>
          </a:p>
          <a:p>
            <a:r>
              <a:rPr lang="da"/>
              <a:t>Samfundets problemer sættes under debat - ligesom det moderne gennembrud - men socialrealismen vil ikke blot </a:t>
            </a:r>
            <a:r>
              <a:rPr lang="da" i="1"/>
              <a:t>beskrive</a:t>
            </a:r>
            <a:r>
              <a:rPr lang="da"/>
              <a:t> de usle kår (som DMG), den vil skabe </a:t>
            </a:r>
            <a:r>
              <a:rPr lang="da" i="1"/>
              <a:t>ændring </a:t>
            </a:r>
            <a:r>
              <a:rPr lang="da"/>
              <a:t>i samfundet.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487</Words>
  <Application>Microsoft Office PowerPoint</Application>
  <PresentationFormat>Widescreen</PresentationFormat>
  <Paragraphs>27</Paragraphs>
  <Slides>7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PowerPoint-præsentation</vt:lpstr>
      <vt:lpstr>Opsamling på lektie</vt:lpstr>
      <vt:lpstr>Tid og miljø</vt:lpstr>
      <vt:lpstr>Tid</vt:lpstr>
      <vt:lpstr>Miljø</vt:lpstr>
      <vt:lpstr>Martin Andersen Nexø </vt:lpstr>
      <vt:lpstr>Socialrealisme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Iben Jørgensen Asplund (IBAS - Underviser - U/NORD)</dc:creator>
  <cp:lastModifiedBy>Iben Jørgensen Asplund (IBAS - Underviser - U/NORD)</cp:lastModifiedBy>
  <cp:revision>1</cp:revision>
  <dcterms:created xsi:type="dcterms:W3CDTF">2023-03-14T10:48:38Z</dcterms:created>
  <dcterms:modified xsi:type="dcterms:W3CDTF">2023-03-14T10:49:14Z</dcterms:modified>
</cp:coreProperties>
</file>