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9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1348"/>
    <p:restoredTop sz="92876"/>
  </p:normalViewPr>
  <p:slideViewPr>
    <p:cSldViewPr snapToGrid="0">
      <p:cViewPr varScale="1">
        <p:scale>
          <a:sx n="49" d="100"/>
          <a:sy n="49" d="100"/>
        </p:scale>
        <p:origin x="208" y="3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BE3C1-DBE1-495D-B57B-2849774B866A}" type="datetimeFigureOut">
              <a:rPr lang="en-US" dirty="0"/>
              <a:t>10/2/25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sk 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a-DK"/>
              <a:t>Klik på ikonet for at tilføje et billede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C117F-5CCF-4837-BE5F-2B92066CAFAF}" type="datetimeFigureOut">
              <a:rPr lang="en-US" dirty="0"/>
              <a:t>10/2/25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 og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B90BD-B6CE-46B7-997F-7313B992CCDC}" type="datetimeFigureOut">
              <a:rPr lang="en-US" dirty="0"/>
              <a:t>10/2/25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9D11F-B188-461D-B23F-39381795C052}" type="datetimeFigureOut">
              <a:rPr lang="en-US" dirty="0"/>
              <a:t>10/2/25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vneko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E6D8D9-55A2-4063-B0F3-121F44549695}" type="datetimeFigureOut">
              <a:rPr lang="en-US" dirty="0"/>
              <a:t>10/2/25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kolon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24536-994D-4021-A283-9F449C0DB509}" type="datetimeFigureOut">
              <a:rPr lang="en-US" dirty="0"/>
              <a:t>10/2/25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kolonner med bille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da-DK"/>
              <a:t>Klik på ikonet for at tilføje et billede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da-DK"/>
              <a:t>Klik på ikonet for at tilføje et billede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da-DK"/>
              <a:t>Klik på ikonet for at tilføje et billede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BBB78-C96F-47B7-AB17-D852CA960AC9}" type="datetimeFigureOut">
              <a:rPr lang="en-US" dirty="0"/>
              <a:t>10/2/25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3F48C-C7C6-4055-9F49-3777875E72AE}" type="datetimeFigureOut">
              <a:rPr lang="en-US" dirty="0"/>
              <a:t>10/2/25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ltGray"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6178E61D-D431-422C-9764-11DAFE33AB63}" type="datetimeFigureOut">
              <a:rPr lang="en-US" dirty="0"/>
              <a:t>10/2/25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6D22F896-40B5-4ADD-8801-0D06FADFA09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E42F4-6EEF-4EF7-8ED4-2208F0F89A08}" type="datetimeFigureOut">
              <a:rPr lang="en-US" dirty="0"/>
              <a:t>10/2/25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78ACC-22D6-47C1-A373-4FD133E34F3C}" type="datetimeFigureOut">
              <a:rPr lang="en-US" dirty="0"/>
              <a:t>10/2/25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A6C69-6797-4E8A-BF37-F2C3751466E9}" type="datetimeFigureOut">
              <a:rPr lang="en-US" dirty="0"/>
              <a:t>10/2/25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014A1-A632-4878-A0D3-F52BA7563730}" type="datetimeFigureOut">
              <a:rPr lang="en-US" dirty="0"/>
              <a:t>10/2/25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9F462-093F-4566-844B-4C71F2739DA5}" type="datetimeFigureOut">
              <a:rPr lang="en-US" dirty="0"/>
              <a:t>10/2/25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4A7AC-904D-4781-85BA-7D10C17ED021}" type="datetimeFigureOut">
              <a:rPr lang="en-US" dirty="0"/>
              <a:t>10/2/25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1444B-B92B-4E27-8C94-BB93EAF5CB18}" type="datetimeFigureOut">
              <a:rPr lang="en-US" dirty="0"/>
              <a:t>10/2/25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a-DK"/>
              <a:t>Klik på ikonet for at tilføje et billede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EFA5E-FA76-400D-B3DC-F0BA90E6D107}" type="datetimeFigureOut">
              <a:rPr lang="en-US" dirty="0"/>
              <a:t>10/2/25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6E9DEC-419B-4CC5-A080-3B06BD5A8291}" type="datetimeFigureOut">
              <a:rPr lang="en-US" dirty="0"/>
              <a:t>10/2/25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1FDCBFE-8BAB-F7B7-2F14-52200BA2D7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a-DK" sz="3200" dirty="0"/>
              <a:t>Appelformerne logos og patos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EF787304-0490-602F-8446-E0516FF009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0321" y="2090057"/>
            <a:ext cx="9613861" cy="4545874"/>
          </a:xfrm>
        </p:spPr>
        <p:txBody>
          <a:bodyPr>
            <a:normAutofit lnSpcReduction="10000"/>
          </a:bodyPr>
          <a:lstStyle/>
          <a:p>
            <a:endParaRPr lang="da-DK" dirty="0"/>
          </a:p>
          <a:p>
            <a:r>
              <a:rPr lang="da-DK" dirty="0"/>
              <a:t>Logos – faktuel og fornuftsbaseret argumentation</a:t>
            </a:r>
          </a:p>
          <a:p>
            <a:r>
              <a:rPr lang="da-DK" dirty="0"/>
              <a:t>Logos i indhold (statistikker, facts, </a:t>
            </a:r>
            <a:r>
              <a:rPr lang="da-DK" dirty="0" err="1"/>
              <a:t>etc</a:t>
            </a:r>
            <a:r>
              <a:rPr lang="da-DK" dirty="0"/>
              <a:t>) og logos i </a:t>
            </a:r>
            <a:r>
              <a:rPr lang="da-DK" dirty="0" err="1"/>
              <a:t>udforming</a:t>
            </a:r>
            <a:r>
              <a:rPr lang="da-DK" dirty="0"/>
              <a:t> (struktur, punktform, formelt sprog, </a:t>
            </a:r>
            <a:r>
              <a:rPr lang="da-DK" dirty="0" err="1"/>
              <a:t>etc</a:t>
            </a:r>
            <a:r>
              <a:rPr lang="da-DK" dirty="0"/>
              <a:t>)</a:t>
            </a:r>
          </a:p>
          <a:p>
            <a:r>
              <a:rPr lang="da-DK" dirty="0"/>
              <a:t>Patos – følelsesladet argumentation (især håb, vrede, stolthed og lignende følelser sætter modtageren i en stemning, der kan styrke argumentationen)</a:t>
            </a:r>
          </a:p>
          <a:p>
            <a:r>
              <a:rPr lang="da-DK" dirty="0"/>
              <a:t>Patos i indhold (troper og stilfigurer, ‘</a:t>
            </a:r>
            <a:r>
              <a:rPr lang="da-DK" dirty="0" err="1"/>
              <a:t>evidentia</a:t>
            </a:r>
            <a:r>
              <a:rPr lang="da-DK" dirty="0"/>
              <a:t>’, fortællinger, humor) og patos i </a:t>
            </a:r>
            <a:r>
              <a:rPr lang="da-DK" dirty="0" err="1"/>
              <a:t>udforming</a:t>
            </a:r>
            <a:r>
              <a:rPr lang="da-DK" dirty="0"/>
              <a:t> (levende gestik og stemme, slides)</a:t>
            </a:r>
          </a:p>
          <a:p>
            <a:r>
              <a:rPr lang="da-DK" dirty="0" err="1"/>
              <a:t>Evidentia</a:t>
            </a:r>
            <a:r>
              <a:rPr lang="da-DK" dirty="0"/>
              <a:t> (at gøre noget mere virkeligt) – aktiverer modtagerens fantasi gennem detaljer (</a:t>
            </a:r>
            <a:r>
              <a:rPr lang="da-DK" dirty="0" err="1"/>
              <a:t>don’t</a:t>
            </a:r>
            <a:r>
              <a:rPr lang="da-DK" dirty="0"/>
              <a:t> </a:t>
            </a:r>
            <a:r>
              <a:rPr lang="da-DK" dirty="0" err="1"/>
              <a:t>tell</a:t>
            </a:r>
            <a:r>
              <a:rPr lang="da-DK" dirty="0"/>
              <a:t> it, show it), sanseindtryk, troper og </a:t>
            </a:r>
            <a:r>
              <a:rPr lang="da-DK" dirty="0" err="1"/>
              <a:t>stilgurer</a:t>
            </a:r>
            <a:r>
              <a:rPr lang="da-DK" dirty="0"/>
              <a:t>.</a:t>
            </a:r>
          </a:p>
          <a:p>
            <a:endParaRPr lang="da-DK" dirty="0"/>
          </a:p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099384386"/>
      </p:ext>
    </p:extLst>
  </p:cSld>
  <p:clrMapOvr>
    <a:masterClrMapping/>
  </p:clrMapOvr>
</p:sld>
</file>

<file path=ppt/theme/theme1.xml><?xml version="1.0" encoding="utf-8"?>
<a:theme xmlns:a="http://schemas.openxmlformats.org/drawingml/2006/main" name="Berlin">
  <a:themeElements>
    <a:clrScheme name="Berlin">
      <a:dk1>
        <a:sysClr val="windowText" lastClr="000000"/>
      </a:dk1>
      <a:lt1>
        <a:sysClr val="window" lastClr="FFFFFF"/>
      </a:lt1>
      <a:dk2>
        <a:srgbClr val="9D360E"/>
      </a:dk2>
      <a:lt2>
        <a:srgbClr val="E7E6E6"/>
      </a:lt2>
      <a:accent1>
        <a:srgbClr val="F09415"/>
      </a:accent1>
      <a:accent2>
        <a:srgbClr val="C1B56B"/>
      </a:accent2>
      <a:accent3>
        <a:srgbClr val="4BAF73"/>
      </a:accent3>
      <a:accent4>
        <a:srgbClr val="5AA6C0"/>
      </a:accent4>
      <a:accent5>
        <a:srgbClr val="D17DF9"/>
      </a:accent5>
      <a:accent6>
        <a:srgbClr val="FA7E5C"/>
      </a:accent6>
      <a:hlink>
        <a:srgbClr val="FFAE3E"/>
      </a:hlink>
      <a:folHlink>
        <a:srgbClr val="FCC77E"/>
      </a:folHlink>
    </a:clrScheme>
    <a:fontScheme name="Berlin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C0CBE056-4EF4-4D92-969E-947779DA7AA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Berlin</Template>
  <TotalTime>2108</TotalTime>
  <Words>114</Words>
  <Application>Microsoft Macintosh PowerPoint</Application>
  <PresentationFormat>Widescreen</PresentationFormat>
  <Paragraphs>7</Paragraphs>
  <Slides>1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2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1</vt:i4>
      </vt:variant>
    </vt:vector>
  </HeadingPairs>
  <TitlesOfParts>
    <vt:vector size="4" baseType="lpstr">
      <vt:lpstr>Arial</vt:lpstr>
      <vt:lpstr>Trebuchet MS</vt:lpstr>
      <vt:lpstr>Berlin</vt:lpstr>
      <vt:lpstr>Appelformerne logos og patos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Thomas Johannes Erichsen</dc:creator>
  <cp:lastModifiedBy>Thomas Johannes Erichsen</cp:lastModifiedBy>
  <cp:revision>3</cp:revision>
  <dcterms:created xsi:type="dcterms:W3CDTF">2025-09-19T09:27:08Z</dcterms:created>
  <dcterms:modified xsi:type="dcterms:W3CDTF">2025-10-02T11:03:30Z</dcterms:modified>
</cp:coreProperties>
</file>