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Lst>
  <p:notesMasterIdLst>
    <p:notesMasterId r:id="rId26"/>
  </p:notesMasterIdLst>
  <p:sldIdLst>
    <p:sldId id="256" r:id="rId2"/>
    <p:sldId id="263" r:id="rId3"/>
    <p:sldId id="264" r:id="rId4"/>
    <p:sldId id="266" r:id="rId5"/>
    <p:sldId id="268" r:id="rId6"/>
    <p:sldId id="271" r:id="rId7"/>
    <p:sldId id="269" r:id="rId8"/>
    <p:sldId id="270" r:id="rId9"/>
    <p:sldId id="282" r:id="rId10"/>
    <p:sldId id="283" r:id="rId11"/>
    <p:sldId id="284" r:id="rId12"/>
    <p:sldId id="285" r:id="rId13"/>
    <p:sldId id="286" r:id="rId14"/>
    <p:sldId id="274" r:id="rId15"/>
    <p:sldId id="287" r:id="rId16"/>
    <p:sldId id="294" r:id="rId17"/>
    <p:sldId id="288" r:id="rId18"/>
    <p:sldId id="290" r:id="rId19"/>
    <p:sldId id="296" r:id="rId20"/>
    <p:sldId id="276" r:id="rId21"/>
    <p:sldId id="295" r:id="rId22"/>
    <p:sldId id="297" r:id="rId23"/>
    <p:sldId id="298" r:id="rId24"/>
    <p:sldId id="277" r:id="rId25"/>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4C9C3BC-5433-F54B-B598-1F5B6FAFB5D6}" name="Andreas Alving" initials="AA" userId="5937f90814654023"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14"/>
    <p:restoredTop sz="94720"/>
  </p:normalViewPr>
  <p:slideViewPr>
    <p:cSldViewPr snapToGrid="0" snapToObjects="1">
      <p:cViewPr varScale="1">
        <p:scale>
          <a:sx n="105" d="100"/>
          <a:sy n="105" d="100"/>
        </p:scale>
        <p:origin x="728"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2A3F1DE-3078-E84D-8842-0C391089C7B2}" type="datetimeFigureOut">
              <a:rPr lang="da-DK" smtClean="0"/>
              <a:t>26.03.2025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90A5C1-A388-A344-A08A-18A857BFE9DD}" type="slidenum">
              <a:rPr lang="da-DK" smtClean="0"/>
              <a:t>‹#›</a:t>
            </a:fld>
            <a:endParaRPr lang="da-DK"/>
          </a:p>
        </p:txBody>
      </p:sp>
    </p:spTree>
    <p:extLst>
      <p:ext uri="{BB962C8B-B14F-4D97-AF65-F5344CB8AC3E}">
        <p14:creationId xmlns:p14="http://schemas.microsoft.com/office/powerpoint/2010/main" val="6116923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2290A5C1-A388-A344-A08A-18A857BFE9DD}" type="slidenum">
              <a:rPr lang="da-DK" smtClean="0"/>
              <a:t>1</a:t>
            </a:fld>
            <a:endParaRPr lang="da-DK"/>
          </a:p>
        </p:txBody>
      </p:sp>
    </p:spTree>
    <p:extLst>
      <p:ext uri="{BB962C8B-B14F-4D97-AF65-F5344CB8AC3E}">
        <p14:creationId xmlns:p14="http://schemas.microsoft.com/office/powerpoint/2010/main" val="40927440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57C3F-0FB2-4B2E-BA6A-FEEEFF1AF7E3}"/>
              </a:ext>
            </a:extLst>
          </p:cNvPr>
          <p:cNvSpPr>
            <a:spLocks noGrp="1"/>
          </p:cNvSpPr>
          <p:nvPr>
            <p:ph type="ctrTitle"/>
          </p:nvPr>
        </p:nvSpPr>
        <p:spPr>
          <a:xfrm>
            <a:off x="2057400" y="685801"/>
            <a:ext cx="8115300" cy="3046228"/>
          </a:xfrm>
        </p:spPr>
        <p:txBody>
          <a:bodyPr anchor="b">
            <a:normAutofit/>
          </a:bodyPr>
          <a:lstStyle>
            <a:lvl1pPr algn="ctr">
              <a:defRPr sz="3600" cap="all" spc="300" baseline="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08583AE9-1CC1-4572-A6E5-E97F80E47661}"/>
              </a:ext>
            </a:extLst>
          </p:cNvPr>
          <p:cNvSpPr>
            <a:spLocks noGrp="1"/>
          </p:cNvSpPr>
          <p:nvPr>
            <p:ph type="subTitle" idx="1"/>
          </p:nvPr>
        </p:nvSpPr>
        <p:spPr>
          <a:xfrm>
            <a:off x="2057400" y="4114800"/>
            <a:ext cx="8115300" cy="2057400"/>
          </a:xfrm>
        </p:spPr>
        <p:txBody>
          <a:bodyPr/>
          <a:lstStyle>
            <a:lvl1pPr marL="0" indent="0" algn="ctr">
              <a:buNone/>
              <a:defRPr sz="2400" i="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9C04DE7C-68AB-403D-B9D8-7398C292C6DA}"/>
              </a:ext>
            </a:extLst>
          </p:cNvPr>
          <p:cNvSpPr>
            <a:spLocks noGrp="1"/>
          </p:cNvSpPr>
          <p:nvPr>
            <p:ph type="dt" sz="half" idx="10"/>
          </p:nvPr>
        </p:nvSpPr>
        <p:spPr/>
        <p:txBody>
          <a:bodyPr/>
          <a:lstStyle/>
          <a:p>
            <a:fld id="{23FEA57E-7C1A-457B-A4CD-5DCEB057B502}" type="datetime1">
              <a:rPr lang="en-US" smtClean="0"/>
              <a:t>3/26/25</a:t>
            </a:fld>
            <a:endParaRPr lang="en-US" dirty="0"/>
          </a:p>
        </p:txBody>
      </p:sp>
      <p:sp>
        <p:nvSpPr>
          <p:cNvPr id="5" name="Footer Placeholder 4">
            <a:extLst>
              <a:ext uri="{FF2B5EF4-FFF2-40B4-BE49-F238E27FC236}">
                <a16:creationId xmlns:a16="http://schemas.microsoft.com/office/drawing/2014/main" id="{51003E50-6613-4D86-AA22-43B14E7279E9}"/>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03069AB5-A56D-471F-9236-EFA981E2EA03}"/>
              </a:ext>
            </a:extLst>
          </p:cNvPr>
          <p:cNvSpPr>
            <a:spLocks noGrp="1"/>
          </p:cNvSpPr>
          <p:nvPr>
            <p:ph type="sldNum" sz="quarter" idx="12"/>
          </p:nvPr>
        </p:nvSpPr>
        <p:spPr/>
        <p:txBody>
          <a:bodyPr/>
          <a:lstStyle/>
          <a:p>
            <a:fld id="{F8E28480-1C08-4458-AD97-0283E6FFD09D}" type="slidenum">
              <a:rPr lang="en-US" smtClean="0"/>
              <a:t>‹#›</a:t>
            </a:fld>
            <a:endParaRPr lang="en-US" dirty="0"/>
          </a:p>
        </p:txBody>
      </p:sp>
    </p:spTree>
    <p:extLst>
      <p:ext uri="{BB962C8B-B14F-4D97-AF65-F5344CB8AC3E}">
        <p14:creationId xmlns:p14="http://schemas.microsoft.com/office/powerpoint/2010/main" val="13608719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744C-12E6-455B-B646-2EA92DE0E9A2}"/>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B7D71C4D-C062-4EEE-9A9A-31ADCC5C876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944DC97-C26E-407A-9E29-68C52D547BDA}"/>
              </a:ext>
            </a:extLst>
          </p:cNvPr>
          <p:cNvSpPr>
            <a:spLocks noGrp="1"/>
          </p:cNvSpPr>
          <p:nvPr>
            <p:ph type="dt" sz="half" idx="10"/>
          </p:nvPr>
        </p:nvSpPr>
        <p:spPr/>
        <p:txBody>
          <a:bodyPr/>
          <a:lstStyle/>
          <a:p>
            <a:fld id="{11789749-A4CD-447F-8298-2B7988C91CEA}" type="datetime1">
              <a:rPr lang="en-US" smtClean="0"/>
              <a:t>3/26/25</a:t>
            </a:fld>
            <a:endParaRPr lang="en-US"/>
          </a:p>
        </p:txBody>
      </p:sp>
      <p:sp>
        <p:nvSpPr>
          <p:cNvPr id="5" name="Footer Placeholder 4">
            <a:extLst>
              <a:ext uri="{FF2B5EF4-FFF2-40B4-BE49-F238E27FC236}">
                <a16:creationId xmlns:a16="http://schemas.microsoft.com/office/drawing/2014/main" id="{E72E9353-B771-47FF-975E-72337414E0ED}"/>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1EA5A858-B8B2-4364-A7D0-B2E8FAE0ADD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733835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2A6BABE-D80C-4F54-A03C-E1F9EBCA83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9285191-EF5B-48BE-AB5D-B7BA4C3D09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FA387A-1231-4FE3-8574-D4331A3432D2}"/>
              </a:ext>
            </a:extLst>
          </p:cNvPr>
          <p:cNvSpPr>
            <a:spLocks noGrp="1"/>
          </p:cNvSpPr>
          <p:nvPr>
            <p:ph type="dt" sz="half" idx="10"/>
          </p:nvPr>
        </p:nvSpPr>
        <p:spPr/>
        <p:txBody>
          <a:bodyPr/>
          <a:lstStyle/>
          <a:p>
            <a:fld id="{BA0444D3-C0BA-4587-A56C-581AB9F841BE}" type="datetime1">
              <a:rPr lang="en-US" smtClean="0"/>
              <a:t>3/26/25</a:t>
            </a:fld>
            <a:endParaRPr lang="en-US"/>
          </a:p>
        </p:txBody>
      </p:sp>
      <p:sp>
        <p:nvSpPr>
          <p:cNvPr id="5" name="Footer Placeholder 4">
            <a:extLst>
              <a:ext uri="{FF2B5EF4-FFF2-40B4-BE49-F238E27FC236}">
                <a16:creationId xmlns:a16="http://schemas.microsoft.com/office/drawing/2014/main" id="{02F21559-4901-4AD3-ABE7-DF0235457312}"/>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D8F6C18E-B751-4E7B-9CD8-1BF44DAB80F4}"/>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4151348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49B412-EBAB-4569-B3D9-6B346BF837B2}"/>
              </a:ext>
            </a:extLst>
          </p:cNvPr>
          <p:cNvSpPr>
            <a:spLocks noGrp="1"/>
          </p:cNvSpPr>
          <p:nvPr>
            <p:ph type="title"/>
          </p:nvPr>
        </p:nvSpPr>
        <p:spPr>
          <a:xfrm>
            <a:off x="1371600" y="685800"/>
            <a:ext cx="9486900" cy="1371600"/>
          </a:xfrm>
        </p:spPr>
        <p:txBody>
          <a:bodyPr>
            <a:normAutofit/>
          </a:bodyPr>
          <a:lstStyle>
            <a:lvl1pPr algn="l">
              <a:defRPr sz="3200"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E7C8AE-B0F4-404F-BCAD-A14C18E50D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8AA9CAD-DAFB-4DE3-9C41-7FD03EA8D8DD}"/>
              </a:ext>
            </a:extLst>
          </p:cNvPr>
          <p:cNvSpPr>
            <a:spLocks noGrp="1"/>
          </p:cNvSpPr>
          <p:nvPr>
            <p:ph type="dt" sz="half" idx="10"/>
          </p:nvPr>
        </p:nvSpPr>
        <p:spPr/>
        <p:txBody>
          <a:bodyPr/>
          <a:lstStyle/>
          <a:p>
            <a:fld id="{201AF2CE-4F37-411C-A3EE-BBBE223265BF}" type="datetime1">
              <a:rPr lang="en-US" smtClean="0"/>
              <a:t>3/26/25</a:t>
            </a:fld>
            <a:endParaRPr lang="en-US"/>
          </a:p>
        </p:txBody>
      </p:sp>
      <p:sp>
        <p:nvSpPr>
          <p:cNvPr id="5" name="Footer Placeholder 4">
            <a:extLst>
              <a:ext uri="{FF2B5EF4-FFF2-40B4-BE49-F238E27FC236}">
                <a16:creationId xmlns:a16="http://schemas.microsoft.com/office/drawing/2014/main" id="{8FCE3137-8136-46C5-AC2F-49E5F55E4C73}"/>
              </a:ext>
            </a:extLst>
          </p:cNvPr>
          <p:cNvSpPr>
            <a:spLocks noGrp="1"/>
          </p:cNvSpPr>
          <p:nvPr>
            <p:ph type="ftr" sz="quarter" idx="11"/>
          </p:nvPr>
        </p:nvSpPr>
        <p:spPr/>
        <p:txBody>
          <a:bodyPr/>
          <a:lstStyle/>
          <a:p>
            <a:r>
              <a:rPr lang="en-US"/>
              <a:t>Sample Footer Text</a:t>
            </a:r>
          </a:p>
        </p:txBody>
      </p:sp>
      <p:sp>
        <p:nvSpPr>
          <p:cNvPr id="6" name="Slide Number Placeholder 5">
            <a:extLst>
              <a:ext uri="{FF2B5EF4-FFF2-40B4-BE49-F238E27FC236}">
                <a16:creationId xmlns:a16="http://schemas.microsoft.com/office/drawing/2014/main" id="{AF1AB6EF-A0B1-4706-AE44-253A6B182D48}"/>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493896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02F68-BF19-468D-B422-54B6D189FA58}"/>
              </a:ext>
            </a:extLst>
          </p:cNvPr>
          <p:cNvSpPr>
            <a:spLocks noGrp="1"/>
          </p:cNvSpPr>
          <p:nvPr>
            <p:ph type="title"/>
          </p:nvPr>
        </p:nvSpPr>
        <p:spPr>
          <a:xfrm>
            <a:off x="831850" y="1709738"/>
            <a:ext cx="10515600" cy="2774071"/>
          </a:xfrm>
        </p:spPr>
        <p:txBody>
          <a:bodyPr anchor="b">
            <a:normAutofit/>
          </a:bodyPr>
          <a:lstStyle>
            <a:lvl1pPr algn="ct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BCBF7D7-84D4-4A39-B44E-9B029EEB1FE8}"/>
              </a:ext>
            </a:extLst>
          </p:cNvPr>
          <p:cNvSpPr>
            <a:spLocks noGrp="1"/>
          </p:cNvSpPr>
          <p:nvPr>
            <p:ph type="body" idx="1"/>
          </p:nvPr>
        </p:nvSpPr>
        <p:spPr>
          <a:xfrm>
            <a:off x="831850" y="4641624"/>
            <a:ext cx="10515600" cy="1448026"/>
          </a:xfrm>
        </p:spPr>
        <p:txBody>
          <a:bodyPr/>
          <a:lstStyle>
            <a:lvl1pPr marL="0" indent="0" algn="ctr">
              <a:buNone/>
              <a:defRPr sz="2400" i="1">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9E29709-D243-41E8-89FA-62FA7AEB52E1}"/>
              </a:ext>
            </a:extLst>
          </p:cNvPr>
          <p:cNvSpPr>
            <a:spLocks noGrp="1"/>
          </p:cNvSpPr>
          <p:nvPr>
            <p:ph type="dt" sz="half" idx="10"/>
          </p:nvPr>
        </p:nvSpPr>
        <p:spPr/>
        <p:txBody>
          <a:bodyPr/>
          <a:lstStyle/>
          <a:p>
            <a:fld id="{C96083D4-708C-4BB5-B4FD-30CE9FA12FD5}" type="datetime1">
              <a:rPr lang="en-US" smtClean="0"/>
              <a:t>3/26/25</a:t>
            </a:fld>
            <a:endParaRPr lang="en-US"/>
          </a:p>
        </p:txBody>
      </p:sp>
      <p:sp>
        <p:nvSpPr>
          <p:cNvPr id="5" name="Footer Placeholder 4">
            <a:extLst>
              <a:ext uri="{FF2B5EF4-FFF2-40B4-BE49-F238E27FC236}">
                <a16:creationId xmlns:a16="http://schemas.microsoft.com/office/drawing/2014/main" id="{5AAB99C0-DC2A-4133-A10D-D43A1E05BB1A}"/>
              </a:ext>
            </a:extLst>
          </p:cNvPr>
          <p:cNvSpPr>
            <a:spLocks noGrp="1"/>
          </p:cNvSpPr>
          <p:nvPr>
            <p:ph type="ftr" sz="quarter" idx="11"/>
          </p:nvPr>
        </p:nvSpPr>
        <p:spPr/>
        <p:txBody>
          <a:bodyPr/>
          <a:lstStyle/>
          <a:p>
            <a:r>
              <a:rPr lang="en-US" dirty="0"/>
              <a:t>Sample Footer Text</a:t>
            </a:r>
          </a:p>
        </p:txBody>
      </p:sp>
      <p:sp>
        <p:nvSpPr>
          <p:cNvPr id="6" name="Slide Number Placeholder 5">
            <a:extLst>
              <a:ext uri="{FF2B5EF4-FFF2-40B4-BE49-F238E27FC236}">
                <a16:creationId xmlns:a16="http://schemas.microsoft.com/office/drawing/2014/main" id="{98122EFD-A17E-47F5-8AC9-EFD6D813DBE7}"/>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5306145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1C668D-BFBE-4765-A294-8303931B57C9}"/>
              </a:ext>
            </a:extLst>
          </p:cNvPr>
          <p:cNvSpPr>
            <a:spLocks noGrp="1"/>
          </p:cNvSpPr>
          <p:nvPr>
            <p:ph type="title"/>
          </p:nvPr>
        </p:nvSpPr>
        <p:spPr>
          <a:xfrm>
            <a:off x="1346071" y="566278"/>
            <a:ext cx="9512429" cy="965458"/>
          </a:xfrm>
        </p:spPr>
        <p:txBody>
          <a:bodyPr/>
          <a:lstStyle>
            <a:lvl1pPr algn="ctr">
              <a:defRPr cap="all" spc="300" baseline="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B3C212-F55F-4D0D-BFA7-F00A33CAA196}"/>
              </a:ext>
            </a:extLst>
          </p:cNvPr>
          <p:cNvSpPr>
            <a:spLocks noGrp="1"/>
          </p:cNvSpPr>
          <p:nvPr>
            <p:ph sz="half" idx="1"/>
          </p:nvPr>
        </p:nvSpPr>
        <p:spPr>
          <a:xfrm>
            <a:off x="909758" y="2057400"/>
            <a:ext cx="5031521" cy="41195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154BDD7-2575-4E82-887D-DCAF9EB15924}"/>
              </a:ext>
            </a:extLst>
          </p:cNvPr>
          <p:cNvSpPr>
            <a:spLocks noGrp="1"/>
          </p:cNvSpPr>
          <p:nvPr>
            <p:ph sz="half" idx="2"/>
          </p:nvPr>
        </p:nvSpPr>
        <p:spPr>
          <a:xfrm>
            <a:off x="6265408" y="2057401"/>
            <a:ext cx="5016834" cy="41195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9CAECC8-3C3A-4A5D-AB7A-1F99E5023D3F}"/>
              </a:ext>
            </a:extLst>
          </p:cNvPr>
          <p:cNvSpPr>
            <a:spLocks noGrp="1"/>
          </p:cNvSpPr>
          <p:nvPr>
            <p:ph type="dt" sz="half" idx="10"/>
          </p:nvPr>
        </p:nvSpPr>
        <p:spPr/>
        <p:txBody>
          <a:bodyPr/>
          <a:lstStyle/>
          <a:p>
            <a:fld id="{D0D239B2-65BC-4C2A-A62B-3EABFE9590E4}" type="datetime1">
              <a:rPr lang="en-US" smtClean="0"/>
              <a:t>3/26/25</a:t>
            </a:fld>
            <a:endParaRPr lang="en-US"/>
          </a:p>
        </p:txBody>
      </p:sp>
      <p:sp>
        <p:nvSpPr>
          <p:cNvPr id="6" name="Footer Placeholder 5">
            <a:extLst>
              <a:ext uri="{FF2B5EF4-FFF2-40B4-BE49-F238E27FC236}">
                <a16:creationId xmlns:a16="http://schemas.microsoft.com/office/drawing/2014/main" id="{4447609B-ACA4-4323-9340-C7DB166D7A50}"/>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77409EA3-C5C7-4AC6-956A-DB9A3B4F314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3833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E0CDE0-7431-4F05-AA47-F10EB46C9608}"/>
              </a:ext>
            </a:extLst>
          </p:cNvPr>
          <p:cNvSpPr>
            <a:spLocks noGrp="1"/>
          </p:cNvSpPr>
          <p:nvPr>
            <p:ph type="title"/>
          </p:nvPr>
        </p:nvSpPr>
        <p:spPr>
          <a:xfrm>
            <a:off x="839788" y="365126"/>
            <a:ext cx="10276552" cy="1149350"/>
          </a:xfrm>
        </p:spPr>
        <p:txBody>
          <a:bodyPr>
            <a:normAutofit/>
          </a:bodyPr>
          <a:lstStyle>
            <a:lvl1pPr algn="ctr">
              <a:defRPr sz="3200" cap="all" spc="300"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D9FFA7-D3EA-4CB8-A471-94235AD62592}"/>
              </a:ext>
            </a:extLst>
          </p:cNvPr>
          <p:cNvSpPr>
            <a:spLocks noGrp="1"/>
          </p:cNvSpPr>
          <p:nvPr>
            <p:ph type="body" idx="1"/>
          </p:nvPr>
        </p:nvSpPr>
        <p:spPr>
          <a:xfrm>
            <a:off x="839788" y="1681163"/>
            <a:ext cx="5157787" cy="823912"/>
          </a:xfrm>
        </p:spPr>
        <p:txBody>
          <a:bodyPr anchor="b"/>
          <a:lstStyle>
            <a:lvl1pPr marL="0" indent="0">
              <a:buNone/>
              <a:defRPr sz="2400" b="1" i="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5360D2-88E8-43C8-92D1-67AB23BBE26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5C768F6-20A1-47A1-90FE-903135EEFD5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55EC1-268F-4324-A003-3608AA0D847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9C55C8E4-FCB8-4E06-9C43-0ACD949A73D4}"/>
              </a:ext>
            </a:extLst>
          </p:cNvPr>
          <p:cNvSpPr>
            <a:spLocks noGrp="1"/>
          </p:cNvSpPr>
          <p:nvPr>
            <p:ph type="dt" sz="half" idx="10"/>
          </p:nvPr>
        </p:nvSpPr>
        <p:spPr/>
        <p:txBody>
          <a:bodyPr/>
          <a:lstStyle/>
          <a:p>
            <a:fld id="{85E05F5A-E4A3-476F-A89E-C2B73F2431E4}" type="datetime1">
              <a:rPr lang="en-US" smtClean="0"/>
              <a:t>3/26/25</a:t>
            </a:fld>
            <a:endParaRPr lang="en-US"/>
          </a:p>
        </p:txBody>
      </p:sp>
      <p:sp>
        <p:nvSpPr>
          <p:cNvPr id="8" name="Footer Placeholder 7">
            <a:extLst>
              <a:ext uri="{FF2B5EF4-FFF2-40B4-BE49-F238E27FC236}">
                <a16:creationId xmlns:a16="http://schemas.microsoft.com/office/drawing/2014/main" id="{8B01C005-C973-4D82-942A-334F1D431A04}"/>
              </a:ext>
            </a:extLst>
          </p:cNvPr>
          <p:cNvSpPr>
            <a:spLocks noGrp="1"/>
          </p:cNvSpPr>
          <p:nvPr>
            <p:ph type="ftr" sz="quarter" idx="11"/>
          </p:nvPr>
        </p:nvSpPr>
        <p:spPr/>
        <p:txBody>
          <a:bodyPr/>
          <a:lstStyle/>
          <a:p>
            <a:r>
              <a:rPr lang="en-US"/>
              <a:t>Sample Footer Text</a:t>
            </a:r>
          </a:p>
        </p:txBody>
      </p:sp>
      <p:sp>
        <p:nvSpPr>
          <p:cNvPr id="9" name="Slide Number Placeholder 8">
            <a:extLst>
              <a:ext uri="{FF2B5EF4-FFF2-40B4-BE49-F238E27FC236}">
                <a16:creationId xmlns:a16="http://schemas.microsoft.com/office/drawing/2014/main" id="{AAFB6186-6570-4DE8-8603-70B0A51DFE9C}"/>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16101019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5ADD3-88C8-4B01-8CC6-808C0E416054}"/>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02634E6A-1390-4101-B78E-7592313407D7}"/>
              </a:ext>
            </a:extLst>
          </p:cNvPr>
          <p:cNvSpPr>
            <a:spLocks noGrp="1"/>
          </p:cNvSpPr>
          <p:nvPr>
            <p:ph type="dt" sz="half" idx="10"/>
          </p:nvPr>
        </p:nvSpPr>
        <p:spPr/>
        <p:txBody>
          <a:bodyPr/>
          <a:lstStyle/>
          <a:p>
            <a:fld id="{E3761515-4A26-4F31-9F61-5A10B1FABBFC}" type="datetime1">
              <a:rPr lang="en-US" smtClean="0"/>
              <a:t>3/26/25</a:t>
            </a:fld>
            <a:endParaRPr lang="en-US"/>
          </a:p>
        </p:txBody>
      </p:sp>
      <p:sp>
        <p:nvSpPr>
          <p:cNvPr id="4" name="Footer Placeholder 3">
            <a:extLst>
              <a:ext uri="{FF2B5EF4-FFF2-40B4-BE49-F238E27FC236}">
                <a16:creationId xmlns:a16="http://schemas.microsoft.com/office/drawing/2014/main" id="{88BC7B90-4C99-4653-872A-3572A02DAE99}"/>
              </a:ext>
            </a:extLst>
          </p:cNvPr>
          <p:cNvSpPr>
            <a:spLocks noGrp="1"/>
          </p:cNvSpPr>
          <p:nvPr>
            <p:ph type="ftr" sz="quarter" idx="11"/>
          </p:nvPr>
        </p:nvSpPr>
        <p:spPr/>
        <p:txBody>
          <a:bodyPr/>
          <a:lstStyle/>
          <a:p>
            <a:r>
              <a:rPr lang="en-US"/>
              <a:t>Sample Footer Text</a:t>
            </a:r>
          </a:p>
        </p:txBody>
      </p:sp>
      <p:sp>
        <p:nvSpPr>
          <p:cNvPr id="5" name="Slide Number Placeholder 4">
            <a:extLst>
              <a:ext uri="{FF2B5EF4-FFF2-40B4-BE49-F238E27FC236}">
                <a16:creationId xmlns:a16="http://schemas.microsoft.com/office/drawing/2014/main" id="{13B03516-4D31-49D2-9488-33C734A7A4F6}"/>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2962749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0D8488-CF25-431B-A87A-AAF141BD0BBB}"/>
              </a:ext>
            </a:extLst>
          </p:cNvPr>
          <p:cNvSpPr>
            <a:spLocks noGrp="1"/>
          </p:cNvSpPr>
          <p:nvPr>
            <p:ph type="dt" sz="half" idx="10"/>
          </p:nvPr>
        </p:nvSpPr>
        <p:spPr/>
        <p:txBody>
          <a:bodyPr/>
          <a:lstStyle/>
          <a:p>
            <a:fld id="{4A75DC65-7D1F-4BAB-9695-F7E734143E14}" type="datetime1">
              <a:rPr lang="en-US" smtClean="0"/>
              <a:t>3/26/25</a:t>
            </a:fld>
            <a:endParaRPr lang="en-US"/>
          </a:p>
        </p:txBody>
      </p:sp>
      <p:sp>
        <p:nvSpPr>
          <p:cNvPr id="3" name="Footer Placeholder 2">
            <a:extLst>
              <a:ext uri="{FF2B5EF4-FFF2-40B4-BE49-F238E27FC236}">
                <a16:creationId xmlns:a16="http://schemas.microsoft.com/office/drawing/2014/main" id="{8A2F58E5-C92D-4C64-B867-0576B1EADD06}"/>
              </a:ext>
            </a:extLst>
          </p:cNvPr>
          <p:cNvSpPr>
            <a:spLocks noGrp="1"/>
          </p:cNvSpPr>
          <p:nvPr>
            <p:ph type="ftr" sz="quarter" idx="11"/>
          </p:nvPr>
        </p:nvSpPr>
        <p:spPr/>
        <p:txBody>
          <a:bodyPr/>
          <a:lstStyle/>
          <a:p>
            <a:r>
              <a:rPr lang="en-US"/>
              <a:t>Sample Footer Text</a:t>
            </a:r>
          </a:p>
        </p:txBody>
      </p:sp>
      <p:sp>
        <p:nvSpPr>
          <p:cNvPr id="4" name="Slide Number Placeholder 3">
            <a:extLst>
              <a:ext uri="{FF2B5EF4-FFF2-40B4-BE49-F238E27FC236}">
                <a16:creationId xmlns:a16="http://schemas.microsoft.com/office/drawing/2014/main" id="{89216797-ABEC-4FE0-AFDE-36107B96710D}"/>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36933139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8F2B0-990D-418E-9D10-2464E986692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6881131-AFFD-4339-9F30-D408B5105CB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7A7C47F4-7968-4698-8BD3-A583099FAA1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E12BC6F-3996-4B2B-B8F2-DD3A82CCF76B}"/>
              </a:ext>
            </a:extLst>
          </p:cNvPr>
          <p:cNvSpPr>
            <a:spLocks noGrp="1"/>
          </p:cNvSpPr>
          <p:nvPr>
            <p:ph type="dt" sz="half" idx="10"/>
          </p:nvPr>
        </p:nvSpPr>
        <p:spPr/>
        <p:txBody>
          <a:bodyPr/>
          <a:lstStyle/>
          <a:p>
            <a:fld id="{7E624077-BD55-4036-8E92-6558FDF3B653}" type="datetime1">
              <a:rPr lang="en-US" smtClean="0"/>
              <a:t>3/26/25</a:t>
            </a:fld>
            <a:endParaRPr lang="en-US"/>
          </a:p>
        </p:txBody>
      </p:sp>
      <p:sp>
        <p:nvSpPr>
          <p:cNvPr id="6" name="Footer Placeholder 5">
            <a:extLst>
              <a:ext uri="{FF2B5EF4-FFF2-40B4-BE49-F238E27FC236}">
                <a16:creationId xmlns:a16="http://schemas.microsoft.com/office/drawing/2014/main" id="{EA832E66-581A-4CF2-A40A-4E24FAAC4AE4}"/>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E83B1C89-C625-4618-81A2-FB34E4DA071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4083866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1486F-443A-4F2D-AB1F-8B1F4C4DE72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3A21213-E7FB-406A-B8CD-735AAC7AD0D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4F41A03-500E-49F7-8D99-A1EAFE4D34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391523D-69E9-4EAE-A610-B3A237B75842}"/>
              </a:ext>
            </a:extLst>
          </p:cNvPr>
          <p:cNvSpPr>
            <a:spLocks noGrp="1"/>
          </p:cNvSpPr>
          <p:nvPr>
            <p:ph type="dt" sz="half" idx="10"/>
          </p:nvPr>
        </p:nvSpPr>
        <p:spPr/>
        <p:txBody>
          <a:bodyPr/>
          <a:lstStyle/>
          <a:p>
            <a:fld id="{804225F2-7107-4609-BCC2-77C63064A5E8}" type="datetime1">
              <a:rPr lang="en-US" smtClean="0"/>
              <a:t>3/26/25</a:t>
            </a:fld>
            <a:endParaRPr lang="en-US"/>
          </a:p>
        </p:txBody>
      </p:sp>
      <p:sp>
        <p:nvSpPr>
          <p:cNvPr id="6" name="Footer Placeholder 5">
            <a:extLst>
              <a:ext uri="{FF2B5EF4-FFF2-40B4-BE49-F238E27FC236}">
                <a16:creationId xmlns:a16="http://schemas.microsoft.com/office/drawing/2014/main" id="{4EDB852F-4134-4AB5-BA87-483B1E1ADD21}"/>
              </a:ext>
            </a:extLst>
          </p:cNvPr>
          <p:cNvSpPr>
            <a:spLocks noGrp="1"/>
          </p:cNvSpPr>
          <p:nvPr>
            <p:ph type="ftr" sz="quarter" idx="11"/>
          </p:nvPr>
        </p:nvSpPr>
        <p:spPr/>
        <p:txBody>
          <a:bodyPr/>
          <a:lstStyle/>
          <a:p>
            <a:r>
              <a:rPr lang="en-US"/>
              <a:t>Sample Footer Text</a:t>
            </a:r>
          </a:p>
        </p:txBody>
      </p:sp>
      <p:sp>
        <p:nvSpPr>
          <p:cNvPr id="7" name="Slide Number Placeholder 6">
            <a:extLst>
              <a:ext uri="{FF2B5EF4-FFF2-40B4-BE49-F238E27FC236}">
                <a16:creationId xmlns:a16="http://schemas.microsoft.com/office/drawing/2014/main" id="{5E34C5CB-918E-4A09-8222-D36E37B63C02}"/>
              </a:ext>
            </a:extLst>
          </p:cNvPr>
          <p:cNvSpPr>
            <a:spLocks noGrp="1"/>
          </p:cNvSpPr>
          <p:nvPr>
            <p:ph type="sldNum" sz="quarter" idx="12"/>
          </p:nvPr>
        </p:nvSpPr>
        <p:spPr/>
        <p:txBody>
          <a:bodyPr/>
          <a:lstStyle/>
          <a:p>
            <a:fld id="{F8E28480-1C08-4458-AD97-0283E6FFD09D}" type="slidenum">
              <a:rPr lang="en-US" smtClean="0"/>
              <a:t>‹#›</a:t>
            </a:fld>
            <a:endParaRPr lang="en-US"/>
          </a:p>
        </p:txBody>
      </p:sp>
    </p:spTree>
    <p:extLst>
      <p:ext uri="{BB962C8B-B14F-4D97-AF65-F5344CB8AC3E}">
        <p14:creationId xmlns:p14="http://schemas.microsoft.com/office/powerpoint/2010/main" val="8474872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3AA0686-7BAC-45C0-BA30-0D0CBCE5CE63}"/>
              </a:ext>
            </a:extLst>
          </p:cNvPr>
          <p:cNvSpPr>
            <a:spLocks noGrp="1"/>
          </p:cNvSpPr>
          <p:nvPr>
            <p:ph type="title"/>
          </p:nvPr>
        </p:nvSpPr>
        <p:spPr>
          <a:xfrm>
            <a:off x="1371600" y="685800"/>
            <a:ext cx="9486900" cy="1371600"/>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34202DE-82CD-407D-8C68-174B0CBB57F7}"/>
              </a:ext>
            </a:extLst>
          </p:cNvPr>
          <p:cNvSpPr>
            <a:spLocks noGrp="1"/>
          </p:cNvSpPr>
          <p:nvPr>
            <p:ph type="body" idx="1"/>
          </p:nvPr>
        </p:nvSpPr>
        <p:spPr>
          <a:xfrm>
            <a:off x="1371599" y="2254103"/>
            <a:ext cx="9486901" cy="391809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554AC9D-6E1B-46D3-959F-A068A1EDBDBA}"/>
              </a:ext>
            </a:extLst>
          </p:cNvPr>
          <p:cNvSpPr>
            <a:spLocks noGrp="1"/>
          </p:cNvSpPr>
          <p:nvPr>
            <p:ph type="dt" sz="half" idx="2"/>
          </p:nvPr>
        </p:nvSpPr>
        <p:spPr>
          <a:xfrm rot="5400000">
            <a:off x="9800022" y="3223751"/>
            <a:ext cx="4114801"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fld id="{D3FE42E8-8B57-452D-A122-4DCE9AC771EF}" type="datetime1">
              <a:rPr lang="en-US" smtClean="0"/>
              <a:t>3/26/25</a:t>
            </a:fld>
            <a:endParaRPr lang="en-US"/>
          </a:p>
        </p:txBody>
      </p:sp>
      <p:sp>
        <p:nvSpPr>
          <p:cNvPr id="5" name="Footer Placeholder 4">
            <a:extLst>
              <a:ext uri="{FF2B5EF4-FFF2-40B4-BE49-F238E27FC236}">
                <a16:creationId xmlns:a16="http://schemas.microsoft.com/office/drawing/2014/main" id="{A5FC0015-9EFB-40F8-BC00-AC2483D60905}"/>
              </a:ext>
            </a:extLst>
          </p:cNvPr>
          <p:cNvSpPr>
            <a:spLocks noGrp="1"/>
          </p:cNvSpPr>
          <p:nvPr>
            <p:ph type="ftr" sz="quarter" idx="3"/>
          </p:nvPr>
        </p:nvSpPr>
        <p:spPr>
          <a:xfrm rot="5400000">
            <a:off x="-1708136" y="3223750"/>
            <a:ext cx="4114800" cy="410501"/>
          </a:xfrm>
          <a:prstGeom prst="rect">
            <a:avLst/>
          </a:prstGeom>
        </p:spPr>
        <p:txBody>
          <a:bodyPr vert="horz" lIns="91440" tIns="45720" rIns="91440" bIns="45720" rtlCol="0" anchor="ctr"/>
          <a:lstStyle>
            <a:lvl1pPr algn="ctr">
              <a:defRPr sz="900" cap="all" spc="300" baseline="0">
                <a:solidFill>
                  <a:schemeClr val="tx2">
                    <a:lumMod val="75000"/>
                    <a:lumOff val="25000"/>
                  </a:schemeClr>
                </a:solidFill>
                <a:latin typeface="+mn-lt"/>
              </a:defRPr>
            </a:lvl1pPr>
          </a:lstStyle>
          <a:p>
            <a:r>
              <a:rPr lang="en-US" dirty="0"/>
              <a:t>Sample Footer Text</a:t>
            </a:r>
          </a:p>
        </p:txBody>
      </p:sp>
      <p:sp>
        <p:nvSpPr>
          <p:cNvPr id="6" name="Slide Number Placeholder 5">
            <a:extLst>
              <a:ext uri="{FF2B5EF4-FFF2-40B4-BE49-F238E27FC236}">
                <a16:creationId xmlns:a16="http://schemas.microsoft.com/office/drawing/2014/main" id="{E572C732-0E3E-49E0-A72E-D4C08CB4455A}"/>
              </a:ext>
            </a:extLst>
          </p:cNvPr>
          <p:cNvSpPr>
            <a:spLocks noGrp="1"/>
          </p:cNvSpPr>
          <p:nvPr>
            <p:ph type="sldNum" sz="quarter" idx="4"/>
          </p:nvPr>
        </p:nvSpPr>
        <p:spPr>
          <a:xfrm>
            <a:off x="11116340" y="6356350"/>
            <a:ext cx="871868" cy="365125"/>
          </a:xfrm>
          <a:prstGeom prst="rect">
            <a:avLst/>
          </a:prstGeom>
        </p:spPr>
        <p:txBody>
          <a:bodyPr vert="horz" lIns="91440" tIns="45720" rIns="91440" bIns="45720" rtlCol="0" anchor="ctr"/>
          <a:lstStyle>
            <a:lvl1pPr algn="r">
              <a:defRPr sz="900" spc="300">
                <a:solidFill>
                  <a:schemeClr val="tx2">
                    <a:lumMod val="75000"/>
                    <a:lumOff val="25000"/>
                  </a:schemeClr>
                </a:solidFill>
                <a:latin typeface="+mn-lt"/>
              </a:defRPr>
            </a:lvl1pPr>
          </a:lstStyle>
          <a:p>
            <a:fld id="{F8E28480-1C08-4458-AD97-0283E6FFD09D}" type="slidenum">
              <a:rPr lang="en-US" smtClean="0"/>
              <a:pPr/>
              <a:t>‹#›</a:t>
            </a:fld>
            <a:endParaRPr lang="en-US"/>
          </a:p>
        </p:txBody>
      </p:sp>
    </p:spTree>
    <p:extLst>
      <p:ext uri="{BB962C8B-B14F-4D97-AF65-F5344CB8AC3E}">
        <p14:creationId xmlns:p14="http://schemas.microsoft.com/office/powerpoint/2010/main" val="347441190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5" r:id="rId6"/>
    <p:sldLayoutId id="2147483680" r:id="rId7"/>
    <p:sldLayoutId id="2147483681" r:id="rId8"/>
    <p:sldLayoutId id="2147483682" r:id="rId9"/>
    <p:sldLayoutId id="2147483684" r:id="rId10"/>
    <p:sldLayoutId id="2147483683" r:id="rId11"/>
  </p:sldLayoutIdLst>
  <p:hf sldNum="0" hdr="0" ftr="0" dt="0"/>
  <p:txStyles>
    <p:titleStyle>
      <a:lvl1pPr algn="l" defTabSz="914400" rtl="0" eaLnBrk="1" latinLnBrk="0" hangingPunct="1">
        <a:lnSpc>
          <a:spcPct val="90000"/>
        </a:lnSpc>
        <a:spcBef>
          <a:spcPct val="0"/>
        </a:spcBef>
        <a:buNone/>
        <a:defRPr sz="3600" kern="120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SzPct val="70000"/>
        <a:buFont typeface="Arial" panose="020B0604020202020204" pitchFamily="34" charset="0"/>
        <a:buChar char="•"/>
        <a:defRPr sz="2400" kern="1200">
          <a:solidFill>
            <a:schemeClr val="tx2"/>
          </a:solidFill>
          <a:latin typeface="+mj-lt"/>
          <a:ea typeface="+mn-ea"/>
          <a:cs typeface="+mn-cs"/>
        </a:defRPr>
      </a:lvl1pPr>
      <a:lvl2pPr marL="685800" indent="-228600" algn="l" defTabSz="914400" rtl="0" eaLnBrk="1" latinLnBrk="0" hangingPunct="1">
        <a:lnSpc>
          <a:spcPct val="100000"/>
        </a:lnSpc>
        <a:spcBef>
          <a:spcPts val="500"/>
        </a:spcBef>
        <a:buSzPct val="70000"/>
        <a:buFont typeface="Arial" panose="020B0604020202020204" pitchFamily="34" charset="0"/>
        <a:buChar char="•"/>
        <a:defRPr sz="2000" kern="1200">
          <a:solidFill>
            <a:schemeClr val="tx2"/>
          </a:solidFill>
          <a:latin typeface="+mj-lt"/>
          <a:ea typeface="+mn-ea"/>
          <a:cs typeface="+mn-cs"/>
        </a:defRPr>
      </a:lvl2pPr>
      <a:lvl3pPr marL="1143000" indent="-228600" algn="l" defTabSz="914400" rtl="0" eaLnBrk="1" latinLnBrk="0" hangingPunct="1">
        <a:lnSpc>
          <a:spcPct val="100000"/>
        </a:lnSpc>
        <a:spcBef>
          <a:spcPts val="500"/>
        </a:spcBef>
        <a:buSzPct val="70000"/>
        <a:buFont typeface="Arial" panose="020B0604020202020204" pitchFamily="34" charset="0"/>
        <a:buChar char="•"/>
        <a:defRPr sz="1800" kern="1200">
          <a:solidFill>
            <a:schemeClr val="tx2"/>
          </a:solidFill>
          <a:latin typeface="+mj-lt"/>
          <a:ea typeface="+mn-ea"/>
          <a:cs typeface="+mn-cs"/>
        </a:defRPr>
      </a:lvl3pPr>
      <a:lvl4pPr marL="16002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4pPr>
      <a:lvl5pPr marL="2057400" indent="-228600" algn="l" defTabSz="914400" rtl="0" eaLnBrk="1" latinLnBrk="0" hangingPunct="1">
        <a:lnSpc>
          <a:spcPct val="100000"/>
        </a:lnSpc>
        <a:spcBef>
          <a:spcPts val="500"/>
        </a:spcBef>
        <a:buSzPct val="70000"/>
        <a:buFont typeface="Arial" panose="020B0604020202020204" pitchFamily="34" charset="0"/>
        <a:buChar char="•"/>
        <a:defRPr sz="1600" kern="1200">
          <a:solidFill>
            <a:schemeClr val="tx2"/>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9E433CB3-EAB2-4842-A1DD-7BC051B556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3" descr="A pencil drawing a line on a white surface">
            <a:extLst>
              <a:ext uri="{FF2B5EF4-FFF2-40B4-BE49-F238E27FC236}">
                <a16:creationId xmlns:a16="http://schemas.microsoft.com/office/drawing/2014/main" id="{3D6DCF02-F570-DC80-6F40-0ACD5017DE40}"/>
              </a:ext>
            </a:extLst>
          </p:cNvPr>
          <p:cNvPicPr>
            <a:picLocks noChangeAspect="1"/>
          </p:cNvPicPr>
          <p:nvPr/>
        </p:nvPicPr>
        <p:blipFill rotWithShape="1">
          <a:blip r:embed="rId3"/>
          <a:srcRect b="15730"/>
          <a:stretch/>
        </p:blipFill>
        <p:spPr>
          <a:xfrm>
            <a:off x="1" y="10"/>
            <a:ext cx="12192000" cy="6857990"/>
          </a:xfrm>
          <a:prstGeom prst="rect">
            <a:avLst/>
          </a:prstGeom>
        </p:spPr>
      </p:pic>
      <p:sp>
        <p:nvSpPr>
          <p:cNvPr id="41" name="Rectangle 40">
            <a:extLst>
              <a:ext uri="{FF2B5EF4-FFF2-40B4-BE49-F238E27FC236}">
                <a16:creationId xmlns:a16="http://schemas.microsoft.com/office/drawing/2014/main" id="{B72D6322-BB79-455D-9295-EC9B9FA9D5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9931"/>
            <a:ext cx="12191999" cy="5058137"/>
          </a:xfrm>
          <a:prstGeom prst="rect">
            <a:avLst/>
          </a:prstGeom>
          <a:gradFill flip="none" rotWithShape="1">
            <a:gsLst>
              <a:gs pos="50000">
                <a:schemeClr val="tx1">
                  <a:alpha val="30000"/>
                </a:schemeClr>
              </a:gs>
              <a:gs pos="80000">
                <a:schemeClr val="tx1">
                  <a:alpha val="15000"/>
                </a:schemeClr>
              </a:gs>
              <a:gs pos="0">
                <a:schemeClr val="tx1">
                  <a:alpha val="0"/>
                </a:schemeClr>
              </a:gs>
              <a:gs pos="20000">
                <a:schemeClr val="tx1">
                  <a:alpha val="15000"/>
                </a:schemeClr>
              </a:gs>
              <a:gs pos="100000">
                <a:schemeClr val="tx1">
                  <a:alpha val="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88CF0A1-164E-7FBC-D487-AB1FFE6BAFCE}"/>
              </a:ext>
            </a:extLst>
          </p:cNvPr>
          <p:cNvSpPr>
            <a:spLocks noGrp="1"/>
          </p:cNvSpPr>
          <p:nvPr>
            <p:ph type="ctrTitle"/>
          </p:nvPr>
        </p:nvSpPr>
        <p:spPr>
          <a:xfrm>
            <a:off x="1371600" y="2057400"/>
            <a:ext cx="9486900" cy="1671509"/>
          </a:xfrm>
        </p:spPr>
        <p:txBody>
          <a:bodyPr>
            <a:normAutofit/>
          </a:bodyPr>
          <a:lstStyle/>
          <a:p>
            <a:r>
              <a:rPr lang="da-DK" dirty="0">
                <a:solidFill>
                  <a:srgbClr val="FFFFFF"/>
                </a:solidFill>
              </a:rPr>
              <a:t>Essayskrivning</a:t>
            </a:r>
          </a:p>
        </p:txBody>
      </p:sp>
    </p:spTree>
    <p:extLst>
      <p:ext uri="{BB962C8B-B14F-4D97-AF65-F5344CB8AC3E}">
        <p14:creationId xmlns:p14="http://schemas.microsoft.com/office/powerpoint/2010/main" val="2619713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79E53F6-15BA-1E7D-DF62-5A2AE393490F}"/>
              </a:ext>
            </a:extLst>
          </p:cNvPr>
          <p:cNvSpPr>
            <a:spLocks noGrp="1"/>
          </p:cNvSpPr>
          <p:nvPr>
            <p:ph type="title"/>
          </p:nvPr>
        </p:nvSpPr>
        <p:spPr/>
        <p:txBody>
          <a:bodyPr/>
          <a:lstStyle/>
          <a:p>
            <a:r>
              <a:rPr lang="da-DK" dirty="0"/>
              <a:t>Short </a:t>
            </a:r>
            <a:r>
              <a:rPr lang="da-DK" dirty="0" err="1"/>
              <a:t>Analytical</a:t>
            </a:r>
            <a:r>
              <a:rPr lang="da-DK" dirty="0"/>
              <a:t> Essay</a:t>
            </a:r>
          </a:p>
        </p:txBody>
      </p:sp>
      <p:sp>
        <p:nvSpPr>
          <p:cNvPr id="3" name="Pladsholder til indhold 2">
            <a:extLst>
              <a:ext uri="{FF2B5EF4-FFF2-40B4-BE49-F238E27FC236}">
                <a16:creationId xmlns:a16="http://schemas.microsoft.com/office/drawing/2014/main" id="{C4C7D875-039C-F8DC-5EEB-422926CBC455}"/>
              </a:ext>
            </a:extLst>
          </p:cNvPr>
          <p:cNvSpPr>
            <a:spLocks noGrp="1"/>
          </p:cNvSpPr>
          <p:nvPr>
            <p:ph idx="1"/>
          </p:nvPr>
        </p:nvSpPr>
        <p:spPr/>
        <p:txBody>
          <a:bodyPr/>
          <a:lstStyle/>
          <a:p>
            <a:r>
              <a:rPr lang="da-DK" dirty="0"/>
              <a:t>Skal mindst være 300 ord langt</a:t>
            </a:r>
          </a:p>
          <a:p>
            <a:r>
              <a:rPr lang="da-DK" dirty="0"/>
              <a:t>Har altid et fokuspunkt </a:t>
            </a:r>
          </a:p>
          <a:p>
            <a:r>
              <a:rPr lang="da-DK" dirty="0"/>
              <a:t>Skal vi vise, at du kan anvende fire faglige begreber. Disse kan ligeledes bruges til at skabe struktur i din opgave. Eks. et afsnit til hvert begreb.</a:t>
            </a:r>
          </a:p>
          <a:p>
            <a:r>
              <a:rPr lang="da-DK" dirty="0"/>
              <a:t>Skal indeholde citater og henvisninger</a:t>
            </a:r>
          </a:p>
          <a:p>
            <a:r>
              <a:rPr lang="da-DK" dirty="0"/>
              <a:t>Analysen skal skrives i nutid (præsens)</a:t>
            </a:r>
          </a:p>
          <a:p>
            <a:r>
              <a:rPr lang="da-DK" dirty="0"/>
              <a:t>Som tommelfingerregel skal dit essay være inddelt i 5-6 afsnit.</a:t>
            </a:r>
          </a:p>
        </p:txBody>
      </p:sp>
    </p:spTree>
    <p:extLst>
      <p:ext uri="{BB962C8B-B14F-4D97-AF65-F5344CB8AC3E}">
        <p14:creationId xmlns:p14="http://schemas.microsoft.com/office/powerpoint/2010/main" val="2589549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BC06A1-F08F-8ADB-E496-86E0730988C9}"/>
              </a:ext>
            </a:extLst>
          </p:cNvPr>
          <p:cNvSpPr>
            <a:spLocks noGrp="1"/>
          </p:cNvSpPr>
          <p:nvPr>
            <p:ph type="title"/>
          </p:nvPr>
        </p:nvSpPr>
        <p:spPr/>
        <p:txBody>
          <a:bodyPr/>
          <a:lstStyle/>
          <a:p>
            <a:r>
              <a:rPr lang="da-DK" dirty="0"/>
              <a:t>Short </a:t>
            </a:r>
            <a:r>
              <a:rPr lang="da-DK" dirty="0" err="1"/>
              <a:t>Analytical</a:t>
            </a:r>
            <a:r>
              <a:rPr lang="da-DK" dirty="0"/>
              <a:t> Essay</a:t>
            </a:r>
          </a:p>
        </p:txBody>
      </p:sp>
      <p:sp>
        <p:nvSpPr>
          <p:cNvPr id="3" name="Pladsholder til indhold 2">
            <a:extLst>
              <a:ext uri="{FF2B5EF4-FFF2-40B4-BE49-F238E27FC236}">
                <a16:creationId xmlns:a16="http://schemas.microsoft.com/office/drawing/2014/main" id="{C05D7F63-F52A-52F8-079C-BB29C1D1775D}"/>
              </a:ext>
            </a:extLst>
          </p:cNvPr>
          <p:cNvSpPr>
            <a:spLocks noGrp="1"/>
          </p:cNvSpPr>
          <p:nvPr>
            <p:ph idx="1"/>
          </p:nvPr>
        </p:nvSpPr>
        <p:spPr/>
        <p:txBody>
          <a:bodyPr/>
          <a:lstStyle/>
          <a:p>
            <a:pPr marL="0" indent="0">
              <a:buNone/>
            </a:pPr>
            <a:r>
              <a:rPr lang="da-DK" dirty="0"/>
              <a:t>Essayet består af tre hoveddele:</a:t>
            </a:r>
          </a:p>
          <a:p>
            <a:pPr>
              <a:buFontTx/>
              <a:buChar char="-"/>
            </a:pPr>
            <a:r>
              <a:rPr lang="da-DK" dirty="0"/>
              <a:t>Indledning</a:t>
            </a:r>
          </a:p>
          <a:p>
            <a:pPr>
              <a:buFontTx/>
              <a:buChar char="-"/>
            </a:pPr>
            <a:r>
              <a:rPr lang="da-DK" dirty="0"/>
              <a:t>Analysedel</a:t>
            </a:r>
          </a:p>
          <a:p>
            <a:pPr lvl="1">
              <a:buFontTx/>
              <a:buChar char="-"/>
            </a:pPr>
            <a:r>
              <a:rPr lang="da-DK" dirty="0" err="1"/>
              <a:t>Composition</a:t>
            </a:r>
            <a:endParaRPr lang="da-DK" dirty="0"/>
          </a:p>
          <a:p>
            <a:pPr lvl="1">
              <a:buFontTx/>
              <a:buChar char="-"/>
            </a:pPr>
            <a:r>
              <a:rPr lang="da-DK" dirty="0" err="1"/>
              <a:t>Setting</a:t>
            </a:r>
            <a:endParaRPr lang="da-DK" dirty="0"/>
          </a:p>
          <a:p>
            <a:pPr lvl="1">
              <a:buFontTx/>
              <a:buChar char="-"/>
            </a:pPr>
            <a:r>
              <a:rPr lang="da-DK" dirty="0"/>
              <a:t>Music</a:t>
            </a:r>
          </a:p>
          <a:p>
            <a:pPr lvl="1">
              <a:buFontTx/>
              <a:buChar char="-"/>
            </a:pPr>
            <a:r>
              <a:rPr lang="da-DK" dirty="0"/>
              <a:t>Message</a:t>
            </a:r>
          </a:p>
          <a:p>
            <a:pPr>
              <a:buFontTx/>
              <a:buChar char="-"/>
            </a:pPr>
            <a:r>
              <a:rPr lang="da-DK" dirty="0"/>
              <a:t>Konklusion</a:t>
            </a:r>
          </a:p>
        </p:txBody>
      </p:sp>
    </p:spTree>
    <p:extLst>
      <p:ext uri="{BB962C8B-B14F-4D97-AF65-F5344CB8AC3E}">
        <p14:creationId xmlns:p14="http://schemas.microsoft.com/office/powerpoint/2010/main" val="28574322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1E19F1-100C-360C-BF73-9E20ADCFCCC3}"/>
              </a:ext>
            </a:extLst>
          </p:cNvPr>
          <p:cNvSpPr>
            <a:spLocks noGrp="1"/>
          </p:cNvSpPr>
          <p:nvPr>
            <p:ph type="title"/>
          </p:nvPr>
        </p:nvSpPr>
        <p:spPr>
          <a:xfrm>
            <a:off x="1352549" y="1175197"/>
            <a:ext cx="9486900" cy="640724"/>
          </a:xfrm>
        </p:spPr>
        <p:txBody>
          <a:bodyPr>
            <a:normAutofit/>
          </a:bodyPr>
          <a:lstStyle/>
          <a:p>
            <a:r>
              <a:rPr lang="da-DK" sz="2800" dirty="0"/>
              <a:t>Short </a:t>
            </a:r>
            <a:r>
              <a:rPr lang="da-DK" sz="2800" dirty="0" err="1"/>
              <a:t>Analytical</a:t>
            </a:r>
            <a:r>
              <a:rPr lang="da-DK" sz="2800" dirty="0"/>
              <a:t> Essay: </a:t>
            </a:r>
            <a:r>
              <a:rPr lang="da-DK" sz="2800" b="1" dirty="0"/>
              <a:t>Indledningen</a:t>
            </a:r>
          </a:p>
        </p:txBody>
      </p:sp>
      <p:sp>
        <p:nvSpPr>
          <p:cNvPr id="3" name="Pladsholder til indhold 2">
            <a:extLst>
              <a:ext uri="{FF2B5EF4-FFF2-40B4-BE49-F238E27FC236}">
                <a16:creationId xmlns:a16="http://schemas.microsoft.com/office/drawing/2014/main" id="{954998D9-F3B6-7E1B-A0D6-42CCAA48850B}"/>
              </a:ext>
            </a:extLst>
          </p:cNvPr>
          <p:cNvSpPr>
            <a:spLocks noGrp="1"/>
          </p:cNvSpPr>
          <p:nvPr>
            <p:ph idx="1"/>
          </p:nvPr>
        </p:nvSpPr>
        <p:spPr>
          <a:xfrm>
            <a:off x="522515" y="1971303"/>
            <a:ext cx="11566566" cy="4738255"/>
          </a:xfrm>
        </p:spPr>
        <p:txBody>
          <a:bodyPr>
            <a:normAutofit fontScale="92500" lnSpcReduction="20000"/>
          </a:bodyPr>
          <a:lstStyle/>
          <a:p>
            <a:r>
              <a:rPr lang="da-DK" dirty="0"/>
              <a:t>Få en ‘krog’ (hook) i din læser, dvs. fange læserens opmærksomhed</a:t>
            </a:r>
          </a:p>
          <a:p>
            <a:r>
              <a:rPr lang="da-DK" dirty="0"/>
              <a:t>Fortælle læseren, hvad fokus i dit essay er (tema)</a:t>
            </a:r>
          </a:p>
          <a:p>
            <a:r>
              <a:rPr lang="da-DK" dirty="0"/>
              <a:t>Nævne forfatter og titel på den tekst, du skriver om</a:t>
            </a:r>
          </a:p>
          <a:p>
            <a:pPr marL="0" indent="0">
              <a:buNone/>
            </a:pPr>
            <a:endParaRPr lang="da-DK" dirty="0"/>
          </a:p>
          <a:p>
            <a:r>
              <a:rPr lang="en-GB" kern="100" dirty="0">
                <a:solidFill>
                  <a:srgbClr val="FF0000"/>
                </a:solidFill>
                <a:effectLst/>
                <a:latin typeface="Chalkboard SE" panose="03050602040202020205" pitchFamily="66" charset="77"/>
                <a:ea typeface="Calibri" panose="020F0502020204030204" pitchFamily="34" charset="0"/>
                <a:cs typeface="Times New Roman" panose="02020603050405020304" pitchFamily="18" charset="0"/>
              </a:rPr>
              <a:t>Do young people always make their own decisions about education or profession? Or do they leave it to their parents? </a:t>
            </a:r>
            <a:r>
              <a:rPr lang="en-GB" kern="100" dirty="0">
                <a:solidFill>
                  <a:srgbClr val="70AD47"/>
                </a:solidFill>
                <a:effectLst/>
                <a:latin typeface="Chalkboard SE" panose="03050602040202020205" pitchFamily="66" charset="77"/>
                <a:ea typeface="Calibri" panose="020F0502020204030204" pitchFamily="34" charset="0"/>
                <a:cs typeface="Times New Roman" panose="02020603050405020304" pitchFamily="18" charset="0"/>
              </a:rPr>
              <a:t>Focusing on themes such as expectations and pressure to do well in life from other family members</a:t>
            </a:r>
            <a:r>
              <a:rPr lang="en-GB"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GB" kern="100" dirty="0">
                <a:solidFill>
                  <a:srgbClr val="5B9BD5"/>
                </a:solidFill>
                <a:effectLst/>
                <a:latin typeface="Chalkboard SE" panose="03050602040202020205" pitchFamily="66" charset="77"/>
                <a:ea typeface="Calibri" panose="020F0502020204030204" pitchFamily="34" charset="0"/>
                <a:cs typeface="Times New Roman" panose="02020603050405020304" pitchFamily="18" charset="0"/>
              </a:rPr>
              <a:t>Nick Weber’s short story ‘Braces’ (2016) </a:t>
            </a:r>
            <a:r>
              <a:rPr lang="en-GB" kern="100" dirty="0">
                <a:effectLst/>
                <a:latin typeface="Chalkboard SE" panose="03050602040202020205" pitchFamily="66" charset="77"/>
                <a:ea typeface="Calibri" panose="020F0502020204030204" pitchFamily="34" charset="0"/>
                <a:cs typeface="Times New Roman" panose="02020603050405020304" pitchFamily="18" charset="0"/>
              </a:rPr>
              <a:t>describes the relationship between a boy, Nick, his father and his grandfather, who all seem to have different expectations about Nick’s future.</a:t>
            </a:r>
          </a:p>
          <a:p>
            <a:endParaRPr lang="en-DK" sz="2000" kern="100" dirty="0">
              <a:effectLst/>
              <a:latin typeface="Chalkboard SE" panose="03050602040202020205" pitchFamily="66" charset="77"/>
              <a:ea typeface="Calibri" panose="020F0502020204030204" pitchFamily="34" charset="0"/>
              <a:cs typeface="Times New Roman" panose="02020603050405020304" pitchFamily="18" charset="0"/>
            </a:endParaRPr>
          </a:p>
          <a:p>
            <a:r>
              <a:rPr lang="da-DK" sz="2000" kern="100" dirty="0">
                <a:solidFill>
                  <a:srgbClr val="C00000"/>
                </a:solidFill>
                <a:effectLst/>
                <a:latin typeface="Chalkboard SE" panose="03050602040202020205" pitchFamily="66" charset="77"/>
                <a:ea typeface="Calibri" panose="020F0502020204030204" pitchFamily="34" charset="0"/>
                <a:cs typeface="Times New Roman" panose="02020603050405020304" pitchFamily="18" charset="0"/>
              </a:rPr>
              <a:t>Rød= hooket</a:t>
            </a:r>
            <a:endParaRPr lang="en-DK" sz="2000" kern="100" dirty="0">
              <a:effectLst/>
              <a:latin typeface="Chalkboard SE" panose="03050602040202020205" pitchFamily="66" charset="77"/>
              <a:ea typeface="Calibri" panose="020F0502020204030204" pitchFamily="34" charset="0"/>
              <a:cs typeface="Times New Roman" panose="02020603050405020304" pitchFamily="18" charset="0"/>
            </a:endParaRPr>
          </a:p>
          <a:p>
            <a:r>
              <a:rPr lang="da-DK" sz="2000" kern="100" dirty="0">
                <a:solidFill>
                  <a:srgbClr val="70AD47"/>
                </a:solidFill>
                <a:effectLst/>
                <a:latin typeface="Chalkboard SE" panose="03050602040202020205" pitchFamily="66" charset="77"/>
                <a:ea typeface="Calibri" panose="020F0502020204030204" pitchFamily="34" charset="0"/>
                <a:cs typeface="Times New Roman" panose="02020603050405020304" pitchFamily="18" charset="0"/>
              </a:rPr>
              <a:t>Grøn= tema</a:t>
            </a:r>
            <a:endParaRPr lang="en-DK" sz="2000" kern="100" dirty="0">
              <a:effectLst/>
              <a:latin typeface="Chalkboard SE" panose="03050602040202020205" pitchFamily="66" charset="77"/>
              <a:ea typeface="Calibri" panose="020F0502020204030204" pitchFamily="34" charset="0"/>
              <a:cs typeface="Times New Roman" panose="02020603050405020304" pitchFamily="18" charset="0"/>
            </a:endParaRPr>
          </a:p>
          <a:p>
            <a:r>
              <a:rPr lang="da-DK" sz="2000" kern="100" dirty="0">
                <a:solidFill>
                  <a:srgbClr val="5B9BD5"/>
                </a:solidFill>
                <a:effectLst/>
                <a:latin typeface="Chalkboard SE" panose="03050602040202020205" pitchFamily="66" charset="77"/>
                <a:ea typeface="Calibri" panose="020F0502020204030204" pitchFamily="34" charset="0"/>
                <a:cs typeface="Times New Roman" panose="02020603050405020304" pitchFamily="18" charset="0"/>
              </a:rPr>
              <a:t>Blå= forfatter og titel</a:t>
            </a:r>
            <a:endParaRPr lang="en-DK" sz="2000" kern="100" dirty="0">
              <a:effectLst/>
              <a:latin typeface="Chalkboard SE" panose="03050602040202020205" pitchFamily="66" charset="77"/>
              <a:ea typeface="Calibri" panose="020F0502020204030204" pitchFamily="34" charset="0"/>
              <a:cs typeface="Times New Roman" panose="02020603050405020304" pitchFamily="18" charset="0"/>
            </a:endParaRPr>
          </a:p>
          <a:p>
            <a:pPr marL="0" indent="0">
              <a:buNone/>
            </a:pPr>
            <a:endParaRPr lang="en-GB" dirty="0"/>
          </a:p>
        </p:txBody>
      </p:sp>
    </p:spTree>
    <p:extLst>
      <p:ext uri="{BB962C8B-B14F-4D97-AF65-F5344CB8AC3E}">
        <p14:creationId xmlns:p14="http://schemas.microsoft.com/office/powerpoint/2010/main" val="34443943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BAFFE-7699-0A57-1F98-1B31E178BCCA}"/>
              </a:ext>
            </a:extLst>
          </p:cNvPr>
          <p:cNvSpPr>
            <a:spLocks noGrp="1"/>
          </p:cNvSpPr>
          <p:nvPr>
            <p:ph type="title"/>
          </p:nvPr>
        </p:nvSpPr>
        <p:spPr>
          <a:xfrm>
            <a:off x="1371600" y="1394138"/>
            <a:ext cx="9486900" cy="550572"/>
          </a:xfrm>
        </p:spPr>
        <p:txBody>
          <a:bodyPr>
            <a:normAutofit/>
          </a:bodyPr>
          <a:lstStyle/>
          <a:p>
            <a:r>
              <a:rPr lang="da-DK" sz="2800" dirty="0"/>
              <a:t>Short </a:t>
            </a:r>
            <a:r>
              <a:rPr lang="da-DK" sz="2800" dirty="0" err="1"/>
              <a:t>Analytical</a:t>
            </a:r>
            <a:r>
              <a:rPr lang="da-DK" sz="2800" dirty="0"/>
              <a:t> Essay: </a:t>
            </a:r>
            <a:r>
              <a:rPr lang="da-DK" sz="2800" b="1" dirty="0"/>
              <a:t>Analysedelen</a:t>
            </a:r>
          </a:p>
        </p:txBody>
      </p:sp>
      <p:sp>
        <p:nvSpPr>
          <p:cNvPr id="3" name="Pladsholder til indhold 2">
            <a:extLst>
              <a:ext uri="{FF2B5EF4-FFF2-40B4-BE49-F238E27FC236}">
                <a16:creationId xmlns:a16="http://schemas.microsoft.com/office/drawing/2014/main" id="{87D0E358-3CF8-1D57-1CD2-6E39D5346F1B}"/>
              </a:ext>
            </a:extLst>
          </p:cNvPr>
          <p:cNvSpPr>
            <a:spLocks noGrp="1"/>
          </p:cNvSpPr>
          <p:nvPr>
            <p:ph idx="1"/>
          </p:nvPr>
        </p:nvSpPr>
        <p:spPr/>
        <p:txBody>
          <a:bodyPr/>
          <a:lstStyle/>
          <a:p>
            <a:r>
              <a:rPr lang="da-DK" dirty="0"/>
              <a:t>Analysen skal være sammenhængende</a:t>
            </a:r>
          </a:p>
          <a:p>
            <a:r>
              <a:rPr lang="da-DK" dirty="0"/>
              <a:t>Den røde tråd skal være det fokus, som udpeges i instruksen samt de temaer, du selv fokuserer på i din indledning.</a:t>
            </a:r>
          </a:p>
          <a:p>
            <a:r>
              <a:rPr lang="da-DK" dirty="0"/>
              <a:t>Typisk kommer din analysedel til at bestå af tre til fire afsnit, normalt på 5-10 linjer hver. (se opbygning af et afsnit (</a:t>
            </a:r>
            <a:r>
              <a:rPr lang="da-DK" dirty="0" err="1"/>
              <a:t>paragraph</a:t>
            </a:r>
            <a:r>
              <a:rPr lang="da-DK" dirty="0"/>
              <a:t>) på de næste slides)</a:t>
            </a:r>
          </a:p>
          <a:p>
            <a:pPr marL="0" indent="0">
              <a:buNone/>
            </a:pPr>
            <a:endParaRPr lang="da-DK" dirty="0"/>
          </a:p>
        </p:txBody>
      </p:sp>
    </p:spTree>
    <p:extLst>
      <p:ext uri="{BB962C8B-B14F-4D97-AF65-F5344CB8AC3E}">
        <p14:creationId xmlns:p14="http://schemas.microsoft.com/office/powerpoint/2010/main" val="4146720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87B2A8-5A2B-C498-6130-A6254FE4A66B}"/>
              </a:ext>
            </a:extLst>
          </p:cNvPr>
          <p:cNvSpPr>
            <a:spLocks noGrp="1"/>
          </p:cNvSpPr>
          <p:nvPr>
            <p:ph type="title"/>
          </p:nvPr>
        </p:nvSpPr>
        <p:spPr/>
        <p:txBody>
          <a:bodyPr/>
          <a:lstStyle/>
          <a:p>
            <a:r>
              <a:rPr lang="da-DK" dirty="0"/>
              <a:t>Analytisk opbygning – en paragraf</a:t>
            </a:r>
          </a:p>
        </p:txBody>
      </p:sp>
      <p:sp>
        <p:nvSpPr>
          <p:cNvPr id="3" name="Pladsholder til indhold 2">
            <a:extLst>
              <a:ext uri="{FF2B5EF4-FFF2-40B4-BE49-F238E27FC236}">
                <a16:creationId xmlns:a16="http://schemas.microsoft.com/office/drawing/2014/main" id="{51B7EEBB-D9E6-EAE4-EFFB-072F65E04331}"/>
              </a:ext>
            </a:extLst>
          </p:cNvPr>
          <p:cNvSpPr>
            <a:spLocks noGrp="1"/>
          </p:cNvSpPr>
          <p:nvPr>
            <p:ph idx="1"/>
          </p:nvPr>
        </p:nvSpPr>
        <p:spPr>
          <a:xfrm>
            <a:off x="380011" y="2057400"/>
            <a:ext cx="11519064" cy="4414652"/>
          </a:xfrm>
        </p:spPr>
        <p:txBody>
          <a:bodyPr>
            <a:normAutofit/>
          </a:bodyPr>
          <a:lstStyle/>
          <a:p>
            <a:pPr marL="0" indent="0">
              <a:buNone/>
            </a:pPr>
            <a:br>
              <a:rPr lang="en-DK" sz="2000" kern="100" dirty="0">
                <a:effectLst/>
                <a:latin typeface="Constantia" panose="02030602050306030303" pitchFamily="18" charset="0"/>
                <a:ea typeface="Calibri" panose="020F0502020204030204" pitchFamily="34" charset="0"/>
                <a:cs typeface="Times New Roman" panose="02020603050405020304" pitchFamily="18" charset="0"/>
              </a:rPr>
            </a:br>
            <a:r>
              <a:rPr lang="en-DK" sz="2000" kern="0" dirty="0">
                <a:effectLst/>
                <a:latin typeface="Constantia" panose="02030602050306030303" pitchFamily="18" charset="0"/>
                <a:ea typeface="Times New Roman" panose="02020603050405020304" pitchFamily="18" charset="0"/>
                <a:cs typeface="Times New Roman" panose="02020603050405020304" pitchFamily="18" charset="0"/>
              </a:rPr>
              <a:t> </a:t>
            </a:r>
            <a:br>
              <a:rPr lang="en-DK" sz="2000" kern="100" dirty="0">
                <a:effectLst/>
                <a:latin typeface="Constantia" panose="02030602050306030303" pitchFamily="18" charset="0"/>
                <a:ea typeface="Calibri" panose="020F0502020204030204" pitchFamily="34" charset="0"/>
                <a:cs typeface="Times New Roman" panose="02020603050405020304" pitchFamily="18" charset="0"/>
              </a:rPr>
            </a:br>
            <a:r>
              <a:rPr lang="en-US" sz="2000" b="1" kern="100" dirty="0">
                <a:solidFill>
                  <a:srgbClr val="C00000"/>
                </a:solidFill>
                <a:effectLst/>
                <a:latin typeface="Chalkboard SE" panose="03050602040202020205" pitchFamily="66" charset="77"/>
                <a:ea typeface="Calibri" panose="020F0502020204030204" pitchFamily="34" charset="0"/>
                <a:cs typeface="Times New Roman" panose="02020603050405020304" pitchFamily="18" charset="0"/>
              </a:rPr>
              <a:t>PEE: Point (main idea</a:t>
            </a:r>
            <a:r>
              <a:rPr lang="en-US" sz="2000"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sz="2000" b="1" kern="100" dirty="0">
                <a:solidFill>
                  <a:srgbClr val="70AD47"/>
                </a:solidFill>
                <a:effectLst/>
                <a:latin typeface="Chalkboard SE" panose="03050602040202020205" pitchFamily="66" charset="77"/>
                <a:ea typeface="Calibri" panose="020F0502020204030204" pitchFamily="34" charset="0"/>
                <a:cs typeface="Times New Roman" panose="02020603050405020304" pitchFamily="18" charset="0"/>
              </a:rPr>
              <a:t>Evidence</a:t>
            </a:r>
            <a:r>
              <a:rPr lang="en-US" sz="2000"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sz="2000" b="1" kern="100" dirty="0">
                <a:solidFill>
                  <a:srgbClr val="4472C4"/>
                </a:solidFill>
                <a:effectLst/>
                <a:latin typeface="Chalkboard SE" panose="03050602040202020205" pitchFamily="66" charset="77"/>
                <a:ea typeface="Calibri" panose="020F0502020204030204" pitchFamily="34" charset="0"/>
                <a:cs typeface="Times New Roman" panose="02020603050405020304" pitchFamily="18" charset="0"/>
              </a:rPr>
              <a:t>Explain</a:t>
            </a:r>
            <a:r>
              <a:rPr lang="en-US" sz="2000"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sz="2000" b="1" i="1" kern="100" dirty="0">
                <a:effectLst/>
                <a:latin typeface="Chalkboard SE" panose="03050602040202020205" pitchFamily="66" charset="77"/>
                <a:ea typeface="Calibri" panose="020F0502020204030204" pitchFamily="34" charset="0"/>
                <a:cs typeface="Times New Roman" panose="02020603050405020304" pitchFamily="18" charset="0"/>
              </a:rPr>
              <a:t>(</a:t>
            </a:r>
            <a:r>
              <a:rPr lang="en-US" sz="2000" b="1" i="1" kern="100" dirty="0" err="1">
                <a:effectLst/>
                <a:latin typeface="Chalkboard SE" panose="03050602040202020205" pitchFamily="66" charset="77"/>
                <a:ea typeface="Calibri" panose="020F0502020204030204" pitchFamily="34" charset="0"/>
                <a:cs typeface="Times New Roman" panose="02020603050405020304" pitchFamily="18" charset="0"/>
              </a:rPr>
              <a:t>kaldes</a:t>
            </a:r>
            <a:r>
              <a:rPr lang="en-US" sz="2000" b="1" i="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sz="2000" b="1" i="1" kern="100" dirty="0" err="1">
                <a:effectLst/>
                <a:latin typeface="Chalkboard SE" panose="03050602040202020205" pitchFamily="66" charset="77"/>
                <a:ea typeface="Calibri" panose="020F0502020204030204" pitchFamily="34" charset="0"/>
                <a:cs typeface="Times New Roman" panose="02020603050405020304" pitchFamily="18" charset="0"/>
              </a:rPr>
              <a:t>også</a:t>
            </a:r>
            <a:r>
              <a:rPr lang="en-US" sz="2000" b="1" i="1" kern="100" dirty="0">
                <a:effectLst/>
                <a:latin typeface="Chalkboard SE" panose="03050602040202020205" pitchFamily="66" charset="77"/>
                <a:ea typeface="Calibri" panose="020F0502020204030204" pitchFamily="34" charset="0"/>
                <a:cs typeface="Times New Roman" panose="02020603050405020304" pitchFamily="18" charset="0"/>
              </a:rPr>
              <a:t>: topic sentence, supporting sentences and concluding sentence)</a:t>
            </a:r>
            <a:br>
              <a:rPr lang="en-US" sz="2000" b="1" i="1" kern="100" dirty="0">
                <a:effectLst/>
                <a:latin typeface="Chalkboard SE" panose="03050602040202020205" pitchFamily="66" charset="77"/>
                <a:ea typeface="Calibri" panose="020F0502020204030204" pitchFamily="34" charset="0"/>
                <a:cs typeface="Times New Roman" panose="02020603050405020304" pitchFamily="18" charset="0"/>
              </a:rPr>
            </a:br>
            <a:br>
              <a:rPr lang="en-DK" sz="2000" b="1" kern="100" dirty="0">
                <a:effectLst/>
                <a:latin typeface="Chalkboard SE" panose="03050602040202020205" pitchFamily="66" charset="77"/>
                <a:ea typeface="Calibri" panose="020F0502020204030204" pitchFamily="34" charset="0"/>
                <a:cs typeface="Times New Roman" panose="02020603050405020304" pitchFamily="18" charset="0"/>
              </a:rPr>
            </a:br>
            <a:r>
              <a:rPr lang="en-US"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b="1" kern="100" dirty="0">
                <a:solidFill>
                  <a:srgbClr val="C00000"/>
                </a:solidFill>
                <a:effectLst/>
                <a:latin typeface="Chalkboard SE" panose="03050602040202020205" pitchFamily="66" charset="77"/>
                <a:ea typeface="Calibri" panose="020F0502020204030204" pitchFamily="34" charset="0"/>
                <a:cs typeface="Times New Roman" panose="02020603050405020304" pitchFamily="18" charset="0"/>
              </a:rPr>
              <a:t>P) Nick is an adolescent who wants to show his father that he can cope with the events taking place in the Indian camp</a:t>
            </a:r>
            <a:r>
              <a:rPr lang="en-US"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b="1" kern="100" dirty="0">
                <a:solidFill>
                  <a:srgbClr val="70AD47"/>
                </a:solidFill>
                <a:effectLst/>
                <a:latin typeface="Chalkboard SE" panose="03050602040202020205" pitchFamily="66" charset="77"/>
                <a:ea typeface="Calibri" panose="020F0502020204030204" pitchFamily="34" charset="0"/>
                <a:cs typeface="Times New Roman" panose="02020603050405020304" pitchFamily="18" charset="0"/>
              </a:rPr>
              <a:t>(E) It becomes clear in the conversation he has with his father in the Indian woman’s shanty. When Nick’s father tells him that the Indian woman is going to have a baby, he replies, “I know” (p. 14, 1.2)</a:t>
            </a:r>
            <a:r>
              <a:rPr lang="en-US" b="1" kern="100" dirty="0">
                <a:effectLst/>
                <a:latin typeface="Chalkboard SE" panose="03050602040202020205" pitchFamily="66" charset="77"/>
                <a:ea typeface="Calibri" panose="020F0502020204030204" pitchFamily="34" charset="0"/>
                <a:cs typeface="Times New Roman" panose="02020603050405020304" pitchFamily="18" charset="0"/>
              </a:rPr>
              <a:t>.  </a:t>
            </a:r>
            <a:r>
              <a:rPr lang="en-US" b="1" kern="100" dirty="0">
                <a:solidFill>
                  <a:srgbClr val="4472C4"/>
                </a:solidFill>
                <a:effectLst/>
                <a:latin typeface="Chalkboard SE" panose="03050602040202020205" pitchFamily="66" charset="77"/>
                <a:ea typeface="Calibri" panose="020F0502020204030204" pitchFamily="34" charset="0"/>
                <a:cs typeface="Times New Roman" panose="02020603050405020304" pitchFamily="18" charset="0"/>
              </a:rPr>
              <a:t>(E) This shows that Nick wants to assure his father that he is no longer a child.”</a:t>
            </a:r>
            <a:endParaRPr lang="da-DK" dirty="0"/>
          </a:p>
        </p:txBody>
      </p:sp>
    </p:spTree>
    <p:extLst>
      <p:ext uri="{BB962C8B-B14F-4D97-AF65-F5344CB8AC3E}">
        <p14:creationId xmlns:p14="http://schemas.microsoft.com/office/powerpoint/2010/main" val="1502263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2B33FD3-E1E0-00C2-321A-43912005C39C}"/>
              </a:ext>
            </a:extLst>
          </p:cNvPr>
          <p:cNvSpPr>
            <a:spLocks noGrp="1"/>
          </p:cNvSpPr>
          <p:nvPr>
            <p:ph type="title"/>
          </p:nvPr>
        </p:nvSpPr>
        <p:spPr/>
        <p:txBody>
          <a:bodyPr/>
          <a:lstStyle/>
          <a:p>
            <a:r>
              <a:rPr lang="da-DK" dirty="0"/>
              <a:t>Analytisk opbygning – en paragraf</a:t>
            </a:r>
          </a:p>
        </p:txBody>
      </p:sp>
      <p:sp>
        <p:nvSpPr>
          <p:cNvPr id="3" name="Pladsholder til indhold 2">
            <a:extLst>
              <a:ext uri="{FF2B5EF4-FFF2-40B4-BE49-F238E27FC236}">
                <a16:creationId xmlns:a16="http://schemas.microsoft.com/office/drawing/2014/main" id="{62848F08-EB34-A0E4-7F5C-63738AA52FA5}"/>
              </a:ext>
            </a:extLst>
          </p:cNvPr>
          <p:cNvSpPr>
            <a:spLocks noGrp="1"/>
          </p:cNvSpPr>
          <p:nvPr>
            <p:ph idx="1"/>
          </p:nvPr>
        </p:nvSpPr>
        <p:spPr/>
        <p:txBody>
          <a:bodyPr>
            <a:normAutofit lnSpcReduction="10000"/>
          </a:bodyPr>
          <a:lstStyle/>
          <a:p>
            <a:pPr marL="0" indent="0">
              <a:buNone/>
            </a:pPr>
            <a:r>
              <a:rPr lang="en-GB" b="1" dirty="0"/>
              <a:t>(P) </a:t>
            </a:r>
            <a:r>
              <a:rPr lang="en-GB" dirty="0"/>
              <a:t>The circular composition of the film reflects the central themes and the message. </a:t>
            </a:r>
            <a:r>
              <a:rPr lang="en-GB" b="1" dirty="0"/>
              <a:t>(E) </a:t>
            </a:r>
            <a:r>
              <a:rPr lang="en-GB" dirty="0"/>
              <a:t>The tree main characters, Jess, Joan and Matt, each have their own problems to deal with. Not serious conflicts but small, everyday problems such as Joan’s flat tyre, Matt’s unemployment or Jess’ pregnancy and rent. Similar but different conflicts that all end happily due to a coincidence. However, the coincidence is the same in all three stories, namely that a stranger appears out of nowhere and saves them, almost like a guardian angle. </a:t>
            </a:r>
            <a:r>
              <a:rPr lang="en-GB" b="1" dirty="0"/>
              <a:t>(E) </a:t>
            </a:r>
            <a:r>
              <a:rPr lang="en-GB" dirty="0"/>
              <a:t>Therefore, connectedness and loving your neighbour stand out as central themes in “We’ve All Been There”, and the message seems to be that we should always trust in hope and each other. Even if he or she is a stranger.</a:t>
            </a:r>
          </a:p>
        </p:txBody>
      </p:sp>
    </p:spTree>
    <p:extLst>
      <p:ext uri="{BB962C8B-B14F-4D97-AF65-F5344CB8AC3E}">
        <p14:creationId xmlns:p14="http://schemas.microsoft.com/office/powerpoint/2010/main" val="3775887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BC7959-A354-E6AD-38A4-15104170B8E2}"/>
              </a:ext>
            </a:extLst>
          </p:cNvPr>
          <p:cNvSpPr>
            <a:spLocks noGrp="1"/>
          </p:cNvSpPr>
          <p:nvPr>
            <p:ph type="title"/>
          </p:nvPr>
        </p:nvSpPr>
        <p:spPr>
          <a:xfrm>
            <a:off x="1371600" y="685800"/>
            <a:ext cx="9486900" cy="524814"/>
          </a:xfrm>
        </p:spPr>
        <p:txBody>
          <a:bodyPr>
            <a:normAutofit fontScale="90000"/>
          </a:bodyPr>
          <a:lstStyle/>
          <a:p>
            <a:r>
              <a:rPr lang="da-DK" dirty="0"/>
              <a:t>The PEE-model Fra Genreleksikon</a:t>
            </a:r>
          </a:p>
        </p:txBody>
      </p:sp>
      <p:pic>
        <p:nvPicPr>
          <p:cNvPr id="5" name="Pladsholder til indhold 4" descr="Et billede, der indeholder bord&#10;&#10;Automatisk genereret beskrivelse">
            <a:extLst>
              <a:ext uri="{FF2B5EF4-FFF2-40B4-BE49-F238E27FC236}">
                <a16:creationId xmlns:a16="http://schemas.microsoft.com/office/drawing/2014/main" id="{8030F551-DDD2-616F-060B-45EDA2364CF1}"/>
              </a:ext>
            </a:extLst>
          </p:cNvPr>
          <p:cNvPicPr>
            <a:picLocks noGrp="1" noChangeAspect="1"/>
          </p:cNvPicPr>
          <p:nvPr>
            <p:ph idx="1"/>
          </p:nvPr>
        </p:nvPicPr>
        <p:blipFill rotWithShape="1">
          <a:blip r:embed="rId2"/>
          <a:srcRect l="5168" t="11281" r="3106" b="7458"/>
          <a:stretch/>
        </p:blipFill>
        <p:spPr>
          <a:xfrm>
            <a:off x="2511934" y="1210614"/>
            <a:ext cx="7262219" cy="5222270"/>
          </a:xfrm>
        </p:spPr>
      </p:pic>
    </p:spTree>
    <p:extLst>
      <p:ext uri="{BB962C8B-B14F-4D97-AF65-F5344CB8AC3E}">
        <p14:creationId xmlns:p14="http://schemas.microsoft.com/office/powerpoint/2010/main" val="7315988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FD49B8-8C16-DC7F-5783-291FCB0DD4A3}"/>
              </a:ext>
            </a:extLst>
          </p:cNvPr>
          <p:cNvSpPr>
            <a:spLocks noGrp="1"/>
          </p:cNvSpPr>
          <p:nvPr>
            <p:ph type="title"/>
          </p:nvPr>
        </p:nvSpPr>
        <p:spPr>
          <a:xfrm>
            <a:off x="1352550" y="1329744"/>
            <a:ext cx="9486900" cy="602087"/>
          </a:xfrm>
        </p:spPr>
        <p:txBody>
          <a:bodyPr>
            <a:normAutofit/>
          </a:bodyPr>
          <a:lstStyle/>
          <a:p>
            <a:r>
              <a:rPr lang="da-DK" sz="2800" dirty="0"/>
              <a:t>Short </a:t>
            </a:r>
            <a:r>
              <a:rPr lang="da-DK" sz="2800" dirty="0" err="1"/>
              <a:t>Analytical</a:t>
            </a:r>
            <a:r>
              <a:rPr lang="da-DK" sz="2800" dirty="0"/>
              <a:t> Essay: </a:t>
            </a:r>
            <a:r>
              <a:rPr lang="da-DK" sz="2800" b="1" dirty="0"/>
              <a:t>Konklusion</a:t>
            </a:r>
          </a:p>
        </p:txBody>
      </p:sp>
      <p:sp>
        <p:nvSpPr>
          <p:cNvPr id="3" name="Pladsholder til indhold 2">
            <a:extLst>
              <a:ext uri="{FF2B5EF4-FFF2-40B4-BE49-F238E27FC236}">
                <a16:creationId xmlns:a16="http://schemas.microsoft.com/office/drawing/2014/main" id="{800CC438-89E4-2062-2F7D-96113B2A08EC}"/>
              </a:ext>
            </a:extLst>
          </p:cNvPr>
          <p:cNvSpPr>
            <a:spLocks noGrp="1"/>
          </p:cNvSpPr>
          <p:nvPr>
            <p:ph idx="1"/>
          </p:nvPr>
        </p:nvSpPr>
        <p:spPr/>
        <p:txBody>
          <a:bodyPr/>
          <a:lstStyle/>
          <a:p>
            <a:r>
              <a:rPr lang="da-DK" dirty="0"/>
              <a:t>I </a:t>
            </a:r>
            <a:r>
              <a:rPr lang="da-DK" i="1" dirty="0"/>
              <a:t>konklusionen</a:t>
            </a:r>
            <a:r>
              <a:rPr lang="da-DK" dirty="0"/>
              <a:t> på essay skal du vende tilbage til, hvad du sagde i din indledning om tekstens fokus og temaer, udpege et hovedtema og opsummere, hvordan du i løbet af dit short </a:t>
            </a:r>
            <a:r>
              <a:rPr lang="da-DK" dirty="0" err="1"/>
              <a:t>analytical</a:t>
            </a:r>
            <a:r>
              <a:rPr lang="da-DK" dirty="0"/>
              <a:t> essay har underbygget din påstand. Du skal altid formulere, hvad der er tekstens </a:t>
            </a:r>
            <a:r>
              <a:rPr lang="da-DK" i="1" dirty="0"/>
              <a:t>message</a:t>
            </a:r>
            <a:r>
              <a:rPr lang="da-DK" b="1" dirty="0"/>
              <a:t> </a:t>
            </a:r>
            <a:r>
              <a:rPr lang="da-DK" dirty="0"/>
              <a:t>(budskab).</a:t>
            </a:r>
          </a:p>
          <a:p>
            <a:r>
              <a:rPr lang="da-DK" dirty="0"/>
              <a:t>Du må også gerne kort perspektivere teksten, så du viser, om der er tale om en universel problemstilling.</a:t>
            </a:r>
          </a:p>
        </p:txBody>
      </p:sp>
    </p:spTree>
    <p:extLst>
      <p:ext uri="{BB962C8B-B14F-4D97-AF65-F5344CB8AC3E}">
        <p14:creationId xmlns:p14="http://schemas.microsoft.com/office/powerpoint/2010/main" val="117238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75E2B79-2362-C3D9-AD25-6A151ED9D09F}"/>
              </a:ext>
            </a:extLst>
          </p:cNvPr>
          <p:cNvSpPr>
            <a:spLocks noGrp="1"/>
          </p:cNvSpPr>
          <p:nvPr>
            <p:ph type="title"/>
          </p:nvPr>
        </p:nvSpPr>
        <p:spPr>
          <a:xfrm>
            <a:off x="1371600" y="1419896"/>
            <a:ext cx="9486900" cy="576330"/>
          </a:xfrm>
        </p:spPr>
        <p:txBody>
          <a:bodyPr>
            <a:normAutofit/>
          </a:bodyPr>
          <a:lstStyle/>
          <a:p>
            <a:r>
              <a:rPr lang="da-DK" sz="2800" dirty="0"/>
              <a:t>Et eksempel på konklusionsafsnittet</a:t>
            </a:r>
          </a:p>
        </p:txBody>
      </p:sp>
      <p:sp>
        <p:nvSpPr>
          <p:cNvPr id="3" name="Pladsholder til indhold 2">
            <a:extLst>
              <a:ext uri="{FF2B5EF4-FFF2-40B4-BE49-F238E27FC236}">
                <a16:creationId xmlns:a16="http://schemas.microsoft.com/office/drawing/2014/main" id="{76AFD77E-441D-5889-9E18-8882494F1B69}"/>
              </a:ext>
            </a:extLst>
          </p:cNvPr>
          <p:cNvSpPr>
            <a:spLocks noGrp="1"/>
          </p:cNvSpPr>
          <p:nvPr>
            <p:ph idx="1"/>
          </p:nvPr>
        </p:nvSpPr>
        <p:spPr/>
        <p:txBody>
          <a:bodyPr/>
          <a:lstStyle/>
          <a:p>
            <a:pPr marL="0" indent="0">
              <a:buNone/>
            </a:pPr>
            <a:r>
              <a:rPr lang="en-GB" dirty="0"/>
              <a:t>In ‘Braces’ the </a:t>
            </a:r>
            <a:r>
              <a:rPr lang="en-GB" u="sng" dirty="0"/>
              <a:t>central themes </a:t>
            </a:r>
            <a:r>
              <a:rPr lang="en-GB" dirty="0"/>
              <a:t>are expectations, conflict between generations and independence. Nick does not know how to please both his grandfather and his father, but he tries. For instance, he feels uncomfortable with his grandfather’s goodbye and says, “I force a smile through the neck pain” (ll. 103-104), as his grandfather squeezes him too tightly. Except himself. The </a:t>
            </a:r>
            <a:r>
              <a:rPr lang="en-GB" u="sng" dirty="0"/>
              <a:t>message</a:t>
            </a:r>
            <a:r>
              <a:rPr lang="en-GB" dirty="0"/>
              <a:t> in ’Braces’ seems to be that you must remember to listen to yourself and not necessarily only to your family, which makes independence the main theme. Like most people his age, Nick must learn to form his own opinions, step out of the parent generation’s shadow and become an independent individual.</a:t>
            </a:r>
          </a:p>
        </p:txBody>
      </p:sp>
    </p:spTree>
    <p:extLst>
      <p:ext uri="{BB962C8B-B14F-4D97-AF65-F5344CB8AC3E}">
        <p14:creationId xmlns:p14="http://schemas.microsoft.com/office/powerpoint/2010/main" val="664851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69D28E7-CCD8-7438-9C9E-F5F82A5E465A}"/>
              </a:ext>
            </a:extLst>
          </p:cNvPr>
          <p:cNvSpPr>
            <a:spLocks noGrp="1"/>
          </p:cNvSpPr>
          <p:nvPr>
            <p:ph type="title"/>
          </p:nvPr>
        </p:nvSpPr>
        <p:spPr/>
        <p:txBody>
          <a:bodyPr/>
          <a:lstStyle/>
          <a:p>
            <a:r>
              <a:rPr lang="da-DK" dirty="0"/>
              <a:t>Tjekliste til Short </a:t>
            </a:r>
            <a:r>
              <a:rPr lang="da-DK" dirty="0" err="1"/>
              <a:t>analytical</a:t>
            </a:r>
            <a:r>
              <a:rPr lang="da-DK" dirty="0"/>
              <a:t> Essay</a:t>
            </a:r>
          </a:p>
        </p:txBody>
      </p:sp>
      <p:sp>
        <p:nvSpPr>
          <p:cNvPr id="3" name="Pladsholder til indhold 2">
            <a:extLst>
              <a:ext uri="{FF2B5EF4-FFF2-40B4-BE49-F238E27FC236}">
                <a16:creationId xmlns:a16="http://schemas.microsoft.com/office/drawing/2014/main" id="{BFB2C747-0A67-AB88-A7D6-2E2DEB10F73C}"/>
              </a:ext>
            </a:extLst>
          </p:cNvPr>
          <p:cNvSpPr>
            <a:spLocks noGrp="1"/>
          </p:cNvSpPr>
          <p:nvPr>
            <p:ph idx="1"/>
          </p:nvPr>
        </p:nvSpPr>
        <p:spPr/>
        <p:txBody>
          <a:bodyPr>
            <a:normAutofit fontScale="70000" lnSpcReduction="20000"/>
          </a:bodyPr>
          <a:lstStyle/>
          <a:p>
            <a:r>
              <a:rPr lang="da-DK" dirty="0"/>
              <a:t>Skal være en sammenhængende tekst (ingen underoverskrifter eller punktopstilling)</a:t>
            </a:r>
          </a:p>
          <a:p>
            <a:r>
              <a:rPr lang="da-DK" dirty="0"/>
              <a:t>Begynd med en indledning, som introducerer centrale temaer samt tekst, forfatter, genre og udgivelsesår</a:t>
            </a:r>
          </a:p>
          <a:p>
            <a:r>
              <a:rPr lang="da-DK" dirty="0"/>
              <a:t>Skriv i nutid (præsens)</a:t>
            </a:r>
          </a:p>
          <a:p>
            <a:r>
              <a:rPr lang="da-DK" dirty="0"/>
              <a:t>Skriv mindst 300 ord.</a:t>
            </a:r>
          </a:p>
          <a:p>
            <a:r>
              <a:rPr lang="da-DK" dirty="0"/>
              <a:t>Inddel dit essay i mindre afsnit</a:t>
            </a:r>
          </a:p>
          <a:p>
            <a:r>
              <a:rPr lang="da-DK" dirty="0"/>
              <a:t>Husk, at analysefokus skal være den røde tråd gennem hele dit short </a:t>
            </a:r>
            <a:r>
              <a:rPr lang="da-DK" dirty="0" err="1"/>
              <a:t>analytical</a:t>
            </a:r>
            <a:r>
              <a:rPr lang="da-DK" dirty="0"/>
              <a:t> essay.</a:t>
            </a:r>
          </a:p>
          <a:p>
            <a:r>
              <a:rPr lang="da-DK" dirty="0"/>
              <a:t>Kæd dine afsnit sammen med </a:t>
            </a:r>
            <a:r>
              <a:rPr lang="da-DK" dirty="0" err="1"/>
              <a:t>forbinderord</a:t>
            </a:r>
            <a:r>
              <a:rPr lang="da-DK" dirty="0"/>
              <a:t>.</a:t>
            </a:r>
          </a:p>
          <a:p>
            <a:r>
              <a:rPr lang="da-DK" dirty="0"/>
              <a:t>Anvend de fire faglige begreber og byg din tekst op omkring dem.</a:t>
            </a:r>
          </a:p>
          <a:p>
            <a:r>
              <a:rPr lang="da-DK" dirty="0"/>
              <a:t>Skal indeholde citater og henvisninger</a:t>
            </a:r>
          </a:p>
          <a:p>
            <a:r>
              <a:rPr lang="da-DK" dirty="0"/>
              <a:t>Afslut dit essay med en konklusion</a:t>
            </a:r>
          </a:p>
          <a:p>
            <a:r>
              <a:rPr lang="da-DK" dirty="0"/>
              <a:t>Husk, du skriver til en læser, der kender opgaveteksten</a:t>
            </a:r>
          </a:p>
          <a:p>
            <a:endParaRPr lang="da-DK" dirty="0"/>
          </a:p>
        </p:txBody>
      </p:sp>
    </p:spTree>
    <p:extLst>
      <p:ext uri="{BB962C8B-B14F-4D97-AF65-F5344CB8AC3E}">
        <p14:creationId xmlns:p14="http://schemas.microsoft.com/office/powerpoint/2010/main" val="27028337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10;&#10;Automatisk genereret beskrivelse">
            <a:extLst>
              <a:ext uri="{FF2B5EF4-FFF2-40B4-BE49-F238E27FC236}">
                <a16:creationId xmlns:a16="http://schemas.microsoft.com/office/drawing/2014/main" id="{6EB6EFD4-6611-797C-F6FE-13AC451371DE}"/>
              </a:ext>
            </a:extLst>
          </p:cNvPr>
          <p:cNvPicPr>
            <a:picLocks noGrp="1" noChangeAspect="1"/>
          </p:cNvPicPr>
          <p:nvPr>
            <p:ph idx="1"/>
          </p:nvPr>
        </p:nvPicPr>
        <p:blipFill rotWithShape="1">
          <a:blip r:embed="rId2"/>
          <a:srcRect b="18239"/>
          <a:stretch/>
        </p:blipFill>
        <p:spPr>
          <a:xfrm>
            <a:off x="2198877" y="625415"/>
            <a:ext cx="7794245" cy="5607170"/>
          </a:xfrm>
        </p:spPr>
      </p:pic>
    </p:spTree>
    <p:extLst>
      <p:ext uri="{BB962C8B-B14F-4D97-AF65-F5344CB8AC3E}">
        <p14:creationId xmlns:p14="http://schemas.microsoft.com/office/powerpoint/2010/main" val="19611608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D3D08A-3B33-3A13-9712-326FD78E9BAF}"/>
              </a:ext>
            </a:extLst>
          </p:cNvPr>
          <p:cNvSpPr>
            <a:spLocks noGrp="1"/>
          </p:cNvSpPr>
          <p:nvPr>
            <p:ph type="title"/>
          </p:nvPr>
        </p:nvSpPr>
        <p:spPr>
          <a:xfrm>
            <a:off x="1371600" y="685800"/>
            <a:ext cx="9486900" cy="654485"/>
          </a:xfrm>
        </p:spPr>
        <p:txBody>
          <a:bodyPr/>
          <a:lstStyle/>
          <a:p>
            <a:r>
              <a:rPr lang="da-DK" dirty="0"/>
              <a:t>Diskussion</a:t>
            </a:r>
          </a:p>
        </p:txBody>
      </p:sp>
      <p:sp>
        <p:nvSpPr>
          <p:cNvPr id="3" name="Pladsholder til indhold 2">
            <a:extLst>
              <a:ext uri="{FF2B5EF4-FFF2-40B4-BE49-F238E27FC236}">
                <a16:creationId xmlns:a16="http://schemas.microsoft.com/office/drawing/2014/main" id="{CFADB9D4-647B-6D05-9348-ACE23BD3561E}"/>
              </a:ext>
            </a:extLst>
          </p:cNvPr>
          <p:cNvSpPr>
            <a:spLocks noGrp="1"/>
          </p:cNvSpPr>
          <p:nvPr>
            <p:ph idx="1"/>
          </p:nvPr>
        </p:nvSpPr>
        <p:spPr>
          <a:xfrm>
            <a:off x="1371599" y="1340285"/>
            <a:ext cx="9486901" cy="4831916"/>
          </a:xfrm>
        </p:spPr>
        <p:txBody>
          <a:bodyPr>
            <a:normAutofit fontScale="85000" lnSpcReduction="20000"/>
          </a:bodyPr>
          <a:lstStyle/>
          <a:p>
            <a:r>
              <a:rPr lang="da-DK" dirty="0"/>
              <a:t>I diskussionsopgaven skal du tage udgangspunkt i </a:t>
            </a:r>
            <a:r>
              <a:rPr lang="da-DK" dirty="0" err="1"/>
              <a:t>tekstmaterialet</a:t>
            </a:r>
            <a:r>
              <a:rPr lang="da-DK" dirty="0"/>
              <a:t> og diskutere et centralt tema eller en problemstilling.</a:t>
            </a:r>
          </a:p>
          <a:p>
            <a:r>
              <a:rPr lang="da-DK" dirty="0"/>
              <a:t>Din </a:t>
            </a:r>
            <a:r>
              <a:rPr lang="da-DK" dirty="0" err="1"/>
              <a:t>discussion</a:t>
            </a:r>
            <a:r>
              <a:rPr lang="da-DK" dirty="0"/>
              <a:t> skal være en afrundet tekst, som du skriver i præsens (nutid)</a:t>
            </a:r>
          </a:p>
          <a:p>
            <a:r>
              <a:rPr lang="da-DK" dirty="0"/>
              <a:t>Du bliver bedt om at anvende mindst to </a:t>
            </a:r>
            <a:r>
              <a:rPr lang="da-DK" dirty="0" err="1"/>
              <a:t>phrases</a:t>
            </a:r>
            <a:r>
              <a:rPr lang="da-DK" dirty="0"/>
              <a:t> (</a:t>
            </a:r>
            <a:r>
              <a:rPr lang="da-DK" dirty="0" err="1"/>
              <a:t>linkers</a:t>
            </a:r>
            <a:r>
              <a:rPr lang="da-DK" dirty="0"/>
              <a:t>) som skal skabe mere sammenhæng i din besvarelse.</a:t>
            </a:r>
          </a:p>
          <a:p>
            <a:r>
              <a:rPr lang="da-DK" dirty="0"/>
              <a:t>Din diskussion tager udgangspunkt i teksten/filmen. Du skal nævne teksten og give et konkret eksempel allerede i din indledning.</a:t>
            </a:r>
          </a:p>
          <a:p>
            <a:r>
              <a:rPr lang="da-DK" dirty="0"/>
              <a:t>Du skal altid betragte teamet fra (mindst to) forskellige synsvinkler. ”on the </a:t>
            </a:r>
            <a:r>
              <a:rPr lang="da-DK" dirty="0" err="1"/>
              <a:t>one</a:t>
            </a:r>
            <a:r>
              <a:rPr lang="da-DK" dirty="0"/>
              <a:t> </a:t>
            </a:r>
            <a:r>
              <a:rPr lang="da-DK" dirty="0" err="1"/>
              <a:t>hand</a:t>
            </a:r>
            <a:r>
              <a:rPr lang="da-DK" dirty="0"/>
              <a:t>, … on the </a:t>
            </a:r>
            <a:r>
              <a:rPr lang="da-DK" dirty="0" err="1"/>
              <a:t>other</a:t>
            </a:r>
            <a:r>
              <a:rPr lang="da-DK" dirty="0"/>
              <a:t> </a:t>
            </a:r>
            <a:r>
              <a:rPr lang="da-DK" dirty="0" err="1"/>
              <a:t>hand</a:t>
            </a:r>
            <a:r>
              <a:rPr lang="da-DK" dirty="0"/>
              <a:t>”.</a:t>
            </a:r>
          </a:p>
          <a:p>
            <a:r>
              <a:rPr lang="da-DK" dirty="0"/>
              <a:t>Ikke din egen holdning før meget kort til sidst, hvis du vil have den med.</a:t>
            </a:r>
          </a:p>
          <a:p>
            <a:r>
              <a:rPr lang="da-DK" dirty="0"/>
              <a:t>Din </a:t>
            </a:r>
            <a:r>
              <a:rPr lang="da-DK" dirty="0" err="1"/>
              <a:t>discussion</a:t>
            </a:r>
            <a:r>
              <a:rPr lang="da-DK" dirty="0"/>
              <a:t> skal have en tydelige struktur og helst være inddelt i tre-fire mindre afsnit:</a:t>
            </a:r>
          </a:p>
          <a:p>
            <a:pPr lvl="1"/>
            <a:r>
              <a:rPr lang="da-DK" dirty="0"/>
              <a:t>Kort indledning </a:t>
            </a:r>
          </a:p>
          <a:p>
            <a:pPr lvl="1"/>
            <a:r>
              <a:rPr lang="da-DK" dirty="0"/>
              <a:t>Et-to afsnit, hvor du fx diskuterer for/imod temaet</a:t>
            </a:r>
          </a:p>
          <a:p>
            <a:pPr lvl="1"/>
            <a:r>
              <a:rPr lang="da-DK" dirty="0"/>
              <a:t>Kort afvejning</a:t>
            </a:r>
          </a:p>
          <a:p>
            <a:pPr lvl="1"/>
            <a:r>
              <a:rPr lang="da-DK" dirty="0"/>
              <a:t>Konklusion</a:t>
            </a:r>
          </a:p>
          <a:p>
            <a:pPr marL="457200" lvl="1" indent="0">
              <a:buNone/>
            </a:pPr>
            <a:endParaRPr lang="da-DK" dirty="0"/>
          </a:p>
          <a:p>
            <a:pPr lvl="1"/>
            <a:endParaRPr lang="da-DK" dirty="0"/>
          </a:p>
        </p:txBody>
      </p:sp>
    </p:spTree>
    <p:extLst>
      <p:ext uri="{BB962C8B-B14F-4D97-AF65-F5344CB8AC3E}">
        <p14:creationId xmlns:p14="http://schemas.microsoft.com/office/powerpoint/2010/main" val="22704034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10;&#10;Automatisk genereret beskrivelse">
            <a:extLst>
              <a:ext uri="{FF2B5EF4-FFF2-40B4-BE49-F238E27FC236}">
                <a16:creationId xmlns:a16="http://schemas.microsoft.com/office/drawing/2014/main" id="{692BB0AB-2017-9999-B4B9-1EA02062BC8A}"/>
              </a:ext>
            </a:extLst>
          </p:cNvPr>
          <p:cNvPicPr>
            <a:picLocks noGrp="1" noChangeAspect="1"/>
          </p:cNvPicPr>
          <p:nvPr>
            <p:ph idx="1"/>
          </p:nvPr>
        </p:nvPicPr>
        <p:blipFill>
          <a:blip r:embed="rId2"/>
          <a:stretch>
            <a:fillRect/>
          </a:stretch>
        </p:blipFill>
        <p:spPr>
          <a:xfrm>
            <a:off x="1389040" y="700118"/>
            <a:ext cx="9413920" cy="5457764"/>
          </a:xfrm>
        </p:spPr>
      </p:pic>
      <p:sp>
        <p:nvSpPr>
          <p:cNvPr id="2" name="Tekstrude 1">
            <a:extLst>
              <a:ext uri="{FF2B5EF4-FFF2-40B4-BE49-F238E27FC236}">
                <a16:creationId xmlns:a16="http://schemas.microsoft.com/office/drawing/2014/main" id="{BEE22850-FBAB-D21F-E540-1A4549B9ABB5}"/>
              </a:ext>
            </a:extLst>
          </p:cNvPr>
          <p:cNvSpPr/>
          <p:nvPr/>
        </p:nvSpPr>
        <p:spPr>
          <a:xfrm>
            <a:off x="1493949" y="2562190"/>
            <a:ext cx="9530366" cy="1934654"/>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13974990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6C7161-642C-A3A4-08FC-012198F747F6}"/>
              </a:ext>
            </a:extLst>
          </p:cNvPr>
          <p:cNvSpPr>
            <a:spLocks noGrp="1"/>
          </p:cNvSpPr>
          <p:nvPr>
            <p:ph type="title"/>
          </p:nvPr>
        </p:nvSpPr>
        <p:spPr>
          <a:xfrm>
            <a:off x="1371600" y="685800"/>
            <a:ext cx="9486900" cy="772886"/>
          </a:xfrm>
        </p:spPr>
        <p:txBody>
          <a:bodyPr/>
          <a:lstStyle/>
          <a:p>
            <a:r>
              <a:rPr lang="da-DK" dirty="0"/>
              <a:t>Eksempel fra genreleksikon</a:t>
            </a:r>
          </a:p>
        </p:txBody>
      </p:sp>
      <p:pic>
        <p:nvPicPr>
          <p:cNvPr id="5" name="Pladsholder til indhold 4" descr="Et billede, der indeholder tekst&#10;&#10;Automatisk genereret beskrivelse">
            <a:extLst>
              <a:ext uri="{FF2B5EF4-FFF2-40B4-BE49-F238E27FC236}">
                <a16:creationId xmlns:a16="http://schemas.microsoft.com/office/drawing/2014/main" id="{8D833D39-D76E-0CC8-DCE7-7B5D9ABD3B05}"/>
              </a:ext>
            </a:extLst>
          </p:cNvPr>
          <p:cNvPicPr>
            <a:picLocks noGrp="1" noChangeAspect="1"/>
          </p:cNvPicPr>
          <p:nvPr>
            <p:ph idx="1"/>
          </p:nvPr>
        </p:nvPicPr>
        <p:blipFill rotWithShape="1">
          <a:blip r:embed="rId2"/>
          <a:srcRect l="2504" t="3006" r="2137" b="9612"/>
          <a:stretch/>
        </p:blipFill>
        <p:spPr>
          <a:xfrm>
            <a:off x="1371599" y="1566969"/>
            <a:ext cx="8847221" cy="4234925"/>
          </a:xfrm>
        </p:spPr>
      </p:pic>
    </p:spTree>
    <p:extLst>
      <p:ext uri="{BB962C8B-B14F-4D97-AF65-F5344CB8AC3E}">
        <p14:creationId xmlns:p14="http://schemas.microsoft.com/office/powerpoint/2010/main" val="10195659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DFCFCD6-B008-0CC4-1D03-6CCE9933C7FA}"/>
              </a:ext>
            </a:extLst>
          </p:cNvPr>
          <p:cNvSpPr>
            <a:spLocks noGrp="1"/>
          </p:cNvSpPr>
          <p:nvPr>
            <p:ph type="title"/>
          </p:nvPr>
        </p:nvSpPr>
        <p:spPr/>
        <p:txBody>
          <a:bodyPr/>
          <a:lstStyle/>
          <a:p>
            <a:r>
              <a:rPr lang="da-DK" dirty="0"/>
              <a:t>Tjekliste til </a:t>
            </a:r>
            <a:r>
              <a:rPr lang="da-DK" dirty="0" err="1"/>
              <a:t>Discussion</a:t>
            </a:r>
            <a:endParaRPr lang="da-DK" dirty="0"/>
          </a:p>
        </p:txBody>
      </p:sp>
      <p:sp>
        <p:nvSpPr>
          <p:cNvPr id="3" name="Pladsholder til indhold 2">
            <a:extLst>
              <a:ext uri="{FF2B5EF4-FFF2-40B4-BE49-F238E27FC236}">
                <a16:creationId xmlns:a16="http://schemas.microsoft.com/office/drawing/2014/main" id="{5EF69FFA-7B58-4B62-C7EF-BAE8EDD99C61}"/>
              </a:ext>
            </a:extLst>
          </p:cNvPr>
          <p:cNvSpPr>
            <a:spLocks noGrp="1"/>
          </p:cNvSpPr>
          <p:nvPr>
            <p:ph idx="1"/>
          </p:nvPr>
        </p:nvSpPr>
        <p:spPr/>
        <p:txBody>
          <a:bodyPr/>
          <a:lstStyle/>
          <a:p>
            <a:r>
              <a:rPr lang="da-DK" dirty="0"/>
              <a:t>Lave en liste til diskussionsemnet (fx to punkter </a:t>
            </a:r>
            <a:r>
              <a:rPr lang="da-DK" i="1" dirty="0"/>
              <a:t>for</a:t>
            </a:r>
            <a:r>
              <a:rPr lang="da-DK" dirty="0"/>
              <a:t> og to </a:t>
            </a:r>
            <a:r>
              <a:rPr lang="da-DK" i="1" dirty="0"/>
              <a:t>imod</a:t>
            </a:r>
            <a:r>
              <a:rPr lang="da-DK" dirty="0"/>
              <a:t>)</a:t>
            </a:r>
          </a:p>
          <a:p>
            <a:r>
              <a:rPr lang="da-DK" dirty="0"/>
              <a:t>Husk, at du skriver til en læser, der kender opgaveteksten</a:t>
            </a:r>
          </a:p>
          <a:p>
            <a:r>
              <a:rPr lang="da-DK" dirty="0"/>
              <a:t>Vær objektiv i dine formuleringer</a:t>
            </a:r>
          </a:p>
          <a:p>
            <a:r>
              <a:rPr lang="da-DK" dirty="0"/>
              <a:t>Skriv i præsens (nutid)</a:t>
            </a:r>
          </a:p>
          <a:p>
            <a:r>
              <a:rPr lang="da-DK" dirty="0"/>
              <a:t>Inddel diskussionen i nogle få mindre afsnit</a:t>
            </a:r>
          </a:p>
          <a:p>
            <a:r>
              <a:rPr lang="da-DK" dirty="0"/>
              <a:t>Tag udgangspunkt i </a:t>
            </a:r>
            <a:r>
              <a:rPr lang="da-DK" dirty="0" err="1"/>
              <a:t>tekstmaterialet</a:t>
            </a:r>
            <a:endParaRPr lang="da-DK" dirty="0"/>
          </a:p>
          <a:p>
            <a:r>
              <a:rPr lang="da-DK" dirty="0"/>
              <a:t>Betragt diskussionsemnet fra mindst to synsvinkler</a:t>
            </a:r>
          </a:p>
          <a:p>
            <a:r>
              <a:rPr lang="da-DK" dirty="0"/>
              <a:t>Afrund med en begrundet stillingtagen</a:t>
            </a:r>
          </a:p>
        </p:txBody>
      </p:sp>
    </p:spTree>
    <p:extLst>
      <p:ext uri="{BB962C8B-B14F-4D97-AF65-F5344CB8AC3E}">
        <p14:creationId xmlns:p14="http://schemas.microsoft.com/office/powerpoint/2010/main" val="7302857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B23173-B578-9A51-54A0-C814E55A20F3}"/>
              </a:ext>
            </a:extLst>
          </p:cNvPr>
          <p:cNvSpPr>
            <a:spLocks noGrp="1"/>
          </p:cNvSpPr>
          <p:nvPr>
            <p:ph type="title"/>
          </p:nvPr>
        </p:nvSpPr>
        <p:spPr/>
        <p:txBody>
          <a:bodyPr/>
          <a:lstStyle/>
          <a:p>
            <a:r>
              <a:rPr lang="da-DK" dirty="0"/>
              <a:t>henvisninger</a:t>
            </a:r>
          </a:p>
        </p:txBody>
      </p:sp>
      <p:sp>
        <p:nvSpPr>
          <p:cNvPr id="3" name="Pladsholder til indhold 2">
            <a:extLst>
              <a:ext uri="{FF2B5EF4-FFF2-40B4-BE49-F238E27FC236}">
                <a16:creationId xmlns:a16="http://schemas.microsoft.com/office/drawing/2014/main" id="{0BF06EB5-17EF-29B0-D8AC-8C329F0B2F85}"/>
              </a:ext>
            </a:extLst>
          </p:cNvPr>
          <p:cNvSpPr>
            <a:spLocks noGrp="1"/>
          </p:cNvSpPr>
          <p:nvPr>
            <p:ph idx="1"/>
          </p:nvPr>
        </p:nvSpPr>
        <p:spPr/>
        <p:txBody>
          <a:bodyPr>
            <a:normAutofit lnSpcReduction="10000"/>
          </a:bodyPr>
          <a:lstStyle/>
          <a:p>
            <a:r>
              <a:rPr lang="da-DK" dirty="0"/>
              <a:t>l. 33 (ved én linje)</a:t>
            </a:r>
          </a:p>
          <a:p>
            <a:r>
              <a:rPr lang="da-DK" dirty="0"/>
              <a:t>ll. 35-37 (ved flere linjer)</a:t>
            </a:r>
          </a:p>
          <a:p>
            <a:r>
              <a:rPr lang="da-DK" dirty="0"/>
              <a:t>02:34-02.55 (ved minuttalsangivelser)</a:t>
            </a:r>
          </a:p>
          <a:p>
            <a:endParaRPr lang="da-DK" dirty="0"/>
          </a:p>
          <a:p>
            <a:r>
              <a:rPr lang="da-DK" dirty="0"/>
              <a:t>Enten som fodnote eller parentes i teksten. </a:t>
            </a:r>
          </a:p>
          <a:p>
            <a:endParaRPr lang="da-DK" dirty="0"/>
          </a:p>
          <a:p>
            <a:pPr marL="0" indent="0">
              <a:buNone/>
            </a:pPr>
            <a:endParaRPr lang="da-DK" dirty="0"/>
          </a:p>
          <a:p>
            <a:r>
              <a:rPr lang="da-DK" sz="1800" dirty="0"/>
              <a:t>Dette </a:t>
            </a:r>
            <a:r>
              <a:rPr lang="da-DK" sz="1800" dirty="0" err="1"/>
              <a:t>powerpoint</a:t>
            </a:r>
            <a:r>
              <a:rPr lang="da-DK" sz="1800" dirty="0"/>
              <a:t> bygger på </a:t>
            </a:r>
            <a:r>
              <a:rPr lang="da-DK" sz="1800" i="1" dirty="0"/>
              <a:t>studieordningen</a:t>
            </a:r>
            <a:r>
              <a:rPr lang="da-DK" sz="1800" dirty="0"/>
              <a:t>, </a:t>
            </a:r>
            <a:r>
              <a:rPr lang="da-DK" sz="1800" i="1" dirty="0"/>
              <a:t>Skriftlig eksamen i engelsk – STX og HF </a:t>
            </a:r>
            <a:r>
              <a:rPr lang="da-DK" sz="1800" dirty="0"/>
              <a:t>af Bjørn Christensen og Poul </a:t>
            </a:r>
            <a:r>
              <a:rPr lang="da-DK" sz="1800" dirty="0" err="1"/>
              <a:t>Tornæe</a:t>
            </a:r>
            <a:r>
              <a:rPr lang="da-DK" sz="1800" dirty="0"/>
              <a:t>, </a:t>
            </a:r>
            <a:r>
              <a:rPr lang="da-DK" sz="1800" i="1" dirty="0"/>
              <a:t>genreleksikon</a:t>
            </a:r>
            <a:r>
              <a:rPr lang="da-DK" sz="1800" dirty="0"/>
              <a:t> og egne erfaringer.</a:t>
            </a:r>
          </a:p>
        </p:txBody>
      </p:sp>
    </p:spTree>
    <p:extLst>
      <p:ext uri="{BB962C8B-B14F-4D97-AF65-F5344CB8AC3E}">
        <p14:creationId xmlns:p14="http://schemas.microsoft.com/office/powerpoint/2010/main" val="3848579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descr="Et billede, der indeholder tekst&#10;&#10;Automatisk genereret beskrivelse">
            <a:extLst>
              <a:ext uri="{FF2B5EF4-FFF2-40B4-BE49-F238E27FC236}">
                <a16:creationId xmlns:a16="http://schemas.microsoft.com/office/drawing/2014/main" id="{B6146FEC-628C-9C04-72A5-90D3B6D862A0}"/>
              </a:ext>
            </a:extLst>
          </p:cNvPr>
          <p:cNvPicPr>
            <a:picLocks noChangeAspect="1"/>
          </p:cNvPicPr>
          <p:nvPr/>
        </p:nvPicPr>
        <p:blipFill rotWithShape="1">
          <a:blip r:embed="rId2"/>
          <a:srcRect t="5672" r="4242" b="21733"/>
          <a:stretch/>
        </p:blipFill>
        <p:spPr>
          <a:xfrm>
            <a:off x="1395966" y="845389"/>
            <a:ext cx="9400068" cy="5352690"/>
          </a:xfrm>
          <a:prstGeom prst="rect">
            <a:avLst/>
          </a:prstGeom>
          <a:ln>
            <a:noFill/>
          </a:ln>
        </p:spPr>
      </p:pic>
    </p:spTree>
    <p:extLst>
      <p:ext uri="{BB962C8B-B14F-4D97-AF65-F5344CB8AC3E}">
        <p14:creationId xmlns:p14="http://schemas.microsoft.com/office/powerpoint/2010/main" val="63721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10;&#10;Automatisk genereret beskrivelse">
            <a:extLst>
              <a:ext uri="{FF2B5EF4-FFF2-40B4-BE49-F238E27FC236}">
                <a16:creationId xmlns:a16="http://schemas.microsoft.com/office/drawing/2014/main" id="{692BB0AB-2017-9999-B4B9-1EA02062BC8A}"/>
              </a:ext>
            </a:extLst>
          </p:cNvPr>
          <p:cNvPicPr>
            <a:picLocks noGrp="1" noChangeAspect="1"/>
          </p:cNvPicPr>
          <p:nvPr>
            <p:ph idx="1"/>
          </p:nvPr>
        </p:nvPicPr>
        <p:blipFill>
          <a:blip r:embed="rId2"/>
          <a:stretch>
            <a:fillRect/>
          </a:stretch>
        </p:blipFill>
        <p:spPr>
          <a:xfrm>
            <a:off x="1389040" y="700118"/>
            <a:ext cx="9413920" cy="5457764"/>
          </a:xfrm>
        </p:spPr>
      </p:pic>
      <p:sp>
        <p:nvSpPr>
          <p:cNvPr id="2" name="Tekstrude 1">
            <a:extLst>
              <a:ext uri="{FF2B5EF4-FFF2-40B4-BE49-F238E27FC236}">
                <a16:creationId xmlns:a16="http://schemas.microsoft.com/office/drawing/2014/main" id="{8A2E7AA8-BCF3-9D8F-A390-E002DE4F4276}"/>
              </a:ext>
            </a:extLst>
          </p:cNvPr>
          <p:cNvSpPr/>
          <p:nvPr/>
        </p:nvSpPr>
        <p:spPr>
          <a:xfrm>
            <a:off x="1571222" y="1287888"/>
            <a:ext cx="5125792" cy="373487"/>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21103335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A0A88-3A78-2F9B-3241-B421341D1AFF}"/>
              </a:ext>
            </a:extLst>
          </p:cNvPr>
          <p:cNvSpPr>
            <a:spLocks noGrp="1"/>
          </p:cNvSpPr>
          <p:nvPr>
            <p:ph type="title"/>
          </p:nvPr>
        </p:nvSpPr>
        <p:spPr/>
        <p:txBody>
          <a:bodyPr/>
          <a:lstStyle/>
          <a:p>
            <a:r>
              <a:rPr lang="da-DK" dirty="0"/>
              <a:t>Summary</a:t>
            </a:r>
          </a:p>
        </p:txBody>
      </p:sp>
      <p:sp>
        <p:nvSpPr>
          <p:cNvPr id="3" name="Pladsholder til indhold 2">
            <a:extLst>
              <a:ext uri="{FF2B5EF4-FFF2-40B4-BE49-F238E27FC236}">
                <a16:creationId xmlns:a16="http://schemas.microsoft.com/office/drawing/2014/main" id="{311A6F5D-D1CA-7F88-F266-234B8B25B915}"/>
              </a:ext>
            </a:extLst>
          </p:cNvPr>
          <p:cNvSpPr>
            <a:spLocks noGrp="1"/>
          </p:cNvSpPr>
          <p:nvPr>
            <p:ph idx="1"/>
          </p:nvPr>
        </p:nvSpPr>
        <p:spPr/>
        <p:txBody>
          <a:bodyPr/>
          <a:lstStyle/>
          <a:p>
            <a:r>
              <a:rPr lang="da-DK" dirty="0"/>
              <a:t>Summary er det engelske ord for referat. </a:t>
            </a:r>
          </a:p>
          <a:p>
            <a:r>
              <a:rPr lang="da-DK" dirty="0"/>
              <a:t>Du skal sammenfatte det centrale i teksten.</a:t>
            </a:r>
          </a:p>
          <a:p>
            <a:r>
              <a:rPr lang="da-DK" dirty="0"/>
              <a:t>Et summary skal være et sammenhængende tekstafsnit (</a:t>
            </a:r>
            <a:r>
              <a:rPr lang="da-DK" dirty="0" err="1"/>
              <a:t>one</a:t>
            </a:r>
            <a:r>
              <a:rPr lang="da-DK" dirty="0"/>
              <a:t> </a:t>
            </a:r>
            <a:r>
              <a:rPr lang="da-DK" dirty="0" err="1"/>
              <a:t>paragraph</a:t>
            </a:r>
            <a:r>
              <a:rPr lang="da-DK" dirty="0"/>
              <a:t>)</a:t>
            </a:r>
          </a:p>
          <a:p>
            <a:r>
              <a:rPr lang="da-DK" dirty="0"/>
              <a:t>Du skal skrive til en person, som ikke har læst teksten. Derfor skal du altid nævne tekstens titel, forfatterens navn, genre, udgivelsesår og emne i den første linje.</a:t>
            </a:r>
          </a:p>
          <a:p>
            <a:r>
              <a:rPr lang="en-GB" dirty="0"/>
              <a:t>Nick Weber’s short story ‘Braces’ (2016) depicts a conflict between three generations of men in a family…</a:t>
            </a:r>
          </a:p>
        </p:txBody>
      </p:sp>
    </p:spTree>
    <p:extLst>
      <p:ext uri="{BB962C8B-B14F-4D97-AF65-F5344CB8AC3E}">
        <p14:creationId xmlns:p14="http://schemas.microsoft.com/office/powerpoint/2010/main" val="24790132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6250B1-4014-1954-BB2F-B6BFFD6658B5}"/>
              </a:ext>
            </a:extLst>
          </p:cNvPr>
          <p:cNvSpPr>
            <a:spLocks noGrp="1"/>
          </p:cNvSpPr>
          <p:nvPr>
            <p:ph type="title"/>
          </p:nvPr>
        </p:nvSpPr>
        <p:spPr>
          <a:xfrm>
            <a:off x="1371600" y="685800"/>
            <a:ext cx="9486900" cy="727364"/>
          </a:xfrm>
        </p:spPr>
        <p:txBody>
          <a:bodyPr/>
          <a:lstStyle/>
          <a:p>
            <a:r>
              <a:rPr lang="da-DK" dirty="0"/>
              <a:t>Summary 6a + 6C</a:t>
            </a:r>
          </a:p>
        </p:txBody>
      </p:sp>
      <p:sp>
        <p:nvSpPr>
          <p:cNvPr id="3" name="Pladsholder til indhold 2">
            <a:extLst>
              <a:ext uri="{FF2B5EF4-FFF2-40B4-BE49-F238E27FC236}">
                <a16:creationId xmlns:a16="http://schemas.microsoft.com/office/drawing/2014/main" id="{67BCD078-153E-F894-D94B-28E974A1B37F}"/>
              </a:ext>
            </a:extLst>
          </p:cNvPr>
          <p:cNvSpPr>
            <a:spLocks noGrp="1"/>
          </p:cNvSpPr>
          <p:nvPr>
            <p:ph idx="1"/>
          </p:nvPr>
        </p:nvSpPr>
        <p:spPr>
          <a:xfrm>
            <a:off x="1371600" y="1704110"/>
            <a:ext cx="9486900" cy="4759037"/>
          </a:xfrm>
        </p:spPr>
        <p:txBody>
          <a:bodyPr>
            <a:normAutofit/>
          </a:bodyPr>
          <a:lstStyle/>
          <a:p>
            <a:r>
              <a:rPr lang="da-DK" dirty="0"/>
              <a:t>I et summary til fiktionsteksten (</a:t>
            </a:r>
            <a:r>
              <a:rPr lang="da-DK" b="1" dirty="0"/>
              <a:t>6a</a:t>
            </a:r>
            <a:r>
              <a:rPr lang="da-DK" dirty="0"/>
              <a:t>) eller -filmen (</a:t>
            </a:r>
            <a:r>
              <a:rPr lang="da-DK" b="1" dirty="0"/>
              <a:t>6c</a:t>
            </a:r>
            <a:r>
              <a:rPr lang="da-DK" dirty="0"/>
              <a:t>) skal du referere handlingsforløbet i teksten kronologisk. Du skal have fokus på </a:t>
            </a:r>
            <a:r>
              <a:rPr lang="da-DK" i="1" dirty="0"/>
              <a:t>hvad</a:t>
            </a:r>
            <a:r>
              <a:rPr lang="da-DK" dirty="0"/>
              <a:t> der foregår, samt </a:t>
            </a:r>
            <a:r>
              <a:rPr lang="da-DK" i="1" dirty="0"/>
              <a:t>hvor</a:t>
            </a:r>
            <a:r>
              <a:rPr lang="da-DK" dirty="0"/>
              <a:t> og hvornår </a:t>
            </a:r>
            <a:r>
              <a:rPr lang="da-DK" i="1" dirty="0"/>
              <a:t>handlingen</a:t>
            </a:r>
            <a:r>
              <a:rPr lang="da-DK" dirty="0"/>
              <a:t> udspiller sig. Kort sagt: genfortæl hvad personerne i teksten eller filmen foretager sig til en, som ikke kender teksten/filmen.</a:t>
            </a:r>
          </a:p>
        </p:txBody>
      </p:sp>
    </p:spTree>
    <p:extLst>
      <p:ext uri="{BB962C8B-B14F-4D97-AF65-F5344CB8AC3E}">
        <p14:creationId xmlns:p14="http://schemas.microsoft.com/office/powerpoint/2010/main" val="215106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431031-5DB6-FA63-9C9A-64B48D079016}"/>
              </a:ext>
            </a:extLst>
          </p:cNvPr>
          <p:cNvSpPr>
            <a:spLocks noGrp="1"/>
          </p:cNvSpPr>
          <p:nvPr>
            <p:ph type="title"/>
          </p:nvPr>
        </p:nvSpPr>
        <p:spPr>
          <a:xfrm>
            <a:off x="623455" y="249381"/>
            <a:ext cx="9486900" cy="706582"/>
          </a:xfrm>
        </p:spPr>
        <p:txBody>
          <a:bodyPr>
            <a:normAutofit/>
          </a:bodyPr>
          <a:lstStyle/>
          <a:p>
            <a:r>
              <a:rPr lang="da-DK" dirty="0"/>
              <a:t>Summary tjekliste</a:t>
            </a:r>
          </a:p>
        </p:txBody>
      </p:sp>
      <p:sp>
        <p:nvSpPr>
          <p:cNvPr id="3" name="Pladsholder til indhold 2">
            <a:extLst>
              <a:ext uri="{FF2B5EF4-FFF2-40B4-BE49-F238E27FC236}">
                <a16:creationId xmlns:a16="http://schemas.microsoft.com/office/drawing/2014/main" id="{64580B05-1344-7F5D-8586-8BCAEBFC5452}"/>
              </a:ext>
            </a:extLst>
          </p:cNvPr>
          <p:cNvSpPr>
            <a:spLocks noGrp="1"/>
          </p:cNvSpPr>
          <p:nvPr>
            <p:ph idx="1"/>
          </p:nvPr>
        </p:nvSpPr>
        <p:spPr>
          <a:xfrm>
            <a:off x="623455" y="1101436"/>
            <a:ext cx="11097490" cy="5756564"/>
          </a:xfrm>
        </p:spPr>
        <p:txBody>
          <a:bodyPr>
            <a:normAutofit fontScale="92500" lnSpcReduction="10000"/>
          </a:bodyPr>
          <a:lstStyle/>
          <a:p>
            <a:r>
              <a:rPr lang="da-DK" dirty="0"/>
              <a:t>Skriv det antal ord, du bliver bedt om at skrive – som regel 150 ord (+/- 10%)</a:t>
            </a:r>
          </a:p>
          <a:p>
            <a:r>
              <a:rPr lang="da-DK" dirty="0"/>
              <a:t>Lave en indledende sætning, hvor du præsenterer tekstens forfatter, titel, udgivelsesår, genre, hovedperson(er) og emne. </a:t>
            </a:r>
          </a:p>
          <a:p>
            <a:r>
              <a:rPr lang="da-DK" dirty="0"/>
              <a:t>Gengive historiens handlingsforløb kronologisk fra start til slut</a:t>
            </a:r>
          </a:p>
          <a:p>
            <a:r>
              <a:rPr lang="da-DK" dirty="0"/>
              <a:t>Husk at gengive alle de vigtige personer, steder og begivenheder, herunder også </a:t>
            </a:r>
            <a:r>
              <a:rPr lang="da-DK" u="sng" dirty="0"/>
              <a:t>slutningen</a:t>
            </a:r>
            <a:r>
              <a:rPr lang="da-DK" dirty="0"/>
              <a:t>. </a:t>
            </a:r>
          </a:p>
          <a:p>
            <a:r>
              <a:rPr lang="da-DK" dirty="0"/>
              <a:t>Skrive i nutid (præsens) som den gennemgående tid også selvom teksten er skrevet i datid</a:t>
            </a:r>
          </a:p>
          <a:p>
            <a:r>
              <a:rPr lang="da-DK" dirty="0"/>
              <a:t>Brug fagtermer (fx </a:t>
            </a:r>
            <a:r>
              <a:rPr lang="en-GB" dirty="0"/>
              <a:t>the short story, the main character, the narrator</a:t>
            </a:r>
            <a:r>
              <a:rPr lang="da-DK" dirty="0"/>
              <a:t>)</a:t>
            </a:r>
          </a:p>
          <a:p>
            <a:r>
              <a:rPr lang="da-DK" dirty="0"/>
              <a:t>Redegørende (ikke noget analyse eks. </a:t>
            </a:r>
            <a:r>
              <a:rPr lang="en-GB" dirty="0"/>
              <a:t>characterisation, symbols, pathos, atmosphere</a:t>
            </a:r>
            <a:r>
              <a:rPr lang="da-DK" dirty="0"/>
              <a:t>)</a:t>
            </a:r>
          </a:p>
          <a:p>
            <a:r>
              <a:rPr lang="da-DK" dirty="0"/>
              <a:t>Ikke citere fra teksten</a:t>
            </a:r>
          </a:p>
          <a:p>
            <a:r>
              <a:rPr lang="da-DK" dirty="0"/>
              <a:t>Vær objektiv i dine formuleringer (ikke noget </a:t>
            </a:r>
            <a:r>
              <a:rPr lang="en-GB" dirty="0"/>
              <a:t>I think</a:t>
            </a:r>
            <a:r>
              <a:rPr lang="da-DK" dirty="0"/>
              <a:t>…)</a:t>
            </a:r>
          </a:p>
          <a:p>
            <a:r>
              <a:rPr lang="da-DK" dirty="0"/>
              <a:t>Husk, at du skriver til en læser, der ikke kender teksten.</a:t>
            </a:r>
          </a:p>
          <a:p>
            <a:r>
              <a:rPr lang="da-DK" dirty="0"/>
              <a:t>Udelad uinteressante detaljer – hold fokus på det væsentlige</a:t>
            </a:r>
          </a:p>
          <a:p>
            <a:r>
              <a:rPr lang="da-DK" dirty="0"/>
              <a:t>Bruge forbindeord, når du bevæger dig fra ét afsnit til et andet (</a:t>
            </a:r>
            <a:r>
              <a:rPr lang="da-DK" dirty="0" err="1"/>
              <a:t>first</a:t>
            </a:r>
            <a:r>
              <a:rPr lang="da-DK" dirty="0"/>
              <a:t>, </a:t>
            </a:r>
            <a:r>
              <a:rPr lang="da-DK" dirty="0" err="1"/>
              <a:t>later</a:t>
            </a:r>
            <a:r>
              <a:rPr lang="da-DK" dirty="0"/>
              <a:t>, </a:t>
            </a:r>
            <a:r>
              <a:rPr lang="da-DK" dirty="0" err="1"/>
              <a:t>however</a:t>
            </a:r>
            <a:r>
              <a:rPr lang="da-DK" dirty="0"/>
              <a:t>)</a:t>
            </a:r>
          </a:p>
        </p:txBody>
      </p:sp>
    </p:spTree>
    <p:extLst>
      <p:ext uri="{BB962C8B-B14F-4D97-AF65-F5344CB8AC3E}">
        <p14:creationId xmlns:p14="http://schemas.microsoft.com/office/powerpoint/2010/main" val="2435121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13ECEB-D827-E36A-22CF-6F9D7D839180}"/>
              </a:ext>
            </a:extLst>
          </p:cNvPr>
          <p:cNvSpPr>
            <a:spLocks noGrp="1"/>
          </p:cNvSpPr>
          <p:nvPr>
            <p:ph type="title"/>
          </p:nvPr>
        </p:nvSpPr>
        <p:spPr>
          <a:xfrm>
            <a:off x="1371600" y="685800"/>
            <a:ext cx="9486900" cy="685800"/>
          </a:xfrm>
        </p:spPr>
        <p:txBody>
          <a:bodyPr/>
          <a:lstStyle/>
          <a:p>
            <a:r>
              <a:rPr lang="en-GB" dirty="0"/>
              <a:t>Short Analytical Essay</a:t>
            </a:r>
          </a:p>
        </p:txBody>
      </p:sp>
      <p:sp>
        <p:nvSpPr>
          <p:cNvPr id="3" name="Pladsholder til indhold 2">
            <a:extLst>
              <a:ext uri="{FF2B5EF4-FFF2-40B4-BE49-F238E27FC236}">
                <a16:creationId xmlns:a16="http://schemas.microsoft.com/office/drawing/2014/main" id="{D79E47E5-D319-20ED-AD8E-5DE347DF4EB9}"/>
              </a:ext>
            </a:extLst>
          </p:cNvPr>
          <p:cNvSpPr>
            <a:spLocks noGrp="1"/>
          </p:cNvSpPr>
          <p:nvPr>
            <p:ph idx="1"/>
          </p:nvPr>
        </p:nvSpPr>
        <p:spPr/>
        <p:txBody>
          <a:bodyPr/>
          <a:lstStyle/>
          <a:p>
            <a:r>
              <a:rPr lang="da-DK" dirty="0"/>
              <a:t>Et essay er en sammenhængende tekst. (og det er </a:t>
            </a:r>
            <a:r>
              <a:rPr lang="da-DK" i="1" dirty="0"/>
              <a:t>ikke</a:t>
            </a:r>
            <a:r>
              <a:rPr lang="da-DK" dirty="0"/>
              <a:t> det sammen som et essay i dansk, hvor et essay ofte har en personlig og reflekterende tilgang)</a:t>
            </a:r>
          </a:p>
          <a:p>
            <a:r>
              <a:rPr lang="da-DK" dirty="0"/>
              <a:t>Derfor skal du altså </a:t>
            </a:r>
            <a:r>
              <a:rPr lang="da-DK" u="sng" dirty="0"/>
              <a:t>ikke</a:t>
            </a:r>
            <a:r>
              <a:rPr lang="da-DK" dirty="0"/>
              <a:t> stille dit op i punktform eller give de enkelte afsnit overskrifter.</a:t>
            </a:r>
          </a:p>
          <a:p>
            <a:r>
              <a:rPr lang="da-DK" dirty="0"/>
              <a:t>Du skal skrive dit short </a:t>
            </a:r>
            <a:r>
              <a:rPr lang="da-DK" dirty="0" err="1"/>
              <a:t>analytical</a:t>
            </a:r>
            <a:r>
              <a:rPr lang="da-DK" dirty="0"/>
              <a:t> essay til en læser, der kender teksten (derfor skal du ikke skrive noget referat) i denne del af din opgave. I stedet skal du fokusere på, </a:t>
            </a:r>
            <a:r>
              <a:rPr lang="da-DK" i="1" dirty="0"/>
              <a:t>hvordan</a:t>
            </a:r>
            <a:r>
              <a:rPr lang="da-DK" dirty="0"/>
              <a:t> teksten siger det, den gør.</a:t>
            </a:r>
          </a:p>
          <a:p>
            <a:pPr marL="0" indent="0">
              <a:buNone/>
            </a:pPr>
            <a:endParaRPr lang="da-DK" dirty="0"/>
          </a:p>
        </p:txBody>
      </p:sp>
    </p:spTree>
    <p:extLst>
      <p:ext uri="{BB962C8B-B14F-4D97-AF65-F5344CB8AC3E}">
        <p14:creationId xmlns:p14="http://schemas.microsoft.com/office/powerpoint/2010/main" val="29114163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indhold 4" descr="Et billede, der indeholder tekst&#10;&#10;Automatisk genereret beskrivelse">
            <a:extLst>
              <a:ext uri="{FF2B5EF4-FFF2-40B4-BE49-F238E27FC236}">
                <a16:creationId xmlns:a16="http://schemas.microsoft.com/office/drawing/2014/main" id="{692BB0AB-2017-9999-B4B9-1EA02062BC8A}"/>
              </a:ext>
            </a:extLst>
          </p:cNvPr>
          <p:cNvPicPr>
            <a:picLocks noGrp="1" noChangeAspect="1"/>
          </p:cNvPicPr>
          <p:nvPr>
            <p:ph idx="1"/>
          </p:nvPr>
        </p:nvPicPr>
        <p:blipFill>
          <a:blip r:embed="rId2"/>
          <a:stretch>
            <a:fillRect/>
          </a:stretch>
        </p:blipFill>
        <p:spPr>
          <a:xfrm>
            <a:off x="1389040" y="700118"/>
            <a:ext cx="9413920" cy="5457764"/>
          </a:xfrm>
        </p:spPr>
      </p:pic>
      <p:sp>
        <p:nvSpPr>
          <p:cNvPr id="2" name="Tekstrude 1">
            <a:extLst>
              <a:ext uri="{FF2B5EF4-FFF2-40B4-BE49-F238E27FC236}">
                <a16:creationId xmlns:a16="http://schemas.microsoft.com/office/drawing/2014/main" id="{BEE22850-FBAB-D21F-E540-1A4549B9ABB5}"/>
              </a:ext>
            </a:extLst>
          </p:cNvPr>
          <p:cNvSpPr/>
          <p:nvPr/>
        </p:nvSpPr>
        <p:spPr>
          <a:xfrm>
            <a:off x="1493949" y="1622738"/>
            <a:ext cx="9530366" cy="1223493"/>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solidFill>
                <a:schemeClr val="tx1"/>
              </a:solidFill>
            </a:endParaRPr>
          </a:p>
        </p:txBody>
      </p:sp>
    </p:spTree>
    <p:extLst>
      <p:ext uri="{BB962C8B-B14F-4D97-AF65-F5344CB8AC3E}">
        <p14:creationId xmlns:p14="http://schemas.microsoft.com/office/powerpoint/2010/main" val="661819766"/>
      </p:ext>
    </p:extLst>
  </p:cSld>
  <p:clrMapOvr>
    <a:masterClrMapping/>
  </p:clrMapOvr>
</p:sld>
</file>

<file path=ppt/theme/theme1.xml><?xml version="1.0" encoding="utf-8"?>
<a:theme xmlns:a="http://schemas.openxmlformats.org/drawingml/2006/main" name="ClassicFrameVTI">
  <a:themeElements>
    <a:clrScheme name="AnalogousFromDarkSeedLeftStep">
      <a:dk1>
        <a:srgbClr val="000000"/>
      </a:dk1>
      <a:lt1>
        <a:srgbClr val="FFFFFF"/>
      </a:lt1>
      <a:dk2>
        <a:srgbClr val="413124"/>
      </a:dk2>
      <a:lt2>
        <a:srgbClr val="E8E2E7"/>
      </a:lt2>
      <a:accent1>
        <a:srgbClr val="2AB839"/>
      </a:accent1>
      <a:accent2>
        <a:srgbClr val="4EB81E"/>
      </a:accent2>
      <a:accent3>
        <a:srgbClr val="88AC28"/>
      </a:accent3>
      <a:accent4>
        <a:srgbClr val="B6A01D"/>
      </a:accent4>
      <a:accent5>
        <a:srgbClr val="DD7D33"/>
      </a:accent5>
      <a:accent6>
        <a:srgbClr val="CB2521"/>
      </a:accent6>
      <a:hlink>
        <a:srgbClr val="A37836"/>
      </a:hlink>
      <a:folHlink>
        <a:srgbClr val="7F7F7F"/>
      </a:folHlink>
    </a:clrScheme>
    <a:fontScheme name="Goudy and Gill Sans">
      <a:majorFont>
        <a:latin typeface="Goudy Old Style"/>
        <a:ea typeface=""/>
        <a:cs typeface=""/>
      </a:majorFont>
      <a:minorFont>
        <a:latin typeface="Gill Sans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assicFrameVTI" id="{4FA2A165-EC65-4FB0-B019-8C8876A1D8E3}" vid="{9D78F1F1-8226-42FD-A1A3-975EDF6D60F8}"/>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2145</TotalTime>
  <Words>1597</Words>
  <Application>Microsoft Macintosh PowerPoint</Application>
  <PresentationFormat>Widescreen</PresentationFormat>
  <Paragraphs>110</Paragraphs>
  <Slides>24</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Arial</vt:lpstr>
      <vt:lpstr>Calibri</vt:lpstr>
      <vt:lpstr>Chalkboard SE</vt:lpstr>
      <vt:lpstr>Constantia</vt:lpstr>
      <vt:lpstr>Gill Sans MT</vt:lpstr>
      <vt:lpstr>Goudy Old Style</vt:lpstr>
      <vt:lpstr>ClassicFrameVTI</vt:lpstr>
      <vt:lpstr>Essayskrivning</vt:lpstr>
      <vt:lpstr>PowerPoint Presentation</vt:lpstr>
      <vt:lpstr>PowerPoint Presentation</vt:lpstr>
      <vt:lpstr>PowerPoint Presentation</vt:lpstr>
      <vt:lpstr>Summary</vt:lpstr>
      <vt:lpstr>Summary 6a + 6C</vt:lpstr>
      <vt:lpstr>Summary tjekliste</vt:lpstr>
      <vt:lpstr>Short Analytical Essay</vt:lpstr>
      <vt:lpstr>PowerPoint Presentation</vt:lpstr>
      <vt:lpstr>Short Analytical Essay</vt:lpstr>
      <vt:lpstr>Short Analytical Essay</vt:lpstr>
      <vt:lpstr>Short Analytical Essay: Indledningen</vt:lpstr>
      <vt:lpstr>Short Analytical Essay: Analysedelen</vt:lpstr>
      <vt:lpstr>Analytisk opbygning – en paragraf</vt:lpstr>
      <vt:lpstr>Analytisk opbygning – en paragraf</vt:lpstr>
      <vt:lpstr>The PEE-model Fra Genreleksikon</vt:lpstr>
      <vt:lpstr>Short Analytical Essay: Konklusion</vt:lpstr>
      <vt:lpstr>Et eksempel på konklusionsafsnittet</vt:lpstr>
      <vt:lpstr>Tjekliste til Short analytical Essay</vt:lpstr>
      <vt:lpstr>Diskussion</vt:lpstr>
      <vt:lpstr>PowerPoint Presentation</vt:lpstr>
      <vt:lpstr>Eksempel fra genreleksikon</vt:lpstr>
      <vt:lpstr>Tjekliste til Discussion</vt:lpstr>
      <vt:lpstr>henvisninger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Skriftlig eksamen</dc:title>
  <dc:creator>Andreas Alving</dc:creator>
  <cp:lastModifiedBy>Ida Ranum Borre Larsen</cp:lastModifiedBy>
  <cp:revision>74</cp:revision>
  <dcterms:created xsi:type="dcterms:W3CDTF">2022-06-22T06:41:20Z</dcterms:created>
  <dcterms:modified xsi:type="dcterms:W3CDTF">2025-03-26T12:56:45Z</dcterms:modified>
</cp:coreProperties>
</file>