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4" r:id="rId1"/>
  </p:sldMasterIdLst>
  <p:sldIdLst>
    <p:sldId id="280" r:id="rId2"/>
    <p:sldId id="270" r:id="rId3"/>
    <p:sldId id="257" r:id="rId4"/>
    <p:sldId id="258" r:id="rId5"/>
    <p:sldId id="276" r:id="rId6"/>
    <p:sldId id="277" r:id="rId7"/>
    <p:sldId id="271" r:id="rId8"/>
    <p:sldId id="272" r:id="rId9"/>
    <p:sldId id="273" r:id="rId10"/>
    <p:sldId id="275" r:id="rId11"/>
    <p:sldId id="274" r:id="rId12"/>
    <p:sldId id="279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CFCB"/>
    <a:srgbClr val="15C0BC"/>
    <a:srgbClr val="0CE7B8"/>
    <a:srgbClr val="14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5"/>
    <p:restoredTop sz="95958"/>
  </p:normalViewPr>
  <p:slideViewPr>
    <p:cSldViewPr snapToGrid="0">
      <p:cViewPr varScale="1">
        <p:scale>
          <a:sx n="114" d="100"/>
          <a:sy n="114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27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7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6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1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2345051-2045-45DA-935E-2E3CA1A69ADC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4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-mi5_Sbt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merriam-webster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r9bOkYW9s" TargetMode="External"/><Relationship Id="rId2" Type="http://schemas.openxmlformats.org/officeDocument/2006/relationships/hyperlink" Target="https://www.youtube.com/watch?v=mTOsxh4OcF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talking on a cell phone&#10;&#10;Description automatically generated">
            <a:extLst>
              <a:ext uri="{FF2B5EF4-FFF2-40B4-BE49-F238E27FC236}">
                <a16:creationId xmlns:a16="http://schemas.microsoft.com/office/drawing/2014/main" id="{204EC429-7BC2-2FB8-93F3-E9521770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5" y="217204"/>
            <a:ext cx="6473387" cy="64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9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6AE3FDE-6241-8EB8-45C0-D4F9611B9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93" b="223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E57FA-B09B-5219-A027-76DC3728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30357"/>
            <a:ext cx="8991600" cy="16459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halkboard SE" panose="03050602040202020205" pitchFamily="66" charset="77"/>
              </a:rPr>
              <a:t>Multicultural </a:t>
            </a:r>
            <a:r>
              <a:rPr lang="en-US" dirty="0" err="1">
                <a:solidFill>
                  <a:schemeClr val="tx1"/>
                </a:solidFill>
                <a:latin typeface="Chalkboard SE" panose="03050602040202020205" pitchFamily="66" charset="77"/>
              </a:rPr>
              <a:t>britain</a:t>
            </a:r>
            <a:r>
              <a:rPr lang="en-US" dirty="0">
                <a:solidFill>
                  <a:schemeClr val="tx1"/>
                </a:solidFill>
                <a:latin typeface="Chalkboard SE" panose="03050602040202020205" pitchFamily="66" charset="77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6F096-75EB-6807-FD99-A53A123ED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617" y="2584174"/>
            <a:ext cx="11118574" cy="396240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FFFFFF"/>
                </a:solidFill>
                <a:latin typeface="Chalkboard SE" panose="03050602040202020205" pitchFamily="66" charset="77"/>
              </a:rPr>
              <a:t>While-watching you must reflect on the following question: What is Britishness /British culture? </a:t>
            </a:r>
          </a:p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  <a:hlinkClick r:id="rId3"/>
              </a:rPr>
              <a:t>https://www.youtube.com/watch?v=Az-mi5_Sbts</a:t>
            </a:r>
            <a:endParaRPr lang="en-US" sz="17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5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E2CF-9B66-0823-E250-944C91D9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9" y="78059"/>
            <a:ext cx="5928358" cy="3954605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pPr algn="l"/>
            <a:r>
              <a:rPr lang="en-US" sz="2000" b="1" dirty="0">
                <a:latin typeface="Chalkboard SE" panose="03050602040202020205" pitchFamily="66" charset="77"/>
              </a:rPr>
              <a:t>Task: </a:t>
            </a:r>
            <a:br>
              <a:rPr lang="en-US" sz="2000" dirty="0">
                <a:latin typeface="Chalkboard SE" panose="03050602040202020205" pitchFamily="66" charset="77"/>
              </a:rPr>
            </a:br>
            <a:br>
              <a:rPr lang="en-US" sz="2000" dirty="0">
                <a:latin typeface="Chalkboard SE" panose="03050602040202020205" pitchFamily="66" charset="77"/>
              </a:rPr>
            </a:br>
            <a:r>
              <a:rPr lang="en-US" sz="2000" dirty="0">
                <a:latin typeface="Chalkboard SE" panose="03050602040202020205" pitchFamily="66" charset="77"/>
              </a:rPr>
              <a:t>In groups, you must research one of the four former </a:t>
            </a:r>
            <a:r>
              <a:rPr lang="en-US" sz="2000" dirty="0" err="1">
                <a:latin typeface="Chalkboard SE" panose="03050602040202020205" pitchFamily="66" charset="77"/>
              </a:rPr>
              <a:t>british</a:t>
            </a:r>
            <a:r>
              <a:rPr lang="en-US" sz="2000" dirty="0">
                <a:latin typeface="Chalkboard SE" panose="03050602040202020205" pitchFamily="66" charset="77"/>
              </a:rPr>
              <a:t> colonies (guided by 4 assigned questions for each country).</a:t>
            </a:r>
            <a:br>
              <a:rPr lang="en-US" sz="2000" dirty="0">
                <a:latin typeface="Chalkboard SE" panose="03050602040202020205" pitchFamily="66" charset="77"/>
              </a:rPr>
            </a:br>
            <a:br>
              <a:rPr lang="en-US" sz="2000" dirty="0">
                <a:latin typeface="Chalkboard SE" panose="03050602040202020205" pitchFamily="66" charset="77"/>
              </a:rPr>
            </a:br>
            <a:r>
              <a:rPr lang="en-US" sz="2000" dirty="0">
                <a:latin typeface="Chalkboard SE" panose="03050602040202020205" pitchFamily="66" charset="77"/>
              </a:rPr>
              <a:t>Use the </a:t>
            </a:r>
            <a:r>
              <a:rPr lang="en-US" sz="2000" dirty="0" err="1">
                <a:latin typeface="Chalkboard SE" panose="03050602040202020205" pitchFamily="66" charset="77"/>
              </a:rPr>
              <a:t>googledocs</a:t>
            </a:r>
            <a:r>
              <a:rPr lang="en-US" sz="2000" dirty="0">
                <a:latin typeface="Chalkboard SE" panose="03050602040202020205" pitchFamily="66" charset="77"/>
              </a:rPr>
              <a:t>-doc to write your group’s notes (answers)</a:t>
            </a:r>
            <a:br>
              <a:rPr lang="en-US" sz="2000" dirty="0">
                <a:latin typeface="Chalkboard SE" panose="03050602040202020205" pitchFamily="66" charset="77"/>
              </a:rPr>
            </a:br>
            <a:br>
              <a:rPr lang="en-US" sz="2000" dirty="0">
                <a:latin typeface="Chalkboard SE" panose="03050602040202020205" pitchFamily="66" charset="77"/>
              </a:rPr>
            </a:br>
            <a:r>
              <a:rPr lang="en-US" sz="2000" dirty="0">
                <a:latin typeface="Chalkboard SE" panose="03050602040202020205" pitchFamily="66" charset="77"/>
              </a:rPr>
              <a:t>the group will present its findings for the rest of the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A518C-76AE-B622-D5DF-F11A7934E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8969" y="4352544"/>
            <a:ext cx="5928358" cy="1239894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Nigeria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Australia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South Africa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India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F31BE-CB3E-51AD-F5FD-F82518FF3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9" r="37438" b="1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C2C6-A86C-937B-BBFF-3339AA2C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22663"/>
            <a:ext cx="8991600" cy="6266986"/>
          </a:xfrm>
        </p:spPr>
        <p:txBody>
          <a:bodyPr>
            <a:normAutofit/>
          </a:bodyPr>
          <a:lstStyle/>
          <a:p>
            <a:pPr algn="l"/>
            <a:r>
              <a:rPr lang="da-DK" b="1" u="sng" dirty="0">
                <a:latin typeface="Chalkboard SE" panose="03050602040202020205" pitchFamily="66" charset="77"/>
              </a:rPr>
              <a:t>Task: </a:t>
            </a:r>
            <a:r>
              <a:rPr lang="da-DK" b="1" u="sng" dirty="0" err="1">
                <a:latin typeface="Chalkboard SE" panose="03050602040202020205" pitchFamily="66" charset="77"/>
              </a:rPr>
              <a:t>speedwriting</a:t>
            </a:r>
            <a:br>
              <a:rPr lang="da-DK" b="1" u="sng" dirty="0">
                <a:latin typeface="Chalkboard SE" panose="03050602040202020205" pitchFamily="66" charset="77"/>
              </a:rPr>
            </a:br>
            <a:br>
              <a:rPr lang="da-DK" dirty="0">
                <a:latin typeface="Chalkboard SE" panose="03050602040202020205" pitchFamily="66" charset="77"/>
              </a:rPr>
            </a:br>
            <a:r>
              <a:rPr lang="da-DK" dirty="0" err="1">
                <a:latin typeface="Chalkboard SE" panose="03050602040202020205" pitchFamily="66" charset="77"/>
              </a:rPr>
              <a:t>individually</a:t>
            </a:r>
            <a:r>
              <a:rPr lang="da-DK" dirty="0">
                <a:latin typeface="Chalkboard SE" panose="03050602040202020205" pitchFamily="66" charset="77"/>
              </a:rPr>
              <a:t>, </a:t>
            </a:r>
            <a:r>
              <a:rPr lang="da-DK" dirty="0" err="1">
                <a:latin typeface="Chalkboard SE" panose="03050602040202020205" pitchFamily="66" charset="77"/>
              </a:rPr>
              <a:t>you</a:t>
            </a:r>
            <a:r>
              <a:rPr lang="da-DK" dirty="0">
                <a:latin typeface="Chalkboard SE" panose="03050602040202020205" pitchFamily="66" charset="77"/>
              </a:rPr>
              <a:t> must </a:t>
            </a:r>
            <a:r>
              <a:rPr lang="da-DK" dirty="0" err="1">
                <a:latin typeface="Chalkboard SE" panose="03050602040202020205" pitchFamily="66" charset="77"/>
              </a:rPr>
              <a:t>reflect</a:t>
            </a:r>
            <a:r>
              <a:rPr lang="da-DK" dirty="0">
                <a:latin typeface="Chalkboard SE" panose="03050602040202020205" pitchFamily="66" charset="77"/>
              </a:rPr>
              <a:t> on:</a:t>
            </a:r>
            <a:br>
              <a:rPr lang="da-DK" dirty="0">
                <a:latin typeface="Chalkboard SE" panose="03050602040202020205" pitchFamily="66" charset="77"/>
              </a:rPr>
            </a:br>
            <a:br>
              <a:rPr lang="da-DK" dirty="0">
                <a:latin typeface="Chalkboard SE" panose="03050602040202020205" pitchFamily="66" charset="77"/>
              </a:rPr>
            </a:br>
            <a:r>
              <a:rPr lang="da-DK" dirty="0">
                <a:latin typeface="Chalkboard SE" panose="03050602040202020205" pitchFamily="66" charset="77"/>
              </a:rPr>
              <a:t>- </a:t>
            </a:r>
            <a:r>
              <a:rPr lang="da-DK" dirty="0" err="1">
                <a:latin typeface="Chalkboard SE" panose="03050602040202020205" pitchFamily="66" charset="77"/>
              </a:rPr>
              <a:t>what</a:t>
            </a:r>
            <a:r>
              <a:rPr lang="da-DK" dirty="0">
                <a:latin typeface="Chalkboard SE" panose="03050602040202020205" pitchFamily="66" charset="77"/>
              </a:rPr>
              <a:t> it </a:t>
            </a:r>
            <a:r>
              <a:rPr lang="da-DK" dirty="0" err="1">
                <a:latin typeface="Chalkboard SE" panose="03050602040202020205" pitchFamily="66" charset="77"/>
              </a:rPr>
              <a:t>means</a:t>
            </a:r>
            <a:r>
              <a:rPr lang="da-DK" dirty="0">
                <a:latin typeface="Chalkboard SE" panose="03050602040202020205" pitchFamily="66" charset="77"/>
              </a:rPr>
              <a:t> to </a:t>
            </a:r>
            <a:r>
              <a:rPr lang="da-DK" dirty="0" err="1">
                <a:latin typeface="Chalkboard SE" panose="03050602040202020205" pitchFamily="66" charset="77"/>
              </a:rPr>
              <a:t>be</a:t>
            </a:r>
            <a:r>
              <a:rPr lang="da-DK" dirty="0">
                <a:latin typeface="Chalkboard SE" panose="03050602040202020205" pitchFamily="66" charset="77"/>
              </a:rPr>
              <a:t> </a:t>
            </a:r>
            <a:r>
              <a:rPr lang="da-DK" dirty="0" err="1">
                <a:latin typeface="Chalkboard SE" panose="03050602040202020205" pitchFamily="66" charset="77"/>
              </a:rPr>
              <a:t>british</a:t>
            </a:r>
            <a:r>
              <a:rPr lang="da-DK" dirty="0">
                <a:latin typeface="Chalkboard SE" panose="03050602040202020205" pitchFamily="66" charset="77"/>
              </a:rPr>
              <a:t>?,</a:t>
            </a:r>
            <a:br>
              <a:rPr lang="da-DK" dirty="0">
                <a:latin typeface="Chalkboard SE" panose="03050602040202020205" pitchFamily="66" charset="77"/>
              </a:rPr>
            </a:br>
            <a:r>
              <a:rPr lang="da-DK" dirty="0">
                <a:latin typeface="Chalkboard SE" panose="03050602040202020205" pitchFamily="66" charset="77"/>
              </a:rPr>
              <a:t>- </a:t>
            </a:r>
            <a:r>
              <a:rPr lang="da-DK" dirty="0" err="1">
                <a:latin typeface="Chalkboard SE" panose="03050602040202020205" pitchFamily="66" charset="77"/>
              </a:rPr>
              <a:t>multiculturalism</a:t>
            </a:r>
            <a:r>
              <a:rPr lang="da-DK" dirty="0">
                <a:latin typeface="Chalkboard SE" panose="03050602040202020205" pitchFamily="66" charset="77"/>
              </a:rPr>
              <a:t> and/or</a:t>
            </a:r>
            <a:br>
              <a:rPr lang="da-DK" dirty="0">
                <a:latin typeface="Chalkboard SE" panose="03050602040202020205" pitchFamily="66" charset="77"/>
              </a:rPr>
            </a:br>
            <a:r>
              <a:rPr lang="da-DK" dirty="0">
                <a:latin typeface="Chalkboard SE" panose="03050602040202020205" pitchFamily="66" charset="77"/>
              </a:rPr>
              <a:t>- the former </a:t>
            </a:r>
            <a:r>
              <a:rPr lang="da-DK" dirty="0" err="1">
                <a:latin typeface="Chalkboard SE" panose="03050602040202020205" pitchFamily="66" charset="77"/>
              </a:rPr>
              <a:t>british</a:t>
            </a:r>
            <a:r>
              <a:rPr lang="da-DK" dirty="0">
                <a:latin typeface="Chalkboard SE" panose="03050602040202020205" pitchFamily="66" charset="77"/>
              </a:rPr>
              <a:t> </a:t>
            </a:r>
            <a:r>
              <a:rPr lang="da-DK" dirty="0" err="1">
                <a:latin typeface="Chalkboard SE" panose="03050602040202020205" pitchFamily="66" charset="77"/>
              </a:rPr>
              <a:t>colonies</a:t>
            </a:r>
            <a:endParaRPr lang="da-DK" dirty="0">
              <a:latin typeface="Chalkboard SE" panose="03050602040202020205" pitchFamily="66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3A63D-1741-808F-3F84-CEF8A2165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445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3624F9-6EC1-7C37-A03D-AB94111AD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1" b="83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4B559-8854-D9F5-A599-D924DAAF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  <a:latin typeface="Chalkboard SE" panose="03050602040202020205" pitchFamily="66" charset="77"/>
              </a:rPr>
              <a:t>In pairs, what </a:t>
            </a:r>
            <a:r>
              <a:rPr lang="en-US" sz="2900" dirty="0" err="1">
                <a:solidFill>
                  <a:schemeClr val="tx1"/>
                </a:solidFill>
                <a:latin typeface="Chalkboard SE" panose="03050602040202020205" pitchFamily="66" charset="77"/>
              </a:rPr>
              <a:t>i</a:t>
            </a:r>
            <a:r>
              <a:rPr lang="en-US" sz="2900" dirty="0">
                <a:solidFill>
                  <a:schemeClr val="tx1"/>
                </a:solidFill>
                <a:latin typeface="Chalkboard SE" panose="03050602040202020205" pitchFamily="66" charset="77"/>
              </a:rPr>
              <a:t> have learned today is….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D3681-5F72-B129-5C18-0C59C310A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6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bus going up to a station&#10;&#10;Description automatically generated">
            <a:extLst>
              <a:ext uri="{FF2B5EF4-FFF2-40B4-BE49-F238E27FC236}">
                <a16:creationId xmlns:a16="http://schemas.microsoft.com/office/drawing/2014/main" id="{DD9F6BBD-89CD-ADA3-907E-C5798EA7F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20662-5554-61E2-AFDA-4EC08167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91729"/>
            <a:ext cx="8991600" cy="870156"/>
          </a:xfrm>
          <a:solidFill>
            <a:schemeClr val="tx1">
              <a:alpha val="8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900" dirty="0">
                <a:solidFill>
                  <a:schemeClr val="bg1">
                    <a:lumMod val="85000"/>
                    <a:lumOff val="15000"/>
                  </a:schemeClr>
                </a:solidFill>
                <a:latin typeface="Chalkboard SE" panose="03050602040202020205" pitchFamily="66" charset="77"/>
              </a:rPr>
              <a:t>new theme – clash of cultures?</a:t>
            </a:r>
          </a:p>
        </p:txBody>
      </p:sp>
    </p:spTree>
    <p:extLst>
      <p:ext uri="{BB962C8B-B14F-4D97-AF65-F5344CB8AC3E}">
        <p14:creationId xmlns:p14="http://schemas.microsoft.com/office/powerpoint/2010/main" val="424798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FD6DD-3C6D-8DA9-2288-578B0ABF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755058"/>
            <a:ext cx="9638443" cy="2873547"/>
          </a:xfrm>
          <a:ln>
            <a:noFill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pPr algn="l"/>
            <a:r>
              <a:rPr lang="en-US" sz="5000" dirty="0">
                <a:solidFill>
                  <a:srgbClr val="262626"/>
                </a:solidFill>
              </a:rPr>
              <a:t>Today’s question + goal:</a:t>
            </a:r>
            <a:br>
              <a:rPr lang="en-US" sz="5000" dirty="0">
                <a:solidFill>
                  <a:srgbClr val="262626"/>
                </a:solidFill>
              </a:rPr>
            </a:br>
            <a:r>
              <a:rPr lang="en-US" sz="2700" dirty="0">
                <a:solidFill>
                  <a:srgbClr val="C00000"/>
                </a:solidFill>
                <a:latin typeface="Chalkboard SE" panose="03050602040202020205" pitchFamily="66" charset="77"/>
              </a:rPr>
              <a:t>question: </a:t>
            </a:r>
            <a:r>
              <a:rPr lang="en-US" sz="2700" dirty="0">
                <a:solidFill>
                  <a:srgbClr val="262626"/>
                </a:solidFill>
                <a:latin typeface="Chalkboard SE" panose="03050602040202020205" pitchFamily="66" charset="77"/>
              </a:rPr>
              <a:t>why is Britain multicultural? Why are vast parts of the world influenced by </a:t>
            </a:r>
            <a:r>
              <a:rPr lang="en-US" sz="2700" dirty="0" err="1">
                <a:solidFill>
                  <a:srgbClr val="262626"/>
                </a:solidFill>
                <a:latin typeface="Chalkboard SE" panose="03050602040202020205" pitchFamily="66" charset="77"/>
              </a:rPr>
              <a:t>british</a:t>
            </a:r>
            <a:r>
              <a:rPr lang="en-US" sz="2700" dirty="0">
                <a:solidFill>
                  <a:srgbClr val="262626"/>
                </a:solidFill>
                <a:latin typeface="Chalkboard SE" panose="03050602040202020205" pitchFamily="66" charset="77"/>
              </a:rPr>
              <a:t> culture?</a:t>
            </a:r>
            <a:br>
              <a:rPr lang="en-US" sz="2700" dirty="0">
                <a:solidFill>
                  <a:srgbClr val="262626"/>
                </a:solidFill>
                <a:latin typeface="Chalkboard SE" panose="03050602040202020205" pitchFamily="66" charset="77"/>
              </a:rPr>
            </a:br>
            <a:br>
              <a:rPr lang="en-US" sz="2700" dirty="0">
                <a:solidFill>
                  <a:srgbClr val="262626"/>
                </a:solidFill>
                <a:latin typeface="Chalkboard SE" panose="03050602040202020205" pitchFamily="66" charset="77"/>
              </a:rPr>
            </a:br>
            <a:r>
              <a:rPr lang="en-US" sz="2700" dirty="0">
                <a:solidFill>
                  <a:srgbClr val="C00000"/>
                </a:solidFill>
                <a:latin typeface="Chalkboard SE" panose="03050602040202020205" pitchFamily="66" charset="77"/>
              </a:rPr>
              <a:t>Goal: to </a:t>
            </a:r>
            <a:r>
              <a:rPr lang="en-US" sz="2700" dirty="0">
                <a:solidFill>
                  <a:srgbClr val="262626"/>
                </a:solidFill>
                <a:latin typeface="Chalkboard SE" panose="03050602040202020205" pitchFamily="66" charset="77"/>
              </a:rPr>
              <a:t>obtain knowledge about British colonialism, the spread of English and multiculturalism in Britain</a:t>
            </a:r>
            <a:br>
              <a:rPr lang="en-US" sz="5000" dirty="0">
                <a:solidFill>
                  <a:srgbClr val="262626"/>
                </a:solidFill>
              </a:rPr>
            </a:br>
            <a:br>
              <a:rPr lang="en-US" sz="3600" dirty="0">
                <a:solidFill>
                  <a:srgbClr val="262626"/>
                </a:solidFill>
                <a:latin typeface="Garamond" panose="02020404030301010803" pitchFamily="18" charset="0"/>
              </a:rPr>
            </a:br>
            <a:endParaRPr lang="en-US" sz="3600" dirty="0">
              <a:solidFill>
                <a:srgbClr val="262626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6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A46D-9F79-BEF3-AC78-DA045D71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271588"/>
            <a:ext cx="8686800" cy="447198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 anchorCtr="1">
            <a:normAutofit fontScale="90000"/>
          </a:bodyPr>
          <a:lstStyle/>
          <a:p>
            <a:pPr algn="l"/>
            <a:r>
              <a:rPr lang="en-US" sz="1800" dirty="0"/>
              <a:t>Today’s plan:</a:t>
            </a:r>
            <a:br>
              <a:rPr lang="en-US" sz="1800" dirty="0"/>
            </a:br>
            <a:br>
              <a:rPr lang="en-US" sz="1800" dirty="0"/>
            </a:br>
            <a:br>
              <a:rPr lang="en-US" sz="1600" dirty="0">
                <a:latin typeface="Chalkboard SE" panose="03050602040202020205" pitchFamily="66" charset="77"/>
              </a:rPr>
            </a:br>
            <a:r>
              <a:rPr lang="en-US" sz="1600" dirty="0">
                <a:latin typeface="Chalkboard SE" panose="03050602040202020205" pitchFamily="66" charset="77"/>
              </a:rPr>
              <a:t>1. culture?</a:t>
            </a:r>
            <a:br>
              <a:rPr lang="en-US" sz="1600" dirty="0">
                <a:latin typeface="Chalkboard SE" panose="03050602040202020205" pitchFamily="66" charset="77"/>
              </a:rPr>
            </a:br>
            <a:br>
              <a:rPr lang="en-US" sz="1600" dirty="0">
                <a:latin typeface="Chalkboard SE" panose="03050602040202020205" pitchFamily="66" charset="77"/>
              </a:rPr>
            </a:br>
            <a:r>
              <a:rPr lang="en-US" sz="1600" dirty="0">
                <a:latin typeface="Chalkboard SE" panose="03050602040202020205" pitchFamily="66" charset="77"/>
              </a:rPr>
              <a:t>2. short video about English in the world</a:t>
            </a:r>
            <a:br>
              <a:rPr lang="en-US" sz="1600" dirty="0">
                <a:latin typeface="Chalkboard SE" panose="03050602040202020205" pitchFamily="66" charset="77"/>
              </a:rPr>
            </a:br>
            <a:br>
              <a:rPr lang="en-US" sz="1600" dirty="0">
                <a:latin typeface="Chalkboard SE" panose="03050602040202020205" pitchFamily="66" charset="77"/>
              </a:rPr>
            </a:br>
            <a:r>
              <a:rPr lang="en-US" sz="1600" dirty="0">
                <a:latin typeface="Chalkboard SE" panose="03050602040202020205" pitchFamily="66" charset="77"/>
              </a:rPr>
              <a:t>3. a short introduction to: </a:t>
            </a:r>
            <a:r>
              <a:rPr lang="en-US" sz="1600" cap="none" dirty="0">
                <a:latin typeface="Chalkboard SE" panose="03050602040202020205" pitchFamily="66" charset="77"/>
              </a:rPr>
              <a:t>Empire, commonwealth, and multicultural England (PP) + question</a:t>
            </a:r>
            <a:br>
              <a:rPr lang="en-US" sz="1600" dirty="0">
                <a:latin typeface="Chalkboard SE" panose="03050602040202020205" pitchFamily="66" charset="77"/>
              </a:rPr>
            </a:br>
            <a:br>
              <a:rPr lang="en-US" sz="1600" dirty="0">
                <a:latin typeface="Chalkboard SE" panose="03050602040202020205" pitchFamily="66" charset="77"/>
              </a:rPr>
            </a:br>
            <a:r>
              <a:rPr lang="en-US" sz="1600" dirty="0">
                <a:latin typeface="Chalkboard SE" panose="03050602040202020205" pitchFamily="66" charset="77"/>
              </a:rPr>
              <a:t>4. Multicultural Britain and </a:t>
            </a:r>
            <a:r>
              <a:rPr lang="en-US" sz="1600" dirty="0" err="1">
                <a:latin typeface="Chalkboard SE" panose="03050602040202020205" pitchFamily="66" charset="77"/>
              </a:rPr>
              <a:t>britishness</a:t>
            </a:r>
            <a:r>
              <a:rPr lang="en-US" sz="1600" dirty="0">
                <a:latin typeface="Chalkboard SE" panose="03050602040202020205" pitchFamily="66" charset="77"/>
              </a:rPr>
              <a:t>?</a:t>
            </a:r>
            <a:br>
              <a:rPr lang="en-US" sz="1600" dirty="0">
                <a:latin typeface="Chalkboard SE" panose="03050602040202020205" pitchFamily="66" charset="77"/>
              </a:rPr>
            </a:br>
            <a:br>
              <a:rPr lang="en-US" sz="1600" b="1" dirty="0">
                <a:solidFill>
                  <a:srgbClr val="C00000"/>
                </a:solidFill>
                <a:latin typeface="Chalkboard SE" panose="03050602040202020205" pitchFamily="66" charset="77"/>
              </a:rPr>
            </a:br>
            <a:r>
              <a:rPr lang="en-US" sz="1600" b="1" dirty="0">
                <a:solidFill>
                  <a:srgbClr val="C00000"/>
                </a:solidFill>
                <a:latin typeface="Chalkboard SE" panose="03050602040202020205" pitchFamily="66" charset="77"/>
              </a:rPr>
              <a:t>5. break</a:t>
            </a:r>
            <a:br>
              <a:rPr lang="en-US" sz="1600" b="1" dirty="0">
                <a:solidFill>
                  <a:srgbClr val="C00000"/>
                </a:solidFill>
                <a:latin typeface="Chalkboard SE" panose="03050602040202020205" pitchFamily="66" charset="77"/>
              </a:rPr>
            </a:br>
            <a:br>
              <a:rPr lang="en-US" sz="1600" dirty="0">
                <a:latin typeface="Chalkboard SE" panose="03050602040202020205" pitchFamily="66" charset="77"/>
              </a:rPr>
            </a:br>
            <a:r>
              <a:rPr lang="en-US" sz="1600" dirty="0">
                <a:latin typeface="Chalkboard SE" panose="03050602040202020205" pitchFamily="66" charset="77"/>
              </a:rPr>
              <a:t>6. Research former </a:t>
            </a:r>
            <a:r>
              <a:rPr lang="en-US" sz="1600" dirty="0" err="1">
                <a:latin typeface="Chalkboard SE" panose="03050602040202020205" pitchFamily="66" charset="77"/>
              </a:rPr>
              <a:t>british</a:t>
            </a:r>
            <a:r>
              <a:rPr lang="en-US" sz="1600" dirty="0">
                <a:latin typeface="Chalkboard SE" panose="03050602040202020205" pitchFamily="66" charset="77"/>
              </a:rPr>
              <a:t> colonies +  group presentations</a:t>
            </a:r>
            <a:br>
              <a:rPr lang="en-US" sz="1600" dirty="0">
                <a:latin typeface="Chalkboard SE" panose="03050602040202020205" pitchFamily="66" charset="77"/>
              </a:rPr>
            </a:br>
            <a:br>
              <a:rPr lang="en-US" sz="1600" dirty="0">
                <a:latin typeface="Chalkboard SE" panose="03050602040202020205" pitchFamily="66" charset="77"/>
              </a:rPr>
            </a:br>
            <a:r>
              <a:rPr lang="en-US" sz="1600" dirty="0">
                <a:latin typeface="Chalkboard SE" panose="03050602040202020205" pitchFamily="66" charset="77"/>
              </a:rPr>
              <a:t>7. 5 minutes speedwriting + What I have learned today is…. </a:t>
            </a:r>
            <a:br>
              <a:rPr lang="en-US" sz="1200" dirty="0">
                <a:latin typeface="Garamond" panose="02020404030301010803" pitchFamily="18" charset="0"/>
              </a:rPr>
            </a:br>
            <a:br>
              <a:rPr lang="en-US" sz="1200" dirty="0">
                <a:latin typeface="Garamond" panose="02020404030301010803" pitchFamily="18" charset="0"/>
              </a:rPr>
            </a:br>
            <a:br>
              <a:rPr lang="en-US" sz="1200" dirty="0">
                <a:latin typeface="Garamond" panose="02020404030301010803" pitchFamily="18" charset="0"/>
              </a:rPr>
            </a:br>
            <a:endParaRPr lang="en-US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1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09EF-60EC-DA90-CEAD-85DB3E8F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9" y="2386744"/>
            <a:ext cx="5928358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What does culture mean?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064A0-9263-4005-230F-01CBC7C7B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8969" y="4352544"/>
            <a:ext cx="5928358" cy="193674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halkboard SE" panose="03050602040202020205" pitchFamily="66" charset="77"/>
              </a:rPr>
              <a:t>Task: </a:t>
            </a:r>
          </a:p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halkboard SE" panose="03050602040202020205" pitchFamily="66" charset="77"/>
              </a:rPr>
              <a:t>Look up the word culture in the Merriam Webster dictionary (link on lectio)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https://www.merriam-webster.com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book on top of a stack of books&#10;&#10;Description automatically generated">
            <a:extLst>
              <a:ext uri="{FF2B5EF4-FFF2-40B4-BE49-F238E27FC236}">
                <a16:creationId xmlns:a16="http://schemas.microsoft.com/office/drawing/2014/main" id="{B0D9B82B-FDC1-2AD5-9EFA-595B7F02B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35" r="33190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3C5-836C-DB18-7515-E2AC02C46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3C96E-0553-E5A2-DC39-CD8DF530F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33B1414-985A-1AE6-6099-12386A06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6" y="0"/>
            <a:ext cx="1067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D845-677F-12D4-CBCC-BA82B7B1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450574"/>
            <a:ext cx="5685181" cy="5168348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 b="1" dirty="0">
                <a:latin typeface="Chalkboard SE" panose="03050602040202020205" pitchFamily="66" charset="77"/>
              </a:rPr>
              <a:t>Do you know anything about the origins and the spread of the English language?</a:t>
            </a:r>
            <a:br>
              <a:rPr lang="en-US" sz="2000" b="1" dirty="0">
                <a:latin typeface="Chalkboard SE" panose="03050602040202020205" pitchFamily="66" charset="77"/>
              </a:rPr>
            </a:br>
            <a:br>
              <a:rPr lang="en-US" sz="2000" b="1" dirty="0">
                <a:latin typeface="Chalkboard SE" panose="03050602040202020205" pitchFamily="66" charset="77"/>
              </a:rPr>
            </a:br>
            <a:br>
              <a:rPr lang="en-US" sz="2000" b="1" dirty="0">
                <a:latin typeface="Chalkboard SE" panose="03050602040202020205" pitchFamily="66" charset="77"/>
              </a:rPr>
            </a:br>
            <a:r>
              <a:rPr lang="en-US" sz="2400" b="1" dirty="0">
                <a:solidFill>
                  <a:srgbClr val="7030A0"/>
                </a:solidFill>
                <a:latin typeface="Chalkboard SE" panose="03050602040202020205" pitchFamily="66" charset="77"/>
              </a:rPr>
              <a:t>TASK: </a:t>
            </a:r>
            <a:r>
              <a:rPr lang="en-GB" sz="2400" b="1" dirty="0">
                <a:solidFill>
                  <a:srgbClr val="7030A0"/>
                </a:solidFill>
                <a:effectLst/>
                <a:latin typeface="Chalkboard SE" panose="03050602040202020205" pitchFamily="66" charset="77"/>
              </a:rPr>
              <a:t>List some of the events or people that/who has influenced and shaped the English language and mention reasons to why it has spread? </a:t>
            </a:r>
            <a:br>
              <a:rPr lang="en-GB" sz="2000" dirty="0">
                <a:effectLst/>
                <a:latin typeface="Chalkboard SE" panose="03050602040202020205" pitchFamily="66" charset="77"/>
              </a:rPr>
            </a:br>
            <a:br>
              <a:rPr lang="en-US" sz="2000" b="1" dirty="0">
                <a:latin typeface="Chalkboard SE" panose="03050602040202020205" pitchFamily="66" charset="77"/>
              </a:rPr>
            </a:br>
            <a:r>
              <a:rPr lang="en-US" sz="2000" b="1" dirty="0">
                <a:latin typeface="Chalkboard SE" panose="03050602040202020205" pitchFamily="66" charset="77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1DC72-87EA-0C9E-D98D-6D028EA29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729" y="4969564"/>
            <a:ext cx="4486656" cy="1437861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hlinkClick r:id="rId2"/>
            </a:endParaRPr>
          </a:p>
          <a:p>
            <a:pPr algn="ctr">
              <a:lnSpc>
                <a:spcPct val="90000"/>
              </a:lnSpc>
            </a:pPr>
            <a:endParaRPr lang="en-US" sz="1100" b="1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hlinkClick r:id="rId3"/>
            </a:endParaRPr>
          </a:p>
          <a:p>
            <a:pPr algn="ctr">
              <a:lnSpc>
                <a:spcPct val="90000"/>
              </a:lnSpc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hlinkClick r:id="rId3"/>
            </a:endParaRPr>
          </a:p>
          <a:p>
            <a:pPr algn="ctr">
              <a:lnSpc>
                <a:spcPct val="90000"/>
              </a:lnSpc>
            </a:pPr>
            <a:r>
              <a:rPr lang="en-US" sz="11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linkClick r:id="rId3"/>
              </a:rPr>
              <a:t>https://www.youtube.com/watch?v=H3r9bOkYW9s</a:t>
            </a:r>
            <a:endParaRPr lang="en-US" sz="1100" b="1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https://www.youtube.com/watch?v=mTOsxh4OcFU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A64E0A5-A00A-8EC2-7017-C60D5AF4B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89" r="3399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1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8A60EC-DB45-1637-7867-4D95F63EB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" b="11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26E963-E8FA-646B-AB6B-8771EBD42A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900" dirty="0">
                <a:solidFill>
                  <a:schemeClr val="tx1"/>
                </a:solidFill>
                <a:latin typeface="Chalkboard SE" panose="03050602040202020205" pitchFamily="66" charset="77"/>
              </a:rPr>
              <a:t>What do you know (now) about the origins and the spread of the English language?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5E0EB-4EA0-36D1-E1B5-BB680E185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99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0139B-BFE3-2A2F-6035-7615F082F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E51C56-D61D-073B-79E7-5BB90431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48929"/>
            <a:ext cx="8991600" cy="4498258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halkboard SE" panose="03050602040202020205" pitchFamily="66" charset="77"/>
              </a:rPr>
              <a:t>Now sit back and listen to </a:t>
            </a:r>
            <a:r>
              <a:rPr lang="en-US" sz="4000" dirty="0">
                <a:solidFill>
                  <a:schemeClr val="tx1"/>
                </a:solidFill>
                <a:latin typeface="Chalkboard SE" panose="03050602040202020205" pitchFamily="66" charset="77"/>
              </a:rPr>
              <a:t>a short introduction to -  </a:t>
            </a:r>
            <a:r>
              <a:rPr lang="en-US" sz="4000" cap="none" dirty="0">
                <a:solidFill>
                  <a:schemeClr val="tx1"/>
                </a:solidFill>
                <a:latin typeface="Chalkboard SE" panose="03050602040202020205" pitchFamily="66" charset="77"/>
              </a:rPr>
              <a:t>Empire, commonwealth, and multicultural England </a:t>
            </a:r>
            <a:br>
              <a:rPr lang="en-US" sz="40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7D174C-498F-8358-17AF-48851D6F5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37338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{142E01B1-9CC6-4D4A-964C-B55389BBB6AE}tf10001120</Template>
  <TotalTime>800</TotalTime>
  <Words>421</Words>
  <Application>Microsoft Macintosh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Chalkboard SE</vt:lpstr>
      <vt:lpstr>Garamond</vt:lpstr>
      <vt:lpstr>Gill Sans MT</vt:lpstr>
      <vt:lpstr>Parcel</vt:lpstr>
      <vt:lpstr>PowerPoint Presentation</vt:lpstr>
      <vt:lpstr>new theme – clash of cultures?</vt:lpstr>
      <vt:lpstr>Today’s question + goal: question: why is Britain multicultural? Why are vast parts of the world influenced by british culture?  Goal: to obtain knowledge about British colonialism, the spread of English and multiculturalism in Britain  </vt:lpstr>
      <vt:lpstr>Today’s plan:   1. culture?  2. short video about English in the world  3. a short introduction to: Empire, commonwealth, and multicultural England (PP) + question  4. Multicultural Britain and britishness?  5. break  6. Research former british colonies +  group presentations  7. 5 minutes speedwriting + What I have learned today is….    </vt:lpstr>
      <vt:lpstr>What does culture mean? </vt:lpstr>
      <vt:lpstr>PowerPoint Presentation</vt:lpstr>
      <vt:lpstr>Do you know anything about the origins and the spread of the English language?   TASK: List some of the events or people that/who has influenced and shaped the English language and mention reasons to why it has spread?    </vt:lpstr>
      <vt:lpstr>What do you know (now) about the origins and the spread of the English language?</vt:lpstr>
      <vt:lpstr>Now sit back and listen to a short introduction to -  Empire, commonwealth, and multicultural England  </vt:lpstr>
      <vt:lpstr>Multicultural britain </vt:lpstr>
      <vt:lpstr>Task:   In groups, you must research one of the four former british colonies (guided by 4 assigned questions for each country).  Use the googledocs-doc to write your group’s notes (answers)  the group will present its findings for the rest of the class</vt:lpstr>
      <vt:lpstr>Task: speedwriting  individually, you must reflect on:  - what it means to be british?, - multiculturalism and/or - the former british colonies</vt:lpstr>
      <vt:lpstr> In pairs, what i have learned today is….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Medicinhistoriske opdagelser del 2</dc:title>
  <dc:creator>Ida Ranum Borre Larsen</dc:creator>
  <cp:lastModifiedBy>Ida Ranum Borre Larsen</cp:lastModifiedBy>
  <cp:revision>16</cp:revision>
  <dcterms:created xsi:type="dcterms:W3CDTF">2022-08-23T12:50:14Z</dcterms:created>
  <dcterms:modified xsi:type="dcterms:W3CDTF">2025-04-04T06:21:52Z</dcterms:modified>
</cp:coreProperties>
</file>