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68" r:id="rId3"/>
    <p:sldId id="270" r:id="rId4"/>
    <p:sldId id="256" r:id="rId5"/>
    <p:sldId id="267" r:id="rId6"/>
    <p:sldId id="258" r:id="rId7"/>
    <p:sldId id="257" r:id="rId8"/>
    <p:sldId id="260" r:id="rId9"/>
    <p:sldId id="259" r:id="rId10"/>
    <p:sldId id="265" r:id="rId11"/>
    <p:sldId id="262" r:id="rId12"/>
    <p:sldId id="266" r:id="rId13"/>
    <p:sldId id="264" r:id="rId14"/>
    <p:sldId id="261" r:id="rId15"/>
    <p:sldId id="263" r:id="rId16"/>
    <p:sldId id="271" r:id="rId17"/>
    <p:sldId id="272" r:id="rId1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8" d="100"/>
          <a:sy n="58" d="100"/>
        </p:scale>
        <p:origin x="112"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9F270-30E7-4D29-891C-237CF8EDFCA8}"/>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C5D853F-A65F-1DD1-4AE1-07057534C2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FA034C8-9F4C-6555-E27C-7D05C79D81A8}"/>
              </a:ext>
            </a:extLst>
          </p:cNvPr>
          <p:cNvSpPr>
            <a:spLocks noGrp="1"/>
          </p:cNvSpPr>
          <p:nvPr>
            <p:ph type="dt" sz="half" idx="10"/>
          </p:nvPr>
        </p:nvSpPr>
        <p:spPr/>
        <p:txBody>
          <a:bodyPr/>
          <a:lstStyle/>
          <a:p>
            <a:fld id="{6368B9B8-5A01-4833-8AC2-CFD936764A8F}" type="datetimeFigureOut">
              <a:rPr lang="da-DK" smtClean="0"/>
              <a:t>24-11-2025</a:t>
            </a:fld>
            <a:endParaRPr lang="da-DK"/>
          </a:p>
        </p:txBody>
      </p:sp>
      <p:sp>
        <p:nvSpPr>
          <p:cNvPr id="5" name="Pladsholder til sidefod 4">
            <a:extLst>
              <a:ext uri="{FF2B5EF4-FFF2-40B4-BE49-F238E27FC236}">
                <a16:creationId xmlns:a16="http://schemas.microsoft.com/office/drawing/2014/main" id="{0BCFBD75-5358-D936-F786-3D2CA8EA091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946C967-DFC5-5FDF-AA6B-D56673A99B9C}"/>
              </a:ext>
            </a:extLst>
          </p:cNvPr>
          <p:cNvSpPr>
            <a:spLocks noGrp="1"/>
          </p:cNvSpPr>
          <p:nvPr>
            <p:ph type="sldNum" sz="quarter" idx="12"/>
          </p:nvPr>
        </p:nvSpPr>
        <p:spPr/>
        <p:txBody>
          <a:bodyPr/>
          <a:lstStyle/>
          <a:p>
            <a:fld id="{0C1FD0BA-0159-4E07-A432-4F5E022DC0D9}" type="slidenum">
              <a:rPr lang="da-DK" smtClean="0"/>
              <a:t>‹nr.›</a:t>
            </a:fld>
            <a:endParaRPr lang="da-DK"/>
          </a:p>
        </p:txBody>
      </p:sp>
    </p:spTree>
    <p:extLst>
      <p:ext uri="{BB962C8B-B14F-4D97-AF65-F5344CB8AC3E}">
        <p14:creationId xmlns:p14="http://schemas.microsoft.com/office/powerpoint/2010/main" val="3464244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8C93F4-7B6D-028D-2138-B6149BFBF20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8AC34651-24B5-9139-383B-1E507DA8727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9BBD5D3-EF36-D144-2C64-F42AF97BF0BB}"/>
              </a:ext>
            </a:extLst>
          </p:cNvPr>
          <p:cNvSpPr>
            <a:spLocks noGrp="1"/>
          </p:cNvSpPr>
          <p:nvPr>
            <p:ph type="dt" sz="half" idx="10"/>
          </p:nvPr>
        </p:nvSpPr>
        <p:spPr/>
        <p:txBody>
          <a:bodyPr/>
          <a:lstStyle/>
          <a:p>
            <a:fld id="{6368B9B8-5A01-4833-8AC2-CFD936764A8F}" type="datetimeFigureOut">
              <a:rPr lang="da-DK" smtClean="0"/>
              <a:t>24-11-2025</a:t>
            </a:fld>
            <a:endParaRPr lang="da-DK"/>
          </a:p>
        </p:txBody>
      </p:sp>
      <p:sp>
        <p:nvSpPr>
          <p:cNvPr id="5" name="Pladsholder til sidefod 4">
            <a:extLst>
              <a:ext uri="{FF2B5EF4-FFF2-40B4-BE49-F238E27FC236}">
                <a16:creationId xmlns:a16="http://schemas.microsoft.com/office/drawing/2014/main" id="{3A8F1C6C-0DA8-77E4-4D40-BE9EBB8B809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7EB1664-F438-128F-FEB2-49D326D40F3C}"/>
              </a:ext>
            </a:extLst>
          </p:cNvPr>
          <p:cNvSpPr>
            <a:spLocks noGrp="1"/>
          </p:cNvSpPr>
          <p:nvPr>
            <p:ph type="sldNum" sz="quarter" idx="12"/>
          </p:nvPr>
        </p:nvSpPr>
        <p:spPr/>
        <p:txBody>
          <a:bodyPr/>
          <a:lstStyle/>
          <a:p>
            <a:fld id="{0C1FD0BA-0159-4E07-A432-4F5E022DC0D9}" type="slidenum">
              <a:rPr lang="da-DK" smtClean="0"/>
              <a:t>‹nr.›</a:t>
            </a:fld>
            <a:endParaRPr lang="da-DK"/>
          </a:p>
        </p:txBody>
      </p:sp>
    </p:spTree>
    <p:extLst>
      <p:ext uri="{BB962C8B-B14F-4D97-AF65-F5344CB8AC3E}">
        <p14:creationId xmlns:p14="http://schemas.microsoft.com/office/powerpoint/2010/main" val="2232318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F0547B8-1A47-6135-B573-1BD005DF997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1437DEE0-9DF0-C796-00A0-3AFA7F625B0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95E77B1-75C8-9187-5FB9-26016E68B6D7}"/>
              </a:ext>
            </a:extLst>
          </p:cNvPr>
          <p:cNvSpPr>
            <a:spLocks noGrp="1"/>
          </p:cNvSpPr>
          <p:nvPr>
            <p:ph type="dt" sz="half" idx="10"/>
          </p:nvPr>
        </p:nvSpPr>
        <p:spPr/>
        <p:txBody>
          <a:bodyPr/>
          <a:lstStyle/>
          <a:p>
            <a:fld id="{6368B9B8-5A01-4833-8AC2-CFD936764A8F}" type="datetimeFigureOut">
              <a:rPr lang="da-DK" smtClean="0"/>
              <a:t>24-11-2025</a:t>
            </a:fld>
            <a:endParaRPr lang="da-DK"/>
          </a:p>
        </p:txBody>
      </p:sp>
      <p:sp>
        <p:nvSpPr>
          <p:cNvPr id="5" name="Pladsholder til sidefod 4">
            <a:extLst>
              <a:ext uri="{FF2B5EF4-FFF2-40B4-BE49-F238E27FC236}">
                <a16:creationId xmlns:a16="http://schemas.microsoft.com/office/drawing/2014/main" id="{D8905D92-D536-FDFD-BE82-242922D20EF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00EF9E3-A16E-1676-94FA-3CEBC743F9DF}"/>
              </a:ext>
            </a:extLst>
          </p:cNvPr>
          <p:cNvSpPr>
            <a:spLocks noGrp="1"/>
          </p:cNvSpPr>
          <p:nvPr>
            <p:ph type="sldNum" sz="quarter" idx="12"/>
          </p:nvPr>
        </p:nvSpPr>
        <p:spPr/>
        <p:txBody>
          <a:bodyPr/>
          <a:lstStyle/>
          <a:p>
            <a:fld id="{0C1FD0BA-0159-4E07-A432-4F5E022DC0D9}" type="slidenum">
              <a:rPr lang="da-DK" smtClean="0"/>
              <a:t>‹nr.›</a:t>
            </a:fld>
            <a:endParaRPr lang="da-DK"/>
          </a:p>
        </p:txBody>
      </p:sp>
    </p:spTree>
    <p:extLst>
      <p:ext uri="{BB962C8B-B14F-4D97-AF65-F5344CB8AC3E}">
        <p14:creationId xmlns:p14="http://schemas.microsoft.com/office/powerpoint/2010/main" val="312528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79198-5C8C-AD89-743B-2328AD6F243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CF5492C-5E2B-4F11-B170-C3A0B9CF6B9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A359CA9-4866-B202-D757-7677125CF302}"/>
              </a:ext>
            </a:extLst>
          </p:cNvPr>
          <p:cNvSpPr>
            <a:spLocks noGrp="1"/>
          </p:cNvSpPr>
          <p:nvPr>
            <p:ph type="dt" sz="half" idx="10"/>
          </p:nvPr>
        </p:nvSpPr>
        <p:spPr/>
        <p:txBody>
          <a:bodyPr/>
          <a:lstStyle/>
          <a:p>
            <a:fld id="{6368B9B8-5A01-4833-8AC2-CFD936764A8F}" type="datetimeFigureOut">
              <a:rPr lang="da-DK" smtClean="0"/>
              <a:t>24-11-2025</a:t>
            </a:fld>
            <a:endParaRPr lang="da-DK"/>
          </a:p>
        </p:txBody>
      </p:sp>
      <p:sp>
        <p:nvSpPr>
          <p:cNvPr id="5" name="Pladsholder til sidefod 4">
            <a:extLst>
              <a:ext uri="{FF2B5EF4-FFF2-40B4-BE49-F238E27FC236}">
                <a16:creationId xmlns:a16="http://schemas.microsoft.com/office/drawing/2014/main" id="{FFFF9647-1732-36AF-3A5A-B464E329078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F03FAF7-779D-46DE-5BA3-018ACDD39381}"/>
              </a:ext>
            </a:extLst>
          </p:cNvPr>
          <p:cNvSpPr>
            <a:spLocks noGrp="1"/>
          </p:cNvSpPr>
          <p:nvPr>
            <p:ph type="sldNum" sz="quarter" idx="12"/>
          </p:nvPr>
        </p:nvSpPr>
        <p:spPr/>
        <p:txBody>
          <a:bodyPr/>
          <a:lstStyle/>
          <a:p>
            <a:fld id="{0C1FD0BA-0159-4E07-A432-4F5E022DC0D9}" type="slidenum">
              <a:rPr lang="da-DK" smtClean="0"/>
              <a:t>‹nr.›</a:t>
            </a:fld>
            <a:endParaRPr lang="da-DK"/>
          </a:p>
        </p:txBody>
      </p:sp>
    </p:spTree>
    <p:extLst>
      <p:ext uri="{BB962C8B-B14F-4D97-AF65-F5344CB8AC3E}">
        <p14:creationId xmlns:p14="http://schemas.microsoft.com/office/powerpoint/2010/main" val="772231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3C28D6-C031-3509-5D4F-FEF2788E23F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C50C0EE-B1E0-003B-7BCB-A89BD5C845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2E3208B-5EC6-2B65-747A-2BE417304949}"/>
              </a:ext>
            </a:extLst>
          </p:cNvPr>
          <p:cNvSpPr>
            <a:spLocks noGrp="1"/>
          </p:cNvSpPr>
          <p:nvPr>
            <p:ph type="dt" sz="half" idx="10"/>
          </p:nvPr>
        </p:nvSpPr>
        <p:spPr/>
        <p:txBody>
          <a:bodyPr/>
          <a:lstStyle/>
          <a:p>
            <a:fld id="{6368B9B8-5A01-4833-8AC2-CFD936764A8F}" type="datetimeFigureOut">
              <a:rPr lang="da-DK" smtClean="0"/>
              <a:t>24-11-2025</a:t>
            </a:fld>
            <a:endParaRPr lang="da-DK"/>
          </a:p>
        </p:txBody>
      </p:sp>
      <p:sp>
        <p:nvSpPr>
          <p:cNvPr id="5" name="Pladsholder til sidefod 4">
            <a:extLst>
              <a:ext uri="{FF2B5EF4-FFF2-40B4-BE49-F238E27FC236}">
                <a16:creationId xmlns:a16="http://schemas.microsoft.com/office/drawing/2014/main" id="{1D1CE1C5-3CB6-A878-C971-3EA6565B41F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71A5E40-EC14-065E-BC03-30A23CBC0EC5}"/>
              </a:ext>
            </a:extLst>
          </p:cNvPr>
          <p:cNvSpPr>
            <a:spLocks noGrp="1"/>
          </p:cNvSpPr>
          <p:nvPr>
            <p:ph type="sldNum" sz="quarter" idx="12"/>
          </p:nvPr>
        </p:nvSpPr>
        <p:spPr/>
        <p:txBody>
          <a:bodyPr/>
          <a:lstStyle/>
          <a:p>
            <a:fld id="{0C1FD0BA-0159-4E07-A432-4F5E022DC0D9}" type="slidenum">
              <a:rPr lang="da-DK" smtClean="0"/>
              <a:t>‹nr.›</a:t>
            </a:fld>
            <a:endParaRPr lang="da-DK"/>
          </a:p>
        </p:txBody>
      </p:sp>
    </p:spTree>
    <p:extLst>
      <p:ext uri="{BB962C8B-B14F-4D97-AF65-F5344CB8AC3E}">
        <p14:creationId xmlns:p14="http://schemas.microsoft.com/office/powerpoint/2010/main" val="423366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C8C8E-E746-17B5-DD61-5A2055752A0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FB248DC-E003-22B2-4AA9-FD7372027E74}"/>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0CB1ADBF-A5C7-8607-57BD-D5288E1130F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AB48983-9EC4-E941-0EBF-9A7B89990A45}"/>
              </a:ext>
            </a:extLst>
          </p:cNvPr>
          <p:cNvSpPr>
            <a:spLocks noGrp="1"/>
          </p:cNvSpPr>
          <p:nvPr>
            <p:ph type="dt" sz="half" idx="10"/>
          </p:nvPr>
        </p:nvSpPr>
        <p:spPr/>
        <p:txBody>
          <a:bodyPr/>
          <a:lstStyle/>
          <a:p>
            <a:fld id="{6368B9B8-5A01-4833-8AC2-CFD936764A8F}" type="datetimeFigureOut">
              <a:rPr lang="da-DK" smtClean="0"/>
              <a:t>24-11-2025</a:t>
            </a:fld>
            <a:endParaRPr lang="da-DK"/>
          </a:p>
        </p:txBody>
      </p:sp>
      <p:sp>
        <p:nvSpPr>
          <p:cNvPr id="6" name="Pladsholder til sidefod 5">
            <a:extLst>
              <a:ext uri="{FF2B5EF4-FFF2-40B4-BE49-F238E27FC236}">
                <a16:creationId xmlns:a16="http://schemas.microsoft.com/office/drawing/2014/main" id="{6DC137F4-4449-AFB0-365C-E5E950B7BEF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94F6AEF-58FA-2048-CDE4-8A5A3730F416}"/>
              </a:ext>
            </a:extLst>
          </p:cNvPr>
          <p:cNvSpPr>
            <a:spLocks noGrp="1"/>
          </p:cNvSpPr>
          <p:nvPr>
            <p:ph type="sldNum" sz="quarter" idx="12"/>
          </p:nvPr>
        </p:nvSpPr>
        <p:spPr/>
        <p:txBody>
          <a:bodyPr/>
          <a:lstStyle/>
          <a:p>
            <a:fld id="{0C1FD0BA-0159-4E07-A432-4F5E022DC0D9}" type="slidenum">
              <a:rPr lang="da-DK" smtClean="0"/>
              <a:t>‹nr.›</a:t>
            </a:fld>
            <a:endParaRPr lang="da-DK"/>
          </a:p>
        </p:txBody>
      </p:sp>
    </p:spTree>
    <p:extLst>
      <p:ext uri="{BB962C8B-B14F-4D97-AF65-F5344CB8AC3E}">
        <p14:creationId xmlns:p14="http://schemas.microsoft.com/office/powerpoint/2010/main" val="781257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EA4C79-311C-1822-79FE-3B9EB100A15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11CA17C-5072-8F02-822B-AB6B0D9047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0D56C68-63B1-8C44-18D1-C6221749F8C7}"/>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A1774FF-D99A-8CF3-69C5-0356FE87BA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06A77678-F98C-0066-9689-4C65A6320626}"/>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4AFE53E-FD42-B549-2370-3454D0C4AC91}"/>
              </a:ext>
            </a:extLst>
          </p:cNvPr>
          <p:cNvSpPr>
            <a:spLocks noGrp="1"/>
          </p:cNvSpPr>
          <p:nvPr>
            <p:ph type="dt" sz="half" idx="10"/>
          </p:nvPr>
        </p:nvSpPr>
        <p:spPr/>
        <p:txBody>
          <a:bodyPr/>
          <a:lstStyle/>
          <a:p>
            <a:fld id="{6368B9B8-5A01-4833-8AC2-CFD936764A8F}" type="datetimeFigureOut">
              <a:rPr lang="da-DK" smtClean="0"/>
              <a:t>24-11-2025</a:t>
            </a:fld>
            <a:endParaRPr lang="da-DK"/>
          </a:p>
        </p:txBody>
      </p:sp>
      <p:sp>
        <p:nvSpPr>
          <p:cNvPr id="8" name="Pladsholder til sidefod 7">
            <a:extLst>
              <a:ext uri="{FF2B5EF4-FFF2-40B4-BE49-F238E27FC236}">
                <a16:creationId xmlns:a16="http://schemas.microsoft.com/office/drawing/2014/main" id="{C241F1D8-0346-CDF7-3240-B340E91BF7B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60F3ADB1-6A30-0E39-EBAA-9A1C470760E4}"/>
              </a:ext>
            </a:extLst>
          </p:cNvPr>
          <p:cNvSpPr>
            <a:spLocks noGrp="1"/>
          </p:cNvSpPr>
          <p:nvPr>
            <p:ph type="sldNum" sz="quarter" idx="12"/>
          </p:nvPr>
        </p:nvSpPr>
        <p:spPr/>
        <p:txBody>
          <a:bodyPr/>
          <a:lstStyle/>
          <a:p>
            <a:fld id="{0C1FD0BA-0159-4E07-A432-4F5E022DC0D9}" type="slidenum">
              <a:rPr lang="da-DK" smtClean="0"/>
              <a:t>‹nr.›</a:t>
            </a:fld>
            <a:endParaRPr lang="da-DK"/>
          </a:p>
        </p:txBody>
      </p:sp>
    </p:spTree>
    <p:extLst>
      <p:ext uri="{BB962C8B-B14F-4D97-AF65-F5344CB8AC3E}">
        <p14:creationId xmlns:p14="http://schemas.microsoft.com/office/powerpoint/2010/main" val="2019459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D4108-3A95-F731-1AC4-C9B4F587B12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610D756C-659E-A57E-4269-AA395D38E7E6}"/>
              </a:ext>
            </a:extLst>
          </p:cNvPr>
          <p:cNvSpPr>
            <a:spLocks noGrp="1"/>
          </p:cNvSpPr>
          <p:nvPr>
            <p:ph type="dt" sz="half" idx="10"/>
          </p:nvPr>
        </p:nvSpPr>
        <p:spPr/>
        <p:txBody>
          <a:bodyPr/>
          <a:lstStyle/>
          <a:p>
            <a:fld id="{6368B9B8-5A01-4833-8AC2-CFD936764A8F}" type="datetimeFigureOut">
              <a:rPr lang="da-DK" smtClean="0"/>
              <a:t>24-11-2025</a:t>
            </a:fld>
            <a:endParaRPr lang="da-DK"/>
          </a:p>
        </p:txBody>
      </p:sp>
      <p:sp>
        <p:nvSpPr>
          <p:cNvPr id="4" name="Pladsholder til sidefod 3">
            <a:extLst>
              <a:ext uri="{FF2B5EF4-FFF2-40B4-BE49-F238E27FC236}">
                <a16:creationId xmlns:a16="http://schemas.microsoft.com/office/drawing/2014/main" id="{811255A7-8A22-D0C0-9511-E19A7A73E1EB}"/>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47CF2027-D961-C284-228F-734427B04613}"/>
              </a:ext>
            </a:extLst>
          </p:cNvPr>
          <p:cNvSpPr>
            <a:spLocks noGrp="1"/>
          </p:cNvSpPr>
          <p:nvPr>
            <p:ph type="sldNum" sz="quarter" idx="12"/>
          </p:nvPr>
        </p:nvSpPr>
        <p:spPr/>
        <p:txBody>
          <a:bodyPr/>
          <a:lstStyle/>
          <a:p>
            <a:fld id="{0C1FD0BA-0159-4E07-A432-4F5E022DC0D9}" type="slidenum">
              <a:rPr lang="da-DK" smtClean="0"/>
              <a:t>‹nr.›</a:t>
            </a:fld>
            <a:endParaRPr lang="da-DK"/>
          </a:p>
        </p:txBody>
      </p:sp>
    </p:spTree>
    <p:extLst>
      <p:ext uri="{BB962C8B-B14F-4D97-AF65-F5344CB8AC3E}">
        <p14:creationId xmlns:p14="http://schemas.microsoft.com/office/powerpoint/2010/main" val="3393675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FC2C995-7C5C-2CF5-7F6B-D98BD8AFE2FA}"/>
              </a:ext>
            </a:extLst>
          </p:cNvPr>
          <p:cNvSpPr>
            <a:spLocks noGrp="1"/>
          </p:cNvSpPr>
          <p:nvPr>
            <p:ph type="dt" sz="half" idx="10"/>
          </p:nvPr>
        </p:nvSpPr>
        <p:spPr/>
        <p:txBody>
          <a:bodyPr/>
          <a:lstStyle/>
          <a:p>
            <a:fld id="{6368B9B8-5A01-4833-8AC2-CFD936764A8F}" type="datetimeFigureOut">
              <a:rPr lang="da-DK" smtClean="0"/>
              <a:t>24-11-2025</a:t>
            </a:fld>
            <a:endParaRPr lang="da-DK"/>
          </a:p>
        </p:txBody>
      </p:sp>
      <p:sp>
        <p:nvSpPr>
          <p:cNvPr id="3" name="Pladsholder til sidefod 2">
            <a:extLst>
              <a:ext uri="{FF2B5EF4-FFF2-40B4-BE49-F238E27FC236}">
                <a16:creationId xmlns:a16="http://schemas.microsoft.com/office/drawing/2014/main" id="{41108E3B-2A20-7121-1C13-509E3E9E3613}"/>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9FC3AF3-3E4D-6172-B6A6-6C0AA1F8AC91}"/>
              </a:ext>
            </a:extLst>
          </p:cNvPr>
          <p:cNvSpPr>
            <a:spLocks noGrp="1"/>
          </p:cNvSpPr>
          <p:nvPr>
            <p:ph type="sldNum" sz="quarter" idx="12"/>
          </p:nvPr>
        </p:nvSpPr>
        <p:spPr/>
        <p:txBody>
          <a:bodyPr/>
          <a:lstStyle/>
          <a:p>
            <a:fld id="{0C1FD0BA-0159-4E07-A432-4F5E022DC0D9}" type="slidenum">
              <a:rPr lang="da-DK" smtClean="0"/>
              <a:t>‹nr.›</a:t>
            </a:fld>
            <a:endParaRPr lang="da-DK"/>
          </a:p>
        </p:txBody>
      </p:sp>
    </p:spTree>
    <p:extLst>
      <p:ext uri="{BB962C8B-B14F-4D97-AF65-F5344CB8AC3E}">
        <p14:creationId xmlns:p14="http://schemas.microsoft.com/office/powerpoint/2010/main" val="1313285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55A18-28E2-8127-45C1-142A528EB31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188A97A-9365-D95E-CA99-806CBB4CAA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B265ECD-82DD-4D32-072E-8D0557C65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9E692BD-1DB4-768F-AB13-1C7D277E4B13}"/>
              </a:ext>
            </a:extLst>
          </p:cNvPr>
          <p:cNvSpPr>
            <a:spLocks noGrp="1"/>
          </p:cNvSpPr>
          <p:nvPr>
            <p:ph type="dt" sz="half" idx="10"/>
          </p:nvPr>
        </p:nvSpPr>
        <p:spPr/>
        <p:txBody>
          <a:bodyPr/>
          <a:lstStyle/>
          <a:p>
            <a:fld id="{6368B9B8-5A01-4833-8AC2-CFD936764A8F}" type="datetimeFigureOut">
              <a:rPr lang="da-DK" smtClean="0"/>
              <a:t>24-11-2025</a:t>
            </a:fld>
            <a:endParaRPr lang="da-DK"/>
          </a:p>
        </p:txBody>
      </p:sp>
      <p:sp>
        <p:nvSpPr>
          <p:cNvPr id="6" name="Pladsholder til sidefod 5">
            <a:extLst>
              <a:ext uri="{FF2B5EF4-FFF2-40B4-BE49-F238E27FC236}">
                <a16:creationId xmlns:a16="http://schemas.microsoft.com/office/drawing/2014/main" id="{3D3FDE86-629C-4E1D-7880-3DEEF02DABD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0D578A6-0D9B-19FD-547A-12F6CFB3E74E}"/>
              </a:ext>
            </a:extLst>
          </p:cNvPr>
          <p:cNvSpPr>
            <a:spLocks noGrp="1"/>
          </p:cNvSpPr>
          <p:nvPr>
            <p:ph type="sldNum" sz="quarter" idx="12"/>
          </p:nvPr>
        </p:nvSpPr>
        <p:spPr/>
        <p:txBody>
          <a:bodyPr/>
          <a:lstStyle/>
          <a:p>
            <a:fld id="{0C1FD0BA-0159-4E07-A432-4F5E022DC0D9}" type="slidenum">
              <a:rPr lang="da-DK" smtClean="0"/>
              <a:t>‹nr.›</a:t>
            </a:fld>
            <a:endParaRPr lang="da-DK"/>
          </a:p>
        </p:txBody>
      </p:sp>
    </p:spTree>
    <p:extLst>
      <p:ext uri="{BB962C8B-B14F-4D97-AF65-F5344CB8AC3E}">
        <p14:creationId xmlns:p14="http://schemas.microsoft.com/office/powerpoint/2010/main" val="1095483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0385F-9960-AAB4-9DF6-D8A66176AF4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1B9ED3F9-613B-60D1-2217-D10EBDDB15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A84B2F2-D221-183E-8493-B2CB14A30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7CE6603-1DB3-0764-05FC-103E47BCC25B}"/>
              </a:ext>
            </a:extLst>
          </p:cNvPr>
          <p:cNvSpPr>
            <a:spLocks noGrp="1"/>
          </p:cNvSpPr>
          <p:nvPr>
            <p:ph type="dt" sz="half" idx="10"/>
          </p:nvPr>
        </p:nvSpPr>
        <p:spPr/>
        <p:txBody>
          <a:bodyPr/>
          <a:lstStyle/>
          <a:p>
            <a:fld id="{6368B9B8-5A01-4833-8AC2-CFD936764A8F}" type="datetimeFigureOut">
              <a:rPr lang="da-DK" smtClean="0"/>
              <a:t>24-11-2025</a:t>
            </a:fld>
            <a:endParaRPr lang="da-DK"/>
          </a:p>
        </p:txBody>
      </p:sp>
      <p:sp>
        <p:nvSpPr>
          <p:cNvPr id="6" name="Pladsholder til sidefod 5">
            <a:extLst>
              <a:ext uri="{FF2B5EF4-FFF2-40B4-BE49-F238E27FC236}">
                <a16:creationId xmlns:a16="http://schemas.microsoft.com/office/drawing/2014/main" id="{D9DF3BB2-318F-BD84-E462-226934A26DE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D3118CC-A9C5-61E4-25AC-5B70557F45E9}"/>
              </a:ext>
            </a:extLst>
          </p:cNvPr>
          <p:cNvSpPr>
            <a:spLocks noGrp="1"/>
          </p:cNvSpPr>
          <p:nvPr>
            <p:ph type="sldNum" sz="quarter" idx="12"/>
          </p:nvPr>
        </p:nvSpPr>
        <p:spPr/>
        <p:txBody>
          <a:bodyPr/>
          <a:lstStyle/>
          <a:p>
            <a:fld id="{0C1FD0BA-0159-4E07-A432-4F5E022DC0D9}" type="slidenum">
              <a:rPr lang="da-DK" smtClean="0"/>
              <a:t>‹nr.›</a:t>
            </a:fld>
            <a:endParaRPr lang="da-DK"/>
          </a:p>
        </p:txBody>
      </p:sp>
    </p:spTree>
    <p:extLst>
      <p:ext uri="{BB962C8B-B14F-4D97-AF65-F5344CB8AC3E}">
        <p14:creationId xmlns:p14="http://schemas.microsoft.com/office/powerpoint/2010/main" val="238134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9DAB53F-5F06-CF54-C30E-9F441ED52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D254FE0-709F-A390-7C25-C148F93E8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B52A2BD-615C-D4FF-5986-239240C590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68B9B8-5A01-4833-8AC2-CFD936764A8F}" type="datetimeFigureOut">
              <a:rPr lang="da-DK" smtClean="0"/>
              <a:t>24-11-2025</a:t>
            </a:fld>
            <a:endParaRPr lang="da-DK"/>
          </a:p>
        </p:txBody>
      </p:sp>
      <p:sp>
        <p:nvSpPr>
          <p:cNvPr id="5" name="Pladsholder til sidefod 4">
            <a:extLst>
              <a:ext uri="{FF2B5EF4-FFF2-40B4-BE49-F238E27FC236}">
                <a16:creationId xmlns:a16="http://schemas.microsoft.com/office/drawing/2014/main" id="{C8A3B170-59D9-2B46-1F98-4F5CEDF403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16A331F2-949A-7B27-5012-F872DD7547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FD0BA-0159-4E07-A432-4F5E022DC0D9}" type="slidenum">
              <a:rPr lang="da-DK" smtClean="0"/>
              <a:t>‹nr.›</a:t>
            </a:fld>
            <a:endParaRPr lang="da-DK"/>
          </a:p>
        </p:txBody>
      </p:sp>
    </p:spTree>
    <p:extLst>
      <p:ext uri="{BB962C8B-B14F-4D97-AF65-F5344CB8AC3E}">
        <p14:creationId xmlns:p14="http://schemas.microsoft.com/office/powerpoint/2010/main" val="3370458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pubhist.com/person/286/edgar-degas"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file:///C:\Users\FRHF-lott4371\Downloads\Edgar%20Degas%20monotypier%20(7)%20(1).pdf"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britishmuseum.org/collection/object/P_1949-0411-2422"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ordrupgaard.dk/stilarter/#modernisme" TargetMode="External"/><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da.wikipedia.org/wiki/Absint_%28maleri%29" TargetMode="External"/><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maleri, skitse, tegning, kunst&#10;&#10;Indhold genereret af kunstig intelligens kan være forkert.">
            <a:extLst>
              <a:ext uri="{FF2B5EF4-FFF2-40B4-BE49-F238E27FC236}">
                <a16:creationId xmlns:a16="http://schemas.microsoft.com/office/drawing/2014/main" id="{08EADB01-3B49-6FA2-DAD9-D57FB5E9E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0336" y="0"/>
            <a:ext cx="4911328" cy="6858000"/>
          </a:xfrm>
          <a:prstGeom prst="rect">
            <a:avLst/>
          </a:prstGeom>
        </p:spPr>
      </p:pic>
    </p:spTree>
    <p:extLst>
      <p:ext uri="{BB962C8B-B14F-4D97-AF65-F5344CB8AC3E}">
        <p14:creationId xmlns:p14="http://schemas.microsoft.com/office/powerpoint/2010/main" val="887183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12AF028-C7E4-0B6F-0C6C-6CA4C082A44C}"/>
              </a:ext>
            </a:extLst>
          </p:cNvPr>
          <p:cNvPicPr>
            <a:picLocks noChangeAspect="1"/>
          </p:cNvPicPr>
          <p:nvPr/>
        </p:nvPicPr>
        <p:blipFill>
          <a:blip r:embed="rId2"/>
          <a:stretch>
            <a:fillRect/>
          </a:stretch>
        </p:blipFill>
        <p:spPr>
          <a:xfrm>
            <a:off x="742682" y="0"/>
            <a:ext cx="6439436" cy="6858000"/>
          </a:xfrm>
          <a:prstGeom prst="rect">
            <a:avLst/>
          </a:prstGeom>
        </p:spPr>
      </p:pic>
      <p:sp>
        <p:nvSpPr>
          <p:cNvPr id="5" name="Tekstfelt 4">
            <a:extLst>
              <a:ext uri="{FF2B5EF4-FFF2-40B4-BE49-F238E27FC236}">
                <a16:creationId xmlns:a16="http://schemas.microsoft.com/office/drawing/2014/main" id="{25CACA8B-4EAF-A805-494A-8FC3448FB055}"/>
              </a:ext>
            </a:extLst>
          </p:cNvPr>
          <p:cNvSpPr txBox="1"/>
          <p:nvPr/>
        </p:nvSpPr>
        <p:spPr>
          <a:xfrm>
            <a:off x="7543799" y="335845"/>
            <a:ext cx="4238625" cy="6647974"/>
          </a:xfrm>
          <a:prstGeom prst="rect">
            <a:avLst/>
          </a:prstGeom>
          <a:noFill/>
        </p:spPr>
        <p:txBody>
          <a:bodyPr wrap="square">
            <a:spAutoFit/>
          </a:bodyPr>
          <a:lstStyle/>
          <a:p>
            <a:r>
              <a:rPr lang="da-DK" b="1" dirty="0">
                <a:solidFill>
                  <a:srgbClr val="000000"/>
                </a:solidFill>
                <a:effectLst/>
                <a:latin typeface="Folio"/>
              </a:rPr>
              <a:t>”Tre danserinder”,</a:t>
            </a:r>
          </a:p>
          <a:p>
            <a:r>
              <a:rPr lang="nn-NO" b="0" i="0" dirty="0">
                <a:solidFill>
                  <a:srgbClr val="000000"/>
                </a:solidFill>
                <a:effectLst/>
                <a:latin typeface="Folio"/>
              </a:rPr>
              <a:t>Pastel på papir, 90,5 x 85 cm, ca. 1898</a:t>
            </a:r>
          </a:p>
          <a:p>
            <a:endParaRPr lang="da-DK" b="0" i="0" dirty="0">
              <a:solidFill>
                <a:srgbClr val="000000"/>
              </a:solidFill>
              <a:effectLst/>
              <a:latin typeface="Folio"/>
            </a:endParaRPr>
          </a:p>
          <a:p>
            <a:pPr algn="l"/>
            <a:r>
              <a:rPr lang="da-DK" b="0" i="0" dirty="0">
                <a:solidFill>
                  <a:srgbClr val="000000"/>
                </a:solidFill>
                <a:effectLst/>
                <a:latin typeface="Folio"/>
              </a:rPr>
              <a:t>Degas var pastelmaler par excellence. Især i de sene værker som dette udforskede han pastelkridtteknikken. Han lagde mange lag farve ovenpå hinanden og varierede strøgene, så han fik skabt de mest utrolige effekter, der på mange måder kan siges at foregribe den abstrakte kunst.</a:t>
            </a:r>
          </a:p>
          <a:p>
            <a:pPr algn="l"/>
            <a:r>
              <a:rPr lang="da-DK" b="0" i="0" dirty="0">
                <a:solidFill>
                  <a:srgbClr val="000000"/>
                </a:solidFill>
                <a:effectLst/>
                <a:latin typeface="Folio"/>
              </a:rPr>
              <a:t>Danserindemotivet var et af Degas’ foretrukne. I dette billede var det ikke så meget fortællingen i selve dansen eller de individuelle danserinder han dyrkede. Han lagde derimod fortællingen i en eksplosiv sansning af farven, og i de forskellige strukturer han fandt i overfladerne. Danserinderne poserer, men opsuges som figurer af intensiteten i farverne og af Degas’ abstraherende teknik, og scenen — eller publikum — i baggrunden er blevet til et rent fabulerende pastellandskab.</a:t>
            </a:r>
          </a:p>
          <a:p>
            <a:r>
              <a:rPr lang="da-DK" sz="1200" b="0" i="0" dirty="0">
                <a:solidFill>
                  <a:srgbClr val="000000"/>
                </a:solidFill>
                <a:effectLst/>
                <a:latin typeface="Folio"/>
              </a:rPr>
              <a:t>https://ordrupgaard.dk/udstillinger/edgar-degas/</a:t>
            </a:r>
          </a:p>
          <a:p>
            <a:pPr algn="l"/>
            <a:endParaRPr lang="da-DK" b="0" i="0" dirty="0">
              <a:solidFill>
                <a:srgbClr val="000000"/>
              </a:solidFill>
              <a:effectLst/>
              <a:latin typeface="Folio"/>
            </a:endParaRPr>
          </a:p>
        </p:txBody>
      </p:sp>
    </p:spTree>
    <p:extLst>
      <p:ext uri="{BB962C8B-B14F-4D97-AF65-F5344CB8AC3E}">
        <p14:creationId xmlns:p14="http://schemas.microsoft.com/office/powerpoint/2010/main" val="116981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dgar Degas - Ballet dancers on the stage">
            <a:extLst>
              <a:ext uri="{FF2B5EF4-FFF2-40B4-BE49-F238E27FC236}">
                <a16:creationId xmlns:a16="http://schemas.microsoft.com/office/drawing/2014/main" id="{6588EB6C-047D-2744-2132-0A516BCC1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7352" y="0"/>
            <a:ext cx="5253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ADCD9B85-4087-D4E5-194A-DF50D8B3BF13}"/>
              </a:ext>
            </a:extLst>
          </p:cNvPr>
          <p:cNvSpPr txBox="1"/>
          <p:nvPr/>
        </p:nvSpPr>
        <p:spPr>
          <a:xfrm>
            <a:off x="646770" y="4482790"/>
            <a:ext cx="2714526" cy="1754326"/>
          </a:xfrm>
          <a:prstGeom prst="rect">
            <a:avLst/>
          </a:prstGeom>
          <a:noFill/>
        </p:spPr>
        <p:txBody>
          <a:bodyPr wrap="none" rtlCol="0">
            <a:spAutoFit/>
          </a:bodyPr>
          <a:lstStyle/>
          <a:p>
            <a:pPr algn="l"/>
            <a:br>
              <a:rPr lang="en-US" b="0" i="0" u="none" strike="noStrike">
                <a:solidFill>
                  <a:srgbClr val="337AB7"/>
                </a:solidFill>
                <a:effectLst/>
                <a:latin typeface="-apple-system"/>
                <a:hlinkClick r:id="rId3"/>
              </a:rPr>
            </a:br>
            <a:r>
              <a:rPr lang="en-US" b="0" i="0" u="none" strike="noStrike">
                <a:solidFill>
                  <a:srgbClr val="337AB7"/>
                </a:solidFill>
                <a:effectLst/>
                <a:latin typeface="-apple-system"/>
                <a:hlinkClick r:id="rId3"/>
              </a:rPr>
              <a:t>Edgar Degas</a:t>
            </a:r>
            <a:endParaRPr lang="en-US" b="0" i="0">
              <a:solidFill>
                <a:srgbClr val="212529"/>
              </a:solidFill>
              <a:effectLst/>
              <a:latin typeface="-apple-system"/>
            </a:endParaRPr>
          </a:p>
          <a:p>
            <a:pPr algn="l"/>
            <a:r>
              <a:rPr lang="en-US" b="0" i="0">
                <a:solidFill>
                  <a:srgbClr val="212529"/>
                </a:solidFill>
                <a:effectLst/>
                <a:latin typeface="-apple-system"/>
              </a:rPr>
              <a:t>Ballet dancers on the stage</a:t>
            </a:r>
          </a:p>
          <a:p>
            <a:r>
              <a:rPr lang="en-US" b="0" i="0">
                <a:solidFill>
                  <a:srgbClr val="212529"/>
                </a:solidFill>
                <a:effectLst/>
                <a:latin typeface="-apple-system"/>
              </a:rPr>
              <a:t>1883</a:t>
            </a:r>
            <a:br>
              <a:rPr lang="en-US"/>
            </a:br>
            <a:r>
              <a:rPr lang="en-US" b="0" i="0">
                <a:solidFill>
                  <a:srgbClr val="212529"/>
                </a:solidFill>
                <a:effectLst/>
                <a:latin typeface="-apple-system"/>
              </a:rPr>
              <a:t>62.2 x 47.3 cm</a:t>
            </a:r>
            <a:br>
              <a:rPr lang="en-US"/>
            </a:br>
            <a:r>
              <a:rPr lang="en-US" b="0" i="0">
                <a:solidFill>
                  <a:srgbClr val="212529"/>
                </a:solidFill>
                <a:effectLst/>
                <a:latin typeface="-apple-system"/>
              </a:rPr>
              <a:t>Pastel on paper</a:t>
            </a:r>
            <a:endParaRPr lang="da-DK"/>
          </a:p>
        </p:txBody>
      </p:sp>
    </p:spTree>
    <p:extLst>
      <p:ext uri="{BB962C8B-B14F-4D97-AF65-F5344CB8AC3E}">
        <p14:creationId xmlns:p14="http://schemas.microsoft.com/office/powerpoint/2010/main" val="1730480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CEF0921-A19B-F4EC-9707-D457E9FA8F58}"/>
              </a:ext>
            </a:extLst>
          </p:cNvPr>
          <p:cNvPicPr>
            <a:picLocks noChangeAspect="1"/>
          </p:cNvPicPr>
          <p:nvPr/>
        </p:nvPicPr>
        <p:blipFill>
          <a:blip r:embed="rId2"/>
          <a:stretch>
            <a:fillRect/>
          </a:stretch>
        </p:blipFill>
        <p:spPr>
          <a:xfrm>
            <a:off x="4944859" y="0"/>
            <a:ext cx="6610121" cy="6858000"/>
          </a:xfrm>
          <a:prstGeom prst="rect">
            <a:avLst/>
          </a:prstGeom>
        </p:spPr>
      </p:pic>
      <p:sp>
        <p:nvSpPr>
          <p:cNvPr id="7" name="Tekstfelt 6">
            <a:extLst>
              <a:ext uri="{FF2B5EF4-FFF2-40B4-BE49-F238E27FC236}">
                <a16:creationId xmlns:a16="http://schemas.microsoft.com/office/drawing/2014/main" id="{A61B9E29-E619-70B2-7604-A1DD10C5FDF2}"/>
              </a:ext>
            </a:extLst>
          </p:cNvPr>
          <p:cNvSpPr txBox="1"/>
          <p:nvPr/>
        </p:nvSpPr>
        <p:spPr>
          <a:xfrm>
            <a:off x="266700" y="474345"/>
            <a:ext cx="4438650" cy="5909310"/>
          </a:xfrm>
          <a:prstGeom prst="rect">
            <a:avLst/>
          </a:prstGeom>
          <a:noFill/>
        </p:spPr>
        <p:txBody>
          <a:bodyPr wrap="square">
            <a:spAutoFit/>
          </a:bodyPr>
          <a:lstStyle/>
          <a:p>
            <a:pPr algn="l"/>
            <a:r>
              <a:rPr lang="da-DK" b="1" i="1" dirty="0">
                <a:solidFill>
                  <a:srgbClr val="000000"/>
                </a:solidFill>
                <a:effectLst/>
                <a:latin typeface="Folio"/>
              </a:rPr>
              <a:t>Ved toilettet. Kvinde, der reder sit hår</a:t>
            </a:r>
          </a:p>
          <a:p>
            <a:pPr algn="l"/>
            <a:r>
              <a:rPr lang="nn-NO" b="0" i="0" dirty="0">
                <a:solidFill>
                  <a:srgbClr val="000000"/>
                </a:solidFill>
                <a:effectLst/>
                <a:latin typeface="Folio"/>
              </a:rPr>
              <a:t>Pastel på papir, 53 x 69 cm, ca. 1895-1900</a:t>
            </a:r>
          </a:p>
          <a:p>
            <a:pPr algn="l"/>
            <a:endParaRPr lang="da-DK" b="0" i="0" dirty="0">
              <a:solidFill>
                <a:srgbClr val="000000"/>
              </a:solidFill>
              <a:effectLst/>
              <a:latin typeface="Folio"/>
            </a:endParaRPr>
          </a:p>
          <a:p>
            <a:pPr algn="l"/>
            <a:r>
              <a:rPr lang="da-DK" b="0" i="0" dirty="0">
                <a:solidFill>
                  <a:srgbClr val="000000"/>
                </a:solidFill>
                <a:effectLst/>
                <a:latin typeface="Folio"/>
              </a:rPr>
              <a:t>”Når man ser på Degas’ billeder af kvinder ved deres toilette, får man som betragter en følelse af at få adgang til en privat verden. Men der er samtidig ofte en distance indbygget i billedet i kraft af synspunkt og beskæring. I dette billede ser vi ind i en kvindes intime boudoir og holdes samtidig på afstand. Kvinden ses oppefra, en stol spærrer vejen, og hendes ansigt er utydeligt i spejlet på væggen. Det er alt sammen effekter, der skaber en ladet atmosfære af både nærvær og fravær, og som peger på betragterens fundamentalt voyeuristiske position i forhold til billedet. Dette er et tema, som Degas igen og igen kredser om i sine billeder af kvinder.”</a:t>
            </a:r>
          </a:p>
          <a:p>
            <a:pPr algn="l"/>
            <a:endParaRPr lang="da-DK" dirty="0">
              <a:solidFill>
                <a:srgbClr val="000000"/>
              </a:solidFill>
              <a:latin typeface="Folio"/>
            </a:endParaRPr>
          </a:p>
          <a:p>
            <a:pPr algn="l"/>
            <a:r>
              <a:rPr lang="da-DK" b="0" i="0" dirty="0">
                <a:solidFill>
                  <a:srgbClr val="000000"/>
                </a:solidFill>
                <a:effectLst/>
                <a:latin typeface="Folio"/>
              </a:rPr>
              <a:t>https://ordrupgaard.dk/udstillinger/edgar-degas/</a:t>
            </a:r>
          </a:p>
        </p:txBody>
      </p:sp>
    </p:spTree>
    <p:extLst>
      <p:ext uri="{BB962C8B-B14F-4D97-AF65-F5344CB8AC3E}">
        <p14:creationId xmlns:p14="http://schemas.microsoft.com/office/powerpoint/2010/main" val="225542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1B893DF-0C1F-BED9-6D23-B90FD5E0DC71}"/>
              </a:ext>
            </a:extLst>
          </p:cNvPr>
          <p:cNvPicPr>
            <a:picLocks noChangeAspect="1"/>
          </p:cNvPicPr>
          <p:nvPr/>
        </p:nvPicPr>
        <p:blipFill>
          <a:blip r:embed="rId2"/>
          <a:stretch>
            <a:fillRect/>
          </a:stretch>
        </p:blipFill>
        <p:spPr>
          <a:xfrm>
            <a:off x="4219179" y="401107"/>
            <a:ext cx="7605552" cy="5571067"/>
          </a:xfrm>
          <a:prstGeom prst="rect">
            <a:avLst/>
          </a:prstGeom>
        </p:spPr>
      </p:pic>
      <p:sp>
        <p:nvSpPr>
          <p:cNvPr id="4" name="Tekstfelt 3">
            <a:extLst>
              <a:ext uri="{FF2B5EF4-FFF2-40B4-BE49-F238E27FC236}">
                <a16:creationId xmlns:a16="http://schemas.microsoft.com/office/drawing/2014/main" id="{063E50A9-A643-EA73-A8BE-3DDB1C8BEABD}"/>
              </a:ext>
            </a:extLst>
          </p:cNvPr>
          <p:cNvSpPr txBox="1"/>
          <p:nvPr/>
        </p:nvSpPr>
        <p:spPr>
          <a:xfrm>
            <a:off x="241299" y="179909"/>
            <a:ext cx="3759201" cy="6432530"/>
          </a:xfrm>
          <a:prstGeom prst="rect">
            <a:avLst/>
          </a:prstGeom>
          <a:noFill/>
        </p:spPr>
        <p:txBody>
          <a:bodyPr wrap="square" rtlCol="0">
            <a:spAutoFit/>
          </a:bodyPr>
          <a:lstStyle/>
          <a:p>
            <a:pPr algn="l"/>
            <a:r>
              <a:rPr lang="da-DK" sz="2000" b="0" i="0" dirty="0">
                <a:effectLst/>
                <a:latin typeface="Hill"/>
              </a:rPr>
              <a:t>Degas kvindeskildringer</a:t>
            </a:r>
          </a:p>
          <a:p>
            <a:pPr algn="l"/>
            <a:r>
              <a:rPr lang="da-DK" sz="1400" b="0" i="0" dirty="0">
                <a:effectLst/>
                <a:latin typeface="Hill"/>
              </a:rPr>
              <a:t>”Degas’ figurskildring er sædvanligvis præget af distancerende realisme, af en iagttagen, hvis kølige intensitet synes at fascineres mindre af den bevægede krops erotiske udstråling end af kroppens konkrete eksistens som objekt. Tilsyneladende et negativt blik, hvis ubarmhjertighed da også bekræfter en påstand om Degas’ misogyni (kvindehad).</a:t>
            </a:r>
          </a:p>
          <a:p>
            <a:pPr algn="l"/>
            <a:r>
              <a:rPr lang="da-DK" sz="1400" b="1" i="0" dirty="0" err="1">
                <a:effectLst/>
                <a:latin typeface="Hill"/>
              </a:rPr>
              <a:t>Socio-kulturelle</a:t>
            </a:r>
            <a:r>
              <a:rPr lang="da-DK" sz="1400" b="1" i="0" dirty="0">
                <a:effectLst/>
                <a:latin typeface="Hill"/>
              </a:rPr>
              <a:t> kvindeskildringer</a:t>
            </a:r>
          </a:p>
          <a:p>
            <a:pPr algn="l"/>
            <a:r>
              <a:rPr lang="da-DK" sz="1400" b="0" i="0" dirty="0">
                <a:effectLst/>
                <a:latin typeface="Hill"/>
              </a:rPr>
              <a:t>Degas’ kvinder er den udslidte prostituerede, eller vaske- og strygepige, og den ligeledes af sit erhverv prægede uskønne danserinde. Netop i valg af typer og i præsentationen af dem kan Degas’ kvindeskildringer ses </a:t>
            </a:r>
            <a:r>
              <a:rPr lang="da-DK" sz="1400" b="0" i="0" dirty="0" err="1">
                <a:effectLst/>
                <a:latin typeface="Hill"/>
              </a:rPr>
              <a:t>socio-kulturelt</a:t>
            </a:r>
            <a:r>
              <a:rPr lang="da-DK" sz="1400" b="0" i="0" dirty="0">
                <a:effectLst/>
                <a:latin typeface="Hill"/>
              </a:rPr>
              <a:t>. De bliver billeder på samfundsfunktioner, hvis tvang definerer og mærker dem med liv.</a:t>
            </a:r>
          </a:p>
          <a:p>
            <a:pPr algn="l"/>
            <a:r>
              <a:rPr lang="da-DK" sz="1400" b="1" i="0" dirty="0">
                <a:effectLst/>
                <a:latin typeface="Hill"/>
              </a:rPr>
              <a:t>En </a:t>
            </a:r>
            <a:r>
              <a:rPr lang="da-DK" sz="1400" b="1" i="0" dirty="0" err="1">
                <a:effectLst/>
                <a:latin typeface="Hill"/>
              </a:rPr>
              <a:t>socio-kulturel</a:t>
            </a:r>
            <a:r>
              <a:rPr lang="da-DK" sz="1400" b="1" i="0" dirty="0">
                <a:effectLst/>
                <a:latin typeface="Hill"/>
              </a:rPr>
              <a:t> tvang</a:t>
            </a:r>
          </a:p>
          <a:p>
            <a:pPr algn="l"/>
            <a:r>
              <a:rPr lang="da-DK" sz="1400" b="0" i="0" dirty="0">
                <a:effectLst/>
                <a:latin typeface="Hill"/>
              </a:rPr>
              <a:t>Men i Kobberstiksamlingens monotypi udsender kvindeskikkelsen uimodståeligt en erotisk yppighed, man også kan møde hos Degas. Billedets karakter af teatergarderobe, af maskerade, definerer kvinden i forhold til den ventende mandsperson, hvis blik fra siden fikserer hende over stokkens diskrete tegn. Selve rummets synlighed bliver billede på en forventet forening og omslutter intimt dette forhold betinget af </a:t>
            </a:r>
            <a:r>
              <a:rPr lang="da-DK" sz="1400" b="0" i="0" dirty="0" err="1">
                <a:effectLst/>
                <a:latin typeface="Hill"/>
              </a:rPr>
              <a:t>socio-kulturel</a:t>
            </a:r>
            <a:r>
              <a:rPr lang="da-DK" sz="1400" b="0" i="0" dirty="0">
                <a:effectLst/>
                <a:latin typeface="Hill"/>
              </a:rPr>
              <a:t> tvang.”</a:t>
            </a:r>
          </a:p>
          <a:p>
            <a:pPr algn="l"/>
            <a:r>
              <a:rPr lang="da-DK" sz="1400" dirty="0">
                <a:latin typeface="Hill"/>
              </a:rPr>
              <a:t>(Statens Museum for Kunst’ hjemmeside</a:t>
            </a:r>
            <a:endParaRPr lang="da-DK" sz="1400" b="0" i="0" dirty="0">
              <a:effectLst/>
              <a:latin typeface="Hill"/>
            </a:endParaRPr>
          </a:p>
        </p:txBody>
      </p:sp>
      <p:sp>
        <p:nvSpPr>
          <p:cNvPr id="6" name="Rectangle 2">
            <a:extLst>
              <a:ext uri="{FF2B5EF4-FFF2-40B4-BE49-F238E27FC236}">
                <a16:creationId xmlns:a16="http://schemas.microsoft.com/office/drawing/2014/main" id="{228298D6-D766-1097-488A-5DF1B939A7CC}"/>
              </a:ext>
            </a:extLst>
          </p:cNvPr>
          <p:cNvSpPr>
            <a:spLocks noChangeArrowheads="1"/>
          </p:cNvSpPr>
          <p:nvPr/>
        </p:nvSpPr>
        <p:spPr bwMode="auto">
          <a:xfrm>
            <a:off x="4219179" y="6212329"/>
            <a:ext cx="6477396" cy="400110"/>
          </a:xfrm>
          <a:prstGeom prst="rect">
            <a:avLst/>
          </a:prstGeom>
          <a:noFill/>
          <a:ln>
            <a:noFill/>
          </a:ln>
          <a:effectLst/>
        </p:spPr>
        <p:txBody>
          <a:bodyPr vert="horz" wrap="square" lIns="0" tIns="0" rIns="0" bIns="0" numCol="1" anchor="ctr" anchorCtr="0" compatLnSpc="1">
            <a:prstTxWarp prst="textNoShape">
              <a:avLst/>
            </a:prstTxWarp>
            <a:spAutoFit/>
          </a:bodyPr>
          <a:lstStyle/>
          <a:p>
            <a:pPr marL="457200" marR="0" lvl="1" indent="-457200" algn="l" defTabSz="914400" rtl="0" eaLnBrk="0" fontAlgn="base" latinLnBrk="0" hangingPunct="0">
              <a:lnSpc>
                <a:spcPct val="100000"/>
              </a:lnSpc>
              <a:spcBef>
                <a:spcPct val="0"/>
              </a:spcBef>
              <a:spcAft>
                <a:spcPct val="0"/>
              </a:spcAft>
              <a:buClrTx/>
              <a:buSzTx/>
              <a:buFontTx/>
              <a:buNone/>
              <a:tabLst/>
            </a:pPr>
            <a:r>
              <a:rPr kumimoji="0" lang="da-DK" altLang="da-DK" sz="1400" b="0" i="0" u="none" strike="noStrike" cap="none" normalizeH="0" baseline="0" dirty="0">
                <a:ln>
                  <a:noFill/>
                </a:ln>
                <a:effectLst/>
                <a:latin typeface="Hill"/>
              </a:rPr>
              <a:t>Edgar Degas (1834 - 1917): ”Intimitet”, Monotypi i sort</a:t>
            </a:r>
            <a:r>
              <a:rPr lang="da-DK" altLang="da-DK" sz="1400" b="1" dirty="0">
                <a:latin typeface="Hill"/>
              </a:rPr>
              <a:t>, </a:t>
            </a:r>
            <a:r>
              <a:rPr kumimoji="0" lang="da-DK" altLang="da-DK" sz="1400" b="0" i="0" u="none" strike="noStrike" cap="none" normalizeH="0" baseline="0" dirty="0">
                <a:ln>
                  <a:noFill/>
                </a:ln>
                <a:effectLst/>
                <a:latin typeface="Hill"/>
              </a:rPr>
              <a:t>Ca. 1877</a:t>
            </a:r>
            <a:r>
              <a:rPr kumimoji="0" lang="da-DK" altLang="da-DK" sz="1400" b="1" i="0" u="none" strike="noStrike" cap="none" normalizeH="0" baseline="0" dirty="0">
                <a:ln>
                  <a:noFill/>
                </a:ln>
                <a:effectLst/>
                <a:latin typeface="Hill"/>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lang="da-DK" altLang="da-DK" sz="1200" dirty="0">
                <a:latin typeface="Hill"/>
              </a:rPr>
              <a:t>Mål</a:t>
            </a:r>
            <a:r>
              <a:rPr lang="da-DK" altLang="da-DK" sz="1200" b="1" dirty="0">
                <a:latin typeface="Hill"/>
              </a:rPr>
              <a:t>: </a:t>
            </a:r>
            <a:r>
              <a:rPr kumimoji="0" lang="da-DK" altLang="da-DK" sz="1200" b="0" i="0" u="none" strike="noStrike" cap="none" normalizeH="0" baseline="0" dirty="0">
                <a:ln>
                  <a:noFill/>
                </a:ln>
                <a:effectLst/>
                <a:latin typeface="Hill"/>
              </a:rPr>
              <a:t>119 x 161 mm (Tilhører Kobberstiksamlingen, Statens Museum for Kunst.</a:t>
            </a:r>
          </a:p>
        </p:txBody>
      </p:sp>
    </p:spTree>
    <p:extLst>
      <p:ext uri="{BB962C8B-B14F-4D97-AF65-F5344CB8AC3E}">
        <p14:creationId xmlns:p14="http://schemas.microsoft.com/office/powerpoint/2010/main" val="3537381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andscape">
            <a:extLst>
              <a:ext uri="{FF2B5EF4-FFF2-40B4-BE49-F238E27FC236}">
                <a16:creationId xmlns:a16="http://schemas.microsoft.com/office/drawing/2014/main" id="{6B7F6217-F6A7-DD92-F0CD-320270E7F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4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CD20B62C-4D2B-58C8-148E-288525885A0F}"/>
              </a:ext>
            </a:extLst>
          </p:cNvPr>
          <p:cNvSpPr txBox="1"/>
          <p:nvPr/>
        </p:nvSpPr>
        <p:spPr>
          <a:xfrm>
            <a:off x="9357360" y="6177280"/>
            <a:ext cx="2654125" cy="369332"/>
          </a:xfrm>
          <a:prstGeom prst="rect">
            <a:avLst/>
          </a:prstGeom>
          <a:noFill/>
        </p:spPr>
        <p:txBody>
          <a:bodyPr wrap="none" rtlCol="0">
            <a:spAutoFit/>
          </a:bodyPr>
          <a:lstStyle/>
          <a:p>
            <a:r>
              <a:rPr lang="da-DK" dirty="0"/>
              <a:t>Landskab, 1892, monotypi</a:t>
            </a:r>
          </a:p>
        </p:txBody>
      </p:sp>
    </p:spTree>
    <p:extLst>
      <p:ext uri="{BB962C8B-B14F-4D97-AF65-F5344CB8AC3E}">
        <p14:creationId xmlns:p14="http://schemas.microsoft.com/office/powerpoint/2010/main" val="2495291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CDDE63BE-A191-9AD0-9AD3-982E8D52B257}"/>
              </a:ext>
            </a:extLst>
          </p:cNvPr>
          <p:cNvSpPr txBox="1"/>
          <p:nvPr/>
        </p:nvSpPr>
        <p:spPr>
          <a:xfrm>
            <a:off x="1355792" y="2827066"/>
            <a:ext cx="9480416" cy="1569660"/>
          </a:xfrm>
          <a:prstGeom prst="rect">
            <a:avLst/>
          </a:prstGeom>
          <a:noFill/>
        </p:spPr>
        <p:txBody>
          <a:bodyPr wrap="none" rtlCol="0">
            <a:spAutoFit/>
          </a:bodyPr>
          <a:lstStyle/>
          <a:p>
            <a:r>
              <a:rPr lang="da-DK" sz="2400" dirty="0"/>
              <a:t>Læs mere om Degas monotypier og hans eksperimenter med teknikken på</a:t>
            </a:r>
            <a:r>
              <a:rPr lang="da-DK" dirty="0"/>
              <a:t>: </a:t>
            </a:r>
          </a:p>
          <a:p>
            <a:endParaRPr lang="da-DK" dirty="0">
              <a:hlinkClick r:id="rId2" action="ppaction://hlinkfile"/>
            </a:endParaRPr>
          </a:p>
          <a:p>
            <a:endParaRPr lang="da-DK" dirty="0">
              <a:hlinkClick r:id="rId2" action="ppaction://hlinkfile"/>
            </a:endParaRPr>
          </a:p>
          <a:p>
            <a:r>
              <a:rPr lang="da-DK" dirty="0">
                <a:hlinkClick r:id="rId2" action="ppaction://hlinkfile"/>
              </a:rPr>
              <a:t>file:///C:/Users/FRHF-lott4371/Downloads/Edgar%20Degas%20monotypier%20(7)%20(1).pdf</a:t>
            </a:r>
            <a:endParaRPr lang="da-DK" dirty="0"/>
          </a:p>
          <a:p>
            <a:endParaRPr lang="da-DK" dirty="0"/>
          </a:p>
        </p:txBody>
      </p:sp>
    </p:spTree>
    <p:extLst>
      <p:ext uri="{BB962C8B-B14F-4D97-AF65-F5344CB8AC3E}">
        <p14:creationId xmlns:p14="http://schemas.microsoft.com/office/powerpoint/2010/main" val="140829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45DA87CA-94C4-2534-A310-CE31EBE4141D}"/>
              </a:ext>
            </a:extLst>
          </p:cNvPr>
          <p:cNvSpPr txBox="1"/>
          <p:nvPr/>
        </p:nvSpPr>
        <p:spPr>
          <a:xfrm>
            <a:off x="5805889" y="382012"/>
            <a:ext cx="5850937" cy="6032421"/>
          </a:xfrm>
          <a:prstGeom prst="rect">
            <a:avLst/>
          </a:prstGeom>
          <a:noFill/>
        </p:spPr>
        <p:txBody>
          <a:bodyPr wrap="square">
            <a:spAutoFit/>
          </a:bodyPr>
          <a:lstStyle/>
          <a:p>
            <a:pPr>
              <a:spcBef>
                <a:spcPts val="2400"/>
              </a:spcBef>
            </a:pPr>
            <a:r>
              <a:rPr lang="da-DK" b="1" dirty="0">
                <a:solidFill>
                  <a:srgbClr val="000000"/>
                </a:solidFill>
              </a:rPr>
              <a:t>Degas var også nyskabende indenfor skulpturen</a:t>
            </a:r>
          </a:p>
          <a:p>
            <a:pPr>
              <a:spcBef>
                <a:spcPts val="2400"/>
              </a:spcBef>
            </a:pPr>
            <a:r>
              <a:rPr lang="da-DK" sz="1400" dirty="0">
                <a:solidFill>
                  <a:srgbClr val="000000"/>
                </a:solidFill>
              </a:rPr>
              <a:t>Første gang verden mødte Edgar Degas’ </a:t>
            </a:r>
            <a:r>
              <a:rPr lang="da-DK" sz="1400" b="0" i="0" dirty="0">
                <a:solidFill>
                  <a:srgbClr val="000000"/>
                </a:solidFill>
                <a:effectLst/>
              </a:rPr>
              <a:t>Lille danserinde, 14 år var på en impressionistudstilling i Paris i 1881. Det var i en udgave af bemalet voks og med et fyldigt hvidt balletskørt. Håret var ægte, der var ål i strømperne og synlige knæ under et meget detaljeret skørt.</a:t>
            </a:r>
            <a:r>
              <a:rPr lang="da-DK" sz="1400" dirty="0">
                <a:solidFill>
                  <a:srgbClr val="333333"/>
                </a:solidFill>
              </a:rPr>
              <a:t> Den vakte furore, da den blev udstillet, idet mange mente den var grim. Efter Degas død blev der i 1921 støbt ca. 30 eksemplarer i bronze, men med skørt og hårsløjfe af tekstil. Med tiden er tekstilerne blevet skiftet ud, og har nu mange forskellige udtryk fra hvid over rosa til olivengrøn. </a:t>
            </a:r>
          </a:p>
          <a:p>
            <a:pPr>
              <a:spcBef>
                <a:spcPts val="2400"/>
              </a:spcBef>
            </a:pPr>
            <a:r>
              <a:rPr lang="da-DK" sz="1400" dirty="0">
                <a:solidFill>
                  <a:srgbClr val="000000"/>
                </a:solidFill>
              </a:rPr>
              <a:t>Siden 1949 har </a:t>
            </a:r>
            <a:r>
              <a:rPr lang="da-DK" sz="1400" i="1" dirty="0">
                <a:solidFill>
                  <a:srgbClr val="000000"/>
                </a:solidFill>
              </a:rPr>
              <a:t>Lille danserinde, 14 år</a:t>
            </a:r>
            <a:r>
              <a:rPr lang="da-DK" sz="1400" dirty="0">
                <a:solidFill>
                  <a:srgbClr val="000000"/>
                </a:solidFill>
              </a:rPr>
              <a:t> været en del af Glyptotekets franske samling. Degas’ bronzeskulptur blev støbt efter kunstnerens død og bar sandsynligvis det originale skørt fra 1920’erne. I 1979 gennemgik skørtet en konserverende behandling, men i 2022 vurderede </a:t>
            </a:r>
            <a:r>
              <a:rPr lang="da-DK" sz="1400">
                <a:solidFill>
                  <a:srgbClr val="000000"/>
                </a:solidFill>
              </a:rPr>
              <a:t>Glyptotekets konservator, </a:t>
            </a:r>
            <a:r>
              <a:rPr lang="da-DK" sz="1400" dirty="0">
                <a:solidFill>
                  <a:srgbClr val="000000"/>
                </a:solidFill>
              </a:rPr>
              <a:t>at det falmede, mørkebrune skørt, der var bundet om livet på Lille danserinde, 14 år, var nedbrudt og i så dårlig stand, at det smuldrede. Danserinden krævede en gennemgribende konservering.</a:t>
            </a:r>
          </a:p>
          <a:p>
            <a:pPr algn="l">
              <a:spcBef>
                <a:spcPts val="2400"/>
              </a:spcBef>
            </a:pPr>
            <a:r>
              <a:rPr lang="da-DK" sz="1400" b="0" i="0" dirty="0">
                <a:solidFill>
                  <a:srgbClr val="000000"/>
                </a:solidFill>
                <a:effectLst/>
              </a:rPr>
              <a:t>Degas’ oprindelige skulptur af balletdanserinden Marie Van </a:t>
            </a:r>
            <a:r>
              <a:rPr lang="da-DK" sz="1400" b="0" i="0" dirty="0" err="1">
                <a:solidFill>
                  <a:srgbClr val="000000"/>
                </a:solidFill>
                <a:effectLst/>
              </a:rPr>
              <a:t>Goethem</a:t>
            </a:r>
            <a:r>
              <a:rPr lang="da-DK" sz="1400" b="0" i="0" dirty="0">
                <a:solidFill>
                  <a:srgbClr val="000000"/>
                </a:solidFill>
                <a:effectLst/>
              </a:rPr>
              <a:t> var radikal i sit udtryk og form, og vakte massiv skandale, da den blev udstillet. At Degas blandede forskellige materialer, blev opfattet som kontroversielt, og man mente, at danserinden var både grim og frastødende. Det nye skørt tager afsæt i skulpturens historik, og understreger dens kontraster: Balletdanserindens realistiske ansigtstræk over for det hvide, kunstfærdige skørt.</a:t>
            </a:r>
          </a:p>
        </p:txBody>
      </p:sp>
      <p:pic>
        <p:nvPicPr>
          <p:cNvPr id="9" name="Billede 8" descr="Et billede, der indeholder statue, fodtøj, skulptur, nederdel/skørt&#10;&#10;Indhold genereret af kunstig intelligens kan være forkert.">
            <a:extLst>
              <a:ext uri="{FF2B5EF4-FFF2-40B4-BE49-F238E27FC236}">
                <a16:creationId xmlns:a16="http://schemas.microsoft.com/office/drawing/2014/main" id="{3B8F9DCB-30C2-7961-81CE-11BFD72F6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788" y="175138"/>
            <a:ext cx="4477500" cy="6324469"/>
          </a:xfrm>
          <a:prstGeom prst="rect">
            <a:avLst/>
          </a:prstGeom>
        </p:spPr>
      </p:pic>
      <p:sp>
        <p:nvSpPr>
          <p:cNvPr id="11" name="Tekstfelt 10">
            <a:extLst>
              <a:ext uri="{FF2B5EF4-FFF2-40B4-BE49-F238E27FC236}">
                <a16:creationId xmlns:a16="http://schemas.microsoft.com/office/drawing/2014/main" id="{5BF95E39-0849-6E25-D040-281EAF8EBB9A}"/>
              </a:ext>
            </a:extLst>
          </p:cNvPr>
          <p:cNvSpPr txBox="1"/>
          <p:nvPr/>
        </p:nvSpPr>
        <p:spPr>
          <a:xfrm>
            <a:off x="447040" y="6598759"/>
            <a:ext cx="5213733" cy="276999"/>
          </a:xfrm>
          <a:prstGeom prst="rect">
            <a:avLst/>
          </a:prstGeom>
          <a:noFill/>
        </p:spPr>
        <p:txBody>
          <a:bodyPr wrap="square">
            <a:spAutoFit/>
          </a:bodyPr>
          <a:lstStyle/>
          <a:p>
            <a:r>
              <a:rPr lang="da-DK" sz="1200" b="0" i="0" dirty="0">
                <a:solidFill>
                  <a:srgbClr val="000000"/>
                </a:solidFill>
                <a:effectLst/>
                <a:latin typeface="RG Ciron Classic"/>
              </a:rPr>
              <a:t>Edgar Degas: Lille danserinde, 14 år, Bronze og bomuldsstof (restaureret), 1881</a:t>
            </a:r>
            <a:endParaRPr lang="da-DK" sz="1200" dirty="0"/>
          </a:p>
        </p:txBody>
      </p:sp>
    </p:spTree>
    <p:extLst>
      <p:ext uri="{BB962C8B-B14F-4D97-AF65-F5344CB8AC3E}">
        <p14:creationId xmlns:p14="http://schemas.microsoft.com/office/powerpoint/2010/main" val="2538397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lle danserinde på fjorten år, modelleret 1879-81, rollebesætning 1919-21 af Edgar Degas">
            <a:extLst>
              <a:ext uri="{FF2B5EF4-FFF2-40B4-BE49-F238E27FC236}">
                <a16:creationId xmlns:a16="http://schemas.microsoft.com/office/drawing/2014/main" id="{2F814DE7-FF8F-7937-D432-323158A29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3417" y="314127"/>
            <a:ext cx="4623278" cy="62297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9F2780B-4C36-1A57-DFAF-ABF3929CA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197" y="344424"/>
            <a:ext cx="3013652" cy="51724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gen tilgængelig billedbeskrivelse.">
            <a:extLst>
              <a:ext uri="{FF2B5EF4-FFF2-40B4-BE49-F238E27FC236}">
                <a16:creationId xmlns:a16="http://schemas.microsoft.com/office/drawing/2014/main" id="{AC179E6C-EAD4-14E5-2E99-B6781F9F9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608" y="2453860"/>
            <a:ext cx="3272010" cy="409001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ngen tilgængelig billedbeskrivelse.">
            <a:extLst>
              <a:ext uri="{FF2B5EF4-FFF2-40B4-BE49-F238E27FC236}">
                <a16:creationId xmlns:a16="http://schemas.microsoft.com/office/drawing/2014/main" id="{95F2BCDF-0E57-02A1-2AA2-A0F1CC6085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678" y="1010192"/>
            <a:ext cx="2790939" cy="348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006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skitse, maleri, illustration/afbildning, Kunstværk&#10;&#10;Indhold genereret af kunstig intelligens kan være forkert.">
            <a:extLst>
              <a:ext uri="{FF2B5EF4-FFF2-40B4-BE49-F238E27FC236}">
                <a16:creationId xmlns:a16="http://schemas.microsoft.com/office/drawing/2014/main" id="{46DE6961-54C9-9803-EFDC-44D61FC7A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4134" y="0"/>
            <a:ext cx="5923731" cy="6858000"/>
          </a:xfrm>
          <a:prstGeom prst="rect">
            <a:avLst/>
          </a:prstGeom>
        </p:spPr>
      </p:pic>
    </p:spTree>
    <p:extLst>
      <p:ext uri="{BB962C8B-B14F-4D97-AF65-F5344CB8AC3E}">
        <p14:creationId xmlns:p14="http://schemas.microsoft.com/office/powerpoint/2010/main" val="186937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dgar Degas’ ‘Heads of a Man and a Woman’ (c1877-80)">
            <a:extLst>
              <a:ext uri="{FF2B5EF4-FFF2-40B4-BE49-F238E27FC236}">
                <a16:creationId xmlns:a16="http://schemas.microsoft.com/office/drawing/2014/main" id="{33FA5B56-564E-2DA6-50FC-D372F02F77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6383" y="161364"/>
            <a:ext cx="7548251" cy="6535271"/>
          </a:xfrm>
          <a:prstGeom prst="rect">
            <a:avLst/>
          </a:prstGeom>
          <a:noFill/>
          <a:ln>
            <a:noFill/>
          </a:ln>
        </p:spPr>
      </p:pic>
      <p:sp>
        <p:nvSpPr>
          <p:cNvPr id="4" name="Tekstfelt 3">
            <a:extLst>
              <a:ext uri="{FF2B5EF4-FFF2-40B4-BE49-F238E27FC236}">
                <a16:creationId xmlns:a16="http://schemas.microsoft.com/office/drawing/2014/main" id="{786FD78C-D665-C694-5410-ABD84B6B5921}"/>
              </a:ext>
            </a:extLst>
          </p:cNvPr>
          <p:cNvSpPr txBox="1"/>
          <p:nvPr/>
        </p:nvSpPr>
        <p:spPr>
          <a:xfrm>
            <a:off x="595240" y="5174121"/>
            <a:ext cx="3701143" cy="923330"/>
          </a:xfrm>
          <a:prstGeom prst="rect">
            <a:avLst/>
          </a:prstGeom>
          <a:noFill/>
        </p:spPr>
        <p:txBody>
          <a:bodyPr wrap="square">
            <a:spAutoFit/>
          </a:bodyPr>
          <a:lstStyle/>
          <a:p>
            <a:r>
              <a:rPr lang="en-US" sz="1800" i="1" u="none" strike="noStrike"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Heads of a man and a woman,</a:t>
            </a:r>
          </a:p>
          <a:p>
            <a:r>
              <a:rPr lang="en-US" sz="1800" u="none" strike="noStrike"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monotype</a:t>
            </a:r>
            <a:r>
              <a:rPr lang="en-US" sz="1800" i="1" u="none" strike="noStrike"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a:t>
            </a:r>
            <a:r>
              <a:rPr lang="en-US" sz="1800" u="none" strike="noStrike"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by Edgar Degas</a:t>
            </a: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1877-80, via the British Museum</a:t>
            </a:r>
            <a:endParaRPr lang="da-DK" dirty="0"/>
          </a:p>
        </p:txBody>
      </p:sp>
    </p:spTree>
    <p:extLst>
      <p:ext uri="{BB962C8B-B14F-4D97-AF65-F5344CB8AC3E}">
        <p14:creationId xmlns:p14="http://schemas.microsoft.com/office/powerpoint/2010/main" val="1185760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12240F0-0E46-18FD-4952-E757D3940157}"/>
              </a:ext>
            </a:extLst>
          </p:cNvPr>
          <p:cNvSpPr>
            <a:spLocks noGrp="1"/>
          </p:cNvSpPr>
          <p:nvPr>
            <p:ph type="subTitle" idx="1"/>
          </p:nvPr>
        </p:nvSpPr>
        <p:spPr>
          <a:xfrm>
            <a:off x="6558559" y="220717"/>
            <a:ext cx="4155440" cy="520382"/>
          </a:xfrm>
        </p:spPr>
        <p:txBody>
          <a:bodyPr/>
          <a:lstStyle/>
          <a:p>
            <a:r>
              <a:rPr lang="da-DK" b="1" i="0" dirty="0">
                <a:solidFill>
                  <a:srgbClr val="333333"/>
                </a:solidFill>
                <a:effectLst/>
                <a:latin typeface="MetSerif"/>
              </a:rPr>
              <a:t>Edgar Degas (1834–1917)</a:t>
            </a:r>
          </a:p>
          <a:p>
            <a:endParaRPr lang="da-DK" dirty="0"/>
          </a:p>
        </p:txBody>
      </p:sp>
      <p:pic>
        <p:nvPicPr>
          <p:cNvPr id="1026" name="Picture 2" descr="Edgar Degas and the dancer: The artist's most beautiful representations |  Vogue France">
            <a:extLst>
              <a:ext uri="{FF2B5EF4-FFF2-40B4-BE49-F238E27FC236}">
                <a16:creationId xmlns:a16="http://schemas.microsoft.com/office/drawing/2014/main" id="{42923A15-F725-85DE-C376-F1F957323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76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D2A940A4-168A-8E02-089A-8F148271E3C7}"/>
              </a:ext>
            </a:extLst>
          </p:cNvPr>
          <p:cNvSpPr txBox="1"/>
          <p:nvPr/>
        </p:nvSpPr>
        <p:spPr>
          <a:xfrm>
            <a:off x="6629400" y="5831641"/>
            <a:ext cx="5215338" cy="584775"/>
          </a:xfrm>
          <a:prstGeom prst="rect">
            <a:avLst/>
          </a:prstGeom>
          <a:noFill/>
        </p:spPr>
        <p:txBody>
          <a:bodyPr wrap="none" rtlCol="0">
            <a:spAutoFit/>
          </a:bodyPr>
          <a:lstStyle/>
          <a:p>
            <a:r>
              <a:rPr lang="da-DK" sz="1600" dirty="0"/>
              <a:t>Degas: ”Danseklassen”, 1874</a:t>
            </a:r>
          </a:p>
          <a:p>
            <a:r>
              <a:rPr lang="da-DK" sz="1600" dirty="0"/>
              <a:t>https://www.metmuseum.org/art/collection/search/438817</a:t>
            </a:r>
          </a:p>
        </p:txBody>
      </p:sp>
      <p:sp>
        <p:nvSpPr>
          <p:cNvPr id="5" name="Tekstfelt 4">
            <a:extLst>
              <a:ext uri="{FF2B5EF4-FFF2-40B4-BE49-F238E27FC236}">
                <a16:creationId xmlns:a16="http://schemas.microsoft.com/office/drawing/2014/main" id="{D429737D-A88B-6D0A-D24F-DB2954A3126C}"/>
              </a:ext>
            </a:extLst>
          </p:cNvPr>
          <p:cNvSpPr txBox="1"/>
          <p:nvPr/>
        </p:nvSpPr>
        <p:spPr>
          <a:xfrm>
            <a:off x="6429374" y="1009651"/>
            <a:ext cx="5415363" cy="4247317"/>
          </a:xfrm>
          <a:prstGeom prst="rect">
            <a:avLst/>
          </a:prstGeom>
          <a:noFill/>
        </p:spPr>
        <p:txBody>
          <a:bodyPr wrap="square">
            <a:spAutoFit/>
          </a:bodyPr>
          <a:lstStyle/>
          <a:p>
            <a:pPr algn="l"/>
            <a:r>
              <a:rPr lang="da-DK" b="0" i="0" dirty="0">
                <a:solidFill>
                  <a:srgbClr val="000000"/>
                </a:solidFill>
                <a:effectLst/>
                <a:latin typeface="Folio"/>
              </a:rPr>
              <a:t>Edgar Degas markerede sig som en af de betydeligste kunstnere for den tidlige </a:t>
            </a:r>
            <a:r>
              <a:rPr lang="da-DK" b="0" i="0" u="none" strike="noStrike" dirty="0">
                <a:solidFill>
                  <a:srgbClr val="000000"/>
                </a:solidFill>
                <a:effectLst/>
                <a:latin typeface="Folio"/>
                <a:hlinkClick r:id="rId3"/>
              </a:rPr>
              <a:t>modernisme</a:t>
            </a:r>
            <a:r>
              <a:rPr lang="da-DK" b="0" i="0" dirty="0">
                <a:solidFill>
                  <a:srgbClr val="000000"/>
                </a:solidFill>
                <a:effectLst/>
                <a:latin typeface="Folio"/>
              </a:rPr>
              <a:t>. Han indtog en særstilling i gruppen af impressionister på grund af sin iøjnefaldende og radikale malemåde. Især er hans særegne beskæringer af motiverne og de nærmest </a:t>
            </a:r>
            <a:r>
              <a:rPr lang="da-DK" b="0" i="0" dirty="0" err="1">
                <a:solidFill>
                  <a:srgbClr val="000000"/>
                </a:solidFill>
                <a:effectLst/>
                <a:latin typeface="Folio"/>
              </a:rPr>
              <a:t>voyeurististiske</a:t>
            </a:r>
            <a:r>
              <a:rPr lang="da-DK" b="0" i="0" dirty="0">
                <a:solidFill>
                  <a:srgbClr val="000000"/>
                </a:solidFill>
                <a:effectLst/>
                <a:latin typeface="Folio"/>
              </a:rPr>
              <a:t> iagttagelser af livet omkring ham bemærkelsesværdige. Centralt i hans værk står også den grænsesøgende udforskning af mulighederne indenfor pastelteknik, monotypi, skulptur og fotografi.</a:t>
            </a:r>
          </a:p>
          <a:p>
            <a:pPr algn="l"/>
            <a:endParaRPr lang="da-DK" b="0" i="0" dirty="0">
              <a:solidFill>
                <a:srgbClr val="000000"/>
              </a:solidFill>
              <a:effectLst/>
              <a:latin typeface="Folio"/>
            </a:endParaRPr>
          </a:p>
          <a:p>
            <a:pPr algn="l"/>
            <a:r>
              <a:rPr lang="da-DK" b="0" i="0" dirty="0">
                <a:solidFill>
                  <a:srgbClr val="000000"/>
                </a:solidFill>
                <a:effectLst/>
                <a:latin typeface="Folio"/>
              </a:rPr>
              <a:t>Motivverden: Portrætter, historiemalerier, “det moderne liv”, balletdanserinder, vaskekoner, kvinder ved deres toilette og væddeløbsheste.</a:t>
            </a:r>
          </a:p>
          <a:p>
            <a:pPr algn="l"/>
            <a:endParaRPr lang="da-DK" b="0" i="0" dirty="0">
              <a:solidFill>
                <a:srgbClr val="000000"/>
              </a:solidFill>
              <a:effectLst/>
              <a:latin typeface="Folio"/>
            </a:endParaRPr>
          </a:p>
          <a:p>
            <a:pPr algn="l"/>
            <a:r>
              <a:rPr lang="da-DK" dirty="0">
                <a:solidFill>
                  <a:srgbClr val="000000"/>
                </a:solidFill>
                <a:latin typeface="Folio"/>
              </a:rPr>
              <a:t>Kilde: https://ordrupgaard.dk/udstillinger/edgar-degas/</a:t>
            </a:r>
            <a:endParaRPr lang="da-DK" b="0" i="0" dirty="0">
              <a:solidFill>
                <a:srgbClr val="000000"/>
              </a:solidFill>
              <a:effectLst/>
              <a:latin typeface="Folio"/>
            </a:endParaRPr>
          </a:p>
        </p:txBody>
      </p:sp>
    </p:spTree>
    <p:extLst>
      <p:ext uri="{BB962C8B-B14F-4D97-AF65-F5344CB8AC3E}">
        <p14:creationId xmlns:p14="http://schemas.microsoft.com/office/powerpoint/2010/main" val="2907551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A38B4FE-9AEB-07EA-D38F-A79EFE1C562F}"/>
              </a:ext>
            </a:extLst>
          </p:cNvPr>
          <p:cNvPicPr>
            <a:picLocks noChangeAspect="1"/>
          </p:cNvPicPr>
          <p:nvPr/>
        </p:nvPicPr>
        <p:blipFill>
          <a:blip r:embed="rId2"/>
          <a:stretch>
            <a:fillRect/>
          </a:stretch>
        </p:blipFill>
        <p:spPr>
          <a:xfrm>
            <a:off x="3768296" y="0"/>
            <a:ext cx="8423704" cy="6858000"/>
          </a:xfrm>
          <a:prstGeom prst="rect">
            <a:avLst/>
          </a:prstGeom>
        </p:spPr>
      </p:pic>
      <p:sp>
        <p:nvSpPr>
          <p:cNvPr id="5" name="Tekstfelt 4">
            <a:extLst>
              <a:ext uri="{FF2B5EF4-FFF2-40B4-BE49-F238E27FC236}">
                <a16:creationId xmlns:a16="http://schemas.microsoft.com/office/drawing/2014/main" id="{96218499-8F2E-00CF-48DB-9524ED4878F5}"/>
              </a:ext>
            </a:extLst>
          </p:cNvPr>
          <p:cNvSpPr txBox="1"/>
          <p:nvPr/>
        </p:nvSpPr>
        <p:spPr>
          <a:xfrm>
            <a:off x="314325" y="240804"/>
            <a:ext cx="3248025" cy="6401753"/>
          </a:xfrm>
          <a:prstGeom prst="rect">
            <a:avLst/>
          </a:prstGeom>
          <a:noFill/>
        </p:spPr>
        <p:txBody>
          <a:bodyPr wrap="square">
            <a:spAutoFit/>
          </a:bodyPr>
          <a:lstStyle/>
          <a:p>
            <a:pPr algn="l"/>
            <a:r>
              <a:rPr lang="da-DK" sz="1600" b="1" i="1" dirty="0">
                <a:solidFill>
                  <a:srgbClr val="000000"/>
                </a:solidFill>
                <a:effectLst/>
                <a:latin typeface="Folio"/>
              </a:rPr>
              <a:t>Gårdhave ved et hus (New Orleans)</a:t>
            </a:r>
            <a:r>
              <a:rPr lang="da-DK" sz="1600" b="1" i="0" dirty="0">
                <a:solidFill>
                  <a:srgbClr val="000000"/>
                </a:solidFill>
                <a:effectLst/>
                <a:latin typeface="Folio"/>
              </a:rPr>
              <a:t> </a:t>
            </a:r>
            <a:r>
              <a:rPr lang="da-DK" sz="1400" b="0" i="0" dirty="0">
                <a:solidFill>
                  <a:srgbClr val="000000"/>
                </a:solidFill>
                <a:effectLst/>
                <a:latin typeface="Folio"/>
              </a:rPr>
              <a:t>er malet under Degas’ ophold hos sin familie i New Orleans i 1872-73. Han udstillede det på den 2. impressionistudstilling i 1876 som “</a:t>
            </a:r>
            <a:r>
              <a:rPr lang="da-DK" sz="1400" b="0" i="0" dirty="0" err="1">
                <a:solidFill>
                  <a:srgbClr val="000000"/>
                </a:solidFill>
                <a:effectLst/>
                <a:latin typeface="Folio"/>
              </a:rPr>
              <a:t>une</a:t>
            </a:r>
            <a:r>
              <a:rPr lang="da-DK" sz="1400" b="0" i="0" dirty="0">
                <a:solidFill>
                  <a:srgbClr val="000000"/>
                </a:solidFill>
                <a:effectLst/>
                <a:latin typeface="Folio"/>
              </a:rPr>
              <a:t> </a:t>
            </a:r>
            <a:r>
              <a:rPr lang="da-DK" sz="1400" b="0" i="0" dirty="0" err="1">
                <a:solidFill>
                  <a:srgbClr val="000000"/>
                </a:solidFill>
                <a:effectLst/>
                <a:latin typeface="Folio"/>
              </a:rPr>
              <a:t>esquisse</a:t>
            </a:r>
            <a:r>
              <a:rPr lang="da-DK" sz="1400" b="0" i="0" dirty="0">
                <a:solidFill>
                  <a:srgbClr val="000000"/>
                </a:solidFill>
                <a:effectLst/>
                <a:latin typeface="Folio"/>
              </a:rPr>
              <a:t>” (en skitse). Netop det skitseprægede og ufærdige udtryk er kendetegnende for hans værker fra denne periode, og det er i høj grad med til at gøre billederne interessante.</a:t>
            </a:r>
          </a:p>
          <a:p>
            <a:r>
              <a:rPr lang="da-DK" sz="1400" b="0" i="0" dirty="0">
                <a:solidFill>
                  <a:srgbClr val="000000"/>
                </a:solidFill>
                <a:effectLst/>
                <a:latin typeface="Folio"/>
              </a:rPr>
              <a:t>Typisk for Degas er denne malemåde nemlig koblet med en formfast og skarpt optegnet kontur, og modsætningen mellem det skitseprægede og den klare </a:t>
            </a:r>
            <a:r>
              <a:rPr lang="da-DK" sz="1400" b="0" i="0" dirty="0" err="1">
                <a:solidFill>
                  <a:srgbClr val="000000"/>
                </a:solidFill>
                <a:effectLst/>
                <a:latin typeface="Folio"/>
              </a:rPr>
              <a:t>linie</a:t>
            </a:r>
            <a:r>
              <a:rPr lang="da-DK" sz="1400" b="0" i="0" dirty="0">
                <a:solidFill>
                  <a:srgbClr val="000000"/>
                </a:solidFill>
                <a:effectLst/>
                <a:latin typeface="Folio"/>
              </a:rPr>
              <a:t> forstærker billedets radikalitet. Arkitekturen er tydeligt angivet og fastholdt af sorte perspektiviske streger, mens børnene og havebevoksningen er malet meget løst. Det giver en overordnet analytisk effekt og efterlader ikke indtryk af, at Degas er interesseret i lige præcis disse børn. Der er en grad af distance til motivet, og de mørke blikke rettet mod beskueren fra hunden på havegangen og fra barnet i forgrunden skærper vores opmærksomhed netop på beskuerrollen.</a:t>
            </a:r>
          </a:p>
          <a:p>
            <a:endParaRPr lang="da-DK" sz="1400" dirty="0">
              <a:solidFill>
                <a:srgbClr val="000000"/>
              </a:solidFill>
              <a:latin typeface="Folio"/>
            </a:endParaRPr>
          </a:p>
          <a:p>
            <a:r>
              <a:rPr lang="da-DK" sz="1400" b="1" dirty="0">
                <a:solidFill>
                  <a:srgbClr val="000000"/>
                </a:solidFill>
                <a:effectLst/>
                <a:latin typeface="Folio"/>
              </a:rPr>
              <a:t>Gårdhave ved et hus (New Orleans, skitse) </a:t>
            </a:r>
            <a:r>
              <a:rPr lang="nb-NO" sz="1400" b="0" i="0" dirty="0">
                <a:solidFill>
                  <a:srgbClr val="000000"/>
                </a:solidFill>
                <a:effectLst/>
                <a:latin typeface="Folio"/>
              </a:rPr>
              <a:t>Olie på lærred, 60 x 73,5 cm, 1873</a:t>
            </a:r>
          </a:p>
        </p:txBody>
      </p:sp>
    </p:spTree>
    <p:extLst>
      <p:ext uri="{BB962C8B-B14F-4D97-AF65-F5344CB8AC3E}">
        <p14:creationId xmlns:p14="http://schemas.microsoft.com/office/powerpoint/2010/main" val="2907969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593E1479-3B1E-3C86-E3BB-3E9624411A89}"/>
              </a:ext>
            </a:extLst>
          </p:cNvPr>
          <p:cNvSpPr txBox="1"/>
          <p:nvPr/>
        </p:nvSpPr>
        <p:spPr>
          <a:xfrm>
            <a:off x="5485130" y="5305475"/>
            <a:ext cx="6513830" cy="307777"/>
          </a:xfrm>
          <a:prstGeom prst="rect">
            <a:avLst/>
          </a:prstGeom>
          <a:noFill/>
        </p:spPr>
        <p:txBody>
          <a:bodyPr wrap="square">
            <a:spAutoFit/>
          </a:bodyPr>
          <a:lstStyle/>
          <a:p>
            <a:r>
              <a:rPr lang="en-US" sz="1400" b="1" i="0" dirty="0">
                <a:effectLst/>
                <a:latin typeface="IBM Plex Sans Condensed" panose="020F0502020204030204" pitchFamily="34" charset="0"/>
              </a:rPr>
              <a:t> Edgar Degas, </a:t>
            </a:r>
            <a:r>
              <a:rPr lang="en-US" sz="1400" b="1" i="1" dirty="0">
                <a:effectLst/>
                <a:latin typeface="IBM Plex Sans Condensed" panose="020F0502020204030204" pitchFamily="34" charset="0"/>
              </a:rPr>
              <a:t>Two Dancers on a Stage</a:t>
            </a:r>
            <a:r>
              <a:rPr lang="en-US" sz="1400" b="1" i="0" dirty="0">
                <a:effectLst/>
                <a:latin typeface="IBM Plex Sans Condensed" panose="020F0502020204030204" pitchFamily="34" charset="0"/>
              </a:rPr>
              <a:t>, 1874, oil on canvas, (61.5 x 46 cm),</a:t>
            </a:r>
            <a:endParaRPr lang="da-DK" sz="1400" dirty="0"/>
          </a:p>
        </p:txBody>
      </p:sp>
      <p:pic>
        <p:nvPicPr>
          <p:cNvPr id="3076" name="Picture 4">
            <a:extLst>
              <a:ext uri="{FF2B5EF4-FFF2-40B4-BE49-F238E27FC236}">
                <a16:creationId xmlns:a16="http://schemas.microsoft.com/office/drawing/2014/main" id="{AFF9A710-3FA1-8AAF-F574-95EF9C0B3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317" y="323308"/>
            <a:ext cx="4509855" cy="597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039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gar Degas - Impressionist, Ballet, Paintings | Britannica">
            <a:extLst>
              <a:ext uri="{FF2B5EF4-FFF2-40B4-BE49-F238E27FC236}">
                <a16:creationId xmlns:a16="http://schemas.microsoft.com/office/drawing/2014/main" id="{F26F2968-0DCB-3B9B-FB62-B9F7B747B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725" y="316465"/>
            <a:ext cx="7925435" cy="6225069"/>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1BBCD88D-2FCE-9062-8EAE-8E7E41533D0C}"/>
              </a:ext>
            </a:extLst>
          </p:cNvPr>
          <p:cNvSpPr txBox="1"/>
          <p:nvPr/>
        </p:nvSpPr>
        <p:spPr>
          <a:xfrm>
            <a:off x="1133475" y="5724525"/>
            <a:ext cx="1687770" cy="369332"/>
          </a:xfrm>
          <a:prstGeom prst="rect">
            <a:avLst/>
          </a:prstGeom>
          <a:noFill/>
        </p:spPr>
        <p:txBody>
          <a:bodyPr wrap="none" rtlCol="0">
            <a:spAutoFit/>
          </a:bodyPr>
          <a:lstStyle/>
          <a:p>
            <a:r>
              <a:rPr lang="da-DK" dirty="0"/>
              <a:t>Degas: ”Venter”</a:t>
            </a:r>
          </a:p>
        </p:txBody>
      </p:sp>
    </p:spTree>
    <p:extLst>
      <p:ext uri="{BB962C8B-B14F-4D97-AF65-F5344CB8AC3E}">
        <p14:creationId xmlns:p14="http://schemas.microsoft.com/office/powerpoint/2010/main" val="1459975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dgar Degas - Repasseuses">
            <a:extLst>
              <a:ext uri="{FF2B5EF4-FFF2-40B4-BE49-F238E27FC236}">
                <a16:creationId xmlns:a16="http://schemas.microsoft.com/office/drawing/2014/main" id="{891C0FF5-9BC7-A08B-F1A9-6E68F729B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98" y="535255"/>
            <a:ext cx="6418262" cy="5976035"/>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8ABE9FDF-058D-0CED-434F-4135D5A5BC98}"/>
              </a:ext>
            </a:extLst>
          </p:cNvPr>
          <p:cNvSpPr txBox="1"/>
          <p:nvPr/>
        </p:nvSpPr>
        <p:spPr>
          <a:xfrm>
            <a:off x="7782560" y="4572000"/>
            <a:ext cx="2590774" cy="1754326"/>
          </a:xfrm>
          <a:prstGeom prst="rect">
            <a:avLst/>
          </a:prstGeom>
          <a:noFill/>
        </p:spPr>
        <p:txBody>
          <a:bodyPr wrap="none" rtlCol="0">
            <a:spAutoFit/>
          </a:bodyPr>
          <a:lstStyle/>
          <a:p>
            <a:pPr algn="l"/>
            <a:r>
              <a:rPr lang="fr-FR" b="0" i="0" dirty="0">
                <a:solidFill>
                  <a:srgbClr val="1C1C1C"/>
                </a:solidFill>
                <a:effectLst/>
                <a:latin typeface="Montserrat" panose="00000500000000000000" pitchFamily="2" charset="0"/>
              </a:rPr>
              <a:t>Edgar Degas</a:t>
            </a:r>
          </a:p>
          <a:p>
            <a:pPr algn="l"/>
            <a:r>
              <a:rPr lang="fr-FR" i="1" dirty="0">
                <a:solidFill>
                  <a:srgbClr val="1C1C1C"/>
                </a:solidFill>
                <a:latin typeface="Montserrat" panose="00000500000000000000" pitchFamily="2" charset="0"/>
              </a:rPr>
              <a:t>Vaskekoner</a:t>
            </a:r>
            <a:endParaRPr lang="fr-FR" b="0" i="0" dirty="0">
              <a:solidFill>
                <a:srgbClr val="1C1C1C"/>
              </a:solidFill>
              <a:effectLst/>
              <a:latin typeface="Montserrat" panose="00000500000000000000" pitchFamily="2" charset="0"/>
            </a:endParaRPr>
          </a:p>
          <a:p>
            <a:pPr algn="l"/>
            <a:r>
              <a:rPr lang="fr-FR" dirty="0">
                <a:solidFill>
                  <a:srgbClr val="1C1C1C"/>
                </a:solidFill>
                <a:latin typeface="Montserrat" panose="00000500000000000000" pitchFamily="2" charset="0"/>
              </a:rPr>
              <a:t>Mellem</a:t>
            </a:r>
            <a:r>
              <a:rPr lang="fr-FR" b="0" i="0" dirty="0">
                <a:solidFill>
                  <a:srgbClr val="1C1C1C"/>
                </a:solidFill>
                <a:effectLst/>
                <a:latin typeface="Montserrat" panose="00000500000000000000" pitchFamily="2" charset="0"/>
              </a:rPr>
              <a:t> 1884 og 1886</a:t>
            </a:r>
          </a:p>
          <a:p>
            <a:pPr algn="l"/>
            <a:r>
              <a:rPr lang="fr-FR" dirty="0">
                <a:solidFill>
                  <a:srgbClr val="1C1C1C"/>
                </a:solidFill>
                <a:latin typeface="Montserrat" panose="00000500000000000000" pitchFamily="2" charset="0"/>
              </a:rPr>
              <a:t>Olie på lærred</a:t>
            </a:r>
            <a:endParaRPr lang="fr-FR" b="0" i="0" dirty="0">
              <a:solidFill>
                <a:srgbClr val="1C1C1C"/>
              </a:solidFill>
              <a:effectLst/>
              <a:latin typeface="Montserrat" panose="00000500000000000000" pitchFamily="2" charset="0"/>
            </a:endParaRPr>
          </a:p>
          <a:p>
            <a:pPr algn="l"/>
            <a:r>
              <a:rPr lang="fr-FR" b="0" i="0" dirty="0">
                <a:solidFill>
                  <a:srgbClr val="1C1C1C"/>
                </a:solidFill>
                <a:effectLst/>
                <a:latin typeface="Montserrat" panose="00000500000000000000" pitchFamily="2" charset="0"/>
              </a:rPr>
              <a:t>H. 76,0 ; L. 81,4 cm.</a:t>
            </a:r>
          </a:p>
          <a:p>
            <a:endParaRPr lang="da-DK" dirty="0"/>
          </a:p>
        </p:txBody>
      </p:sp>
    </p:spTree>
    <p:extLst>
      <p:ext uri="{BB962C8B-B14F-4D97-AF65-F5344CB8AC3E}">
        <p14:creationId xmlns:p14="http://schemas.microsoft.com/office/powerpoint/2010/main" val="1338224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C0B3A22C-A1C3-0539-0F5A-B650248D8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35" y="278428"/>
            <a:ext cx="4590415" cy="6298049"/>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2E254E85-F4A9-9779-3C2A-D51728A8E8D0}"/>
              </a:ext>
            </a:extLst>
          </p:cNvPr>
          <p:cNvSpPr txBox="1"/>
          <p:nvPr/>
        </p:nvSpPr>
        <p:spPr>
          <a:xfrm>
            <a:off x="5270585" y="4760595"/>
            <a:ext cx="6340390" cy="1815882"/>
          </a:xfrm>
          <a:prstGeom prst="rect">
            <a:avLst/>
          </a:prstGeom>
          <a:noFill/>
        </p:spPr>
        <p:txBody>
          <a:bodyPr wrap="none" rtlCol="0">
            <a:spAutoFit/>
          </a:bodyPr>
          <a:lstStyle/>
          <a:p>
            <a:r>
              <a:rPr lang="da-DK" sz="1600" dirty="0"/>
              <a:t>Edgar Degas: ”Absint”, </a:t>
            </a:r>
            <a:r>
              <a:rPr lang="da-DK" sz="1600" b="0" i="0" dirty="0">
                <a:solidFill>
                  <a:srgbClr val="000000"/>
                </a:solidFill>
                <a:effectLst/>
              </a:rPr>
              <a:t>92 × 68 cm, </a:t>
            </a:r>
            <a:r>
              <a:rPr lang="da-DK" sz="1600" dirty="0"/>
              <a:t>olie på lærred 1876</a:t>
            </a:r>
          </a:p>
          <a:p>
            <a:r>
              <a:rPr lang="da-DK" sz="1600" dirty="0"/>
              <a:t>Billedet blev første gang udstillet under titlen: ”På en Café”, og først i 1893</a:t>
            </a:r>
          </a:p>
          <a:p>
            <a:r>
              <a:rPr lang="da-DK" sz="1600" dirty="0"/>
              <a:t>Under titlen ”Absint”.</a:t>
            </a:r>
          </a:p>
          <a:p>
            <a:endParaRPr lang="da-DK" sz="1600" dirty="0"/>
          </a:p>
          <a:p>
            <a:r>
              <a:rPr lang="da-DK" sz="1600" dirty="0"/>
              <a:t>Læs om modtagelsen af maleriet på</a:t>
            </a:r>
          </a:p>
          <a:p>
            <a:r>
              <a:rPr lang="da-DK" sz="1600" dirty="0">
                <a:hlinkClick r:id="rId3"/>
              </a:rPr>
              <a:t>https://da.wikipedia.org/wiki/Absint_%28maleri%29</a:t>
            </a:r>
            <a:endParaRPr lang="da-DK" sz="1600" dirty="0"/>
          </a:p>
          <a:p>
            <a:endParaRPr lang="da-DK" sz="1600" dirty="0"/>
          </a:p>
        </p:txBody>
      </p:sp>
    </p:spTree>
    <p:extLst>
      <p:ext uri="{BB962C8B-B14F-4D97-AF65-F5344CB8AC3E}">
        <p14:creationId xmlns:p14="http://schemas.microsoft.com/office/powerpoint/2010/main" val="209913616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1340</Words>
  <Application>Microsoft Office PowerPoint</Application>
  <PresentationFormat>Widescreen</PresentationFormat>
  <Paragraphs>62</Paragraphs>
  <Slides>17</Slides>
  <Notes>0</Notes>
  <HiddenSlides>0</HiddenSlides>
  <MMClips>0</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17</vt:i4>
      </vt:variant>
    </vt:vector>
  </HeadingPairs>
  <TitlesOfParts>
    <vt:vector size="29" baseType="lpstr">
      <vt:lpstr>-apple-system</vt:lpstr>
      <vt:lpstr>Arial</vt:lpstr>
      <vt:lpstr>Calibri</vt:lpstr>
      <vt:lpstr>Calibri Light</vt:lpstr>
      <vt:lpstr>Folio</vt:lpstr>
      <vt:lpstr>Hill</vt:lpstr>
      <vt:lpstr>IBM Plex Sans Condensed</vt:lpstr>
      <vt:lpstr>MetSerif</vt:lpstr>
      <vt:lpstr>Montserrat</vt:lpstr>
      <vt:lpstr>RG Ciron Classic</vt:lpstr>
      <vt:lpstr>Times New Roman</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Lotte Stuhr</dc:creator>
  <cp:lastModifiedBy>Lotte Stuhr</cp:lastModifiedBy>
  <cp:revision>12</cp:revision>
  <dcterms:created xsi:type="dcterms:W3CDTF">2023-10-12T14:36:30Z</dcterms:created>
  <dcterms:modified xsi:type="dcterms:W3CDTF">2025-11-24T20:11:38Z</dcterms:modified>
</cp:coreProperties>
</file>