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 Flensburg Hansen" userId="74a17a4c-ae79-4427-962a-e719a8062c23" providerId="ADAL" clId="{7CB5685C-D74E-4B76-9925-2A078F95D111}"/>
    <pc:docChg chg="custSel modSld">
      <pc:chgData name="Lars Flensburg Hansen" userId="74a17a4c-ae79-4427-962a-e719a8062c23" providerId="ADAL" clId="{7CB5685C-D74E-4B76-9925-2A078F95D111}" dt="2025-01-24T14:41:10.021" v="15" actId="14100"/>
      <pc:docMkLst>
        <pc:docMk/>
      </pc:docMkLst>
      <pc:sldChg chg="modSp mod">
        <pc:chgData name="Lars Flensburg Hansen" userId="74a17a4c-ae79-4427-962a-e719a8062c23" providerId="ADAL" clId="{7CB5685C-D74E-4B76-9925-2A078F95D111}" dt="2025-01-24T14:41:10.021" v="15" actId="14100"/>
        <pc:sldMkLst>
          <pc:docMk/>
          <pc:sldMk cId="1382750690" sldId="257"/>
        </pc:sldMkLst>
        <pc:spChg chg="mod">
          <ac:chgData name="Lars Flensburg Hansen" userId="74a17a4c-ae79-4427-962a-e719a8062c23" providerId="ADAL" clId="{7CB5685C-D74E-4B76-9925-2A078F95D111}" dt="2025-01-24T14:40:56.297" v="13" actId="20577"/>
          <ac:spMkLst>
            <pc:docMk/>
            <pc:sldMk cId="1382750690" sldId="257"/>
            <ac:spMk id="6" creationId="{ABE9B755-2250-2147-907B-0A847FF9C1D3}"/>
          </ac:spMkLst>
        </pc:spChg>
        <pc:graphicFrameChg chg="modGraphic">
          <ac:chgData name="Lars Flensburg Hansen" userId="74a17a4c-ae79-4427-962a-e719a8062c23" providerId="ADAL" clId="{7CB5685C-D74E-4B76-9925-2A078F95D111}" dt="2025-01-24T14:41:10.021" v="15" actId="14100"/>
          <ac:graphicFrameMkLst>
            <pc:docMk/>
            <pc:sldMk cId="1382750690" sldId="257"/>
            <ac:graphicFrameMk id="4" creationId="{4DBB878C-26B6-70D8-7686-CBD994FC45D5}"/>
          </ac:graphicFrameMkLst>
        </pc:graphicFrameChg>
      </pc:sldChg>
    </pc:docChg>
  </pc:docChgLst>
  <pc:docChgLst>
    <pc:chgData name="Lars Flensburg Hansen" userId="74a17a4c-ae79-4427-962a-e719a8062c23" providerId="ADAL" clId="{4D968F33-F7E9-4778-9C95-E300BE7498E8}"/>
    <pc:docChg chg="custSel modSld">
      <pc:chgData name="Lars Flensburg Hansen" userId="74a17a4c-ae79-4427-962a-e719a8062c23" providerId="ADAL" clId="{4D968F33-F7E9-4778-9C95-E300BE7498E8}" dt="2025-01-22T16:23:39.908" v="30" actId="26606"/>
      <pc:docMkLst>
        <pc:docMk/>
      </pc:docMkLst>
      <pc:sldChg chg="addSp modSp mod setBg">
        <pc:chgData name="Lars Flensburg Hansen" userId="74a17a4c-ae79-4427-962a-e719a8062c23" providerId="ADAL" clId="{4D968F33-F7E9-4778-9C95-E300BE7498E8}" dt="2025-01-22T16:23:39.908" v="30" actId="26606"/>
        <pc:sldMkLst>
          <pc:docMk/>
          <pc:sldMk cId="228258332" sldId="256"/>
        </pc:sldMkLst>
        <pc:spChg chg="mod">
          <ac:chgData name="Lars Flensburg Hansen" userId="74a17a4c-ae79-4427-962a-e719a8062c23" providerId="ADAL" clId="{4D968F33-F7E9-4778-9C95-E300BE7498E8}" dt="2025-01-22T16:23:39.908" v="30" actId="26606"/>
          <ac:spMkLst>
            <pc:docMk/>
            <pc:sldMk cId="228258332" sldId="256"/>
            <ac:spMk id="2" creationId="{25160D50-C040-22A1-E674-3F04BC06CC68}"/>
          </ac:spMkLst>
        </pc:spChg>
        <pc:spChg chg="mod">
          <ac:chgData name="Lars Flensburg Hansen" userId="74a17a4c-ae79-4427-962a-e719a8062c23" providerId="ADAL" clId="{4D968F33-F7E9-4778-9C95-E300BE7498E8}" dt="2025-01-22T16:23:39.908" v="30" actId="26606"/>
          <ac:spMkLst>
            <pc:docMk/>
            <pc:sldMk cId="228258332" sldId="256"/>
            <ac:spMk id="3" creationId="{FEB39987-E48E-2265-7437-45AB51A22427}"/>
          </ac:spMkLst>
        </pc:spChg>
        <pc:spChg chg="add">
          <ac:chgData name="Lars Flensburg Hansen" userId="74a17a4c-ae79-4427-962a-e719a8062c23" providerId="ADAL" clId="{4D968F33-F7E9-4778-9C95-E300BE7498E8}" dt="2025-01-22T16:23:39.908" v="30" actId="26606"/>
          <ac:spMkLst>
            <pc:docMk/>
            <pc:sldMk cId="228258332" sldId="256"/>
            <ac:spMk id="3079" creationId="{76906711-0AFB-47DD-A4B6-4E94B38B8C91}"/>
          </ac:spMkLst>
        </pc:spChg>
        <pc:spChg chg="add">
          <ac:chgData name="Lars Flensburg Hansen" userId="74a17a4c-ae79-4427-962a-e719a8062c23" providerId="ADAL" clId="{4D968F33-F7E9-4778-9C95-E300BE7498E8}" dt="2025-01-22T16:23:39.908" v="30" actId="26606"/>
          <ac:spMkLst>
            <pc:docMk/>
            <pc:sldMk cId="228258332" sldId="256"/>
            <ac:spMk id="3081" creationId="{AA91F649-894C-41F6-A21D-3D1AC558E934}"/>
          </ac:spMkLst>
        </pc:spChg>
        <pc:spChg chg="add">
          <ac:chgData name="Lars Flensburg Hansen" userId="74a17a4c-ae79-4427-962a-e719a8062c23" providerId="ADAL" clId="{4D968F33-F7E9-4778-9C95-E300BE7498E8}" dt="2025-01-22T16:23:39.908" v="30" actId="26606"/>
          <ac:spMkLst>
            <pc:docMk/>
            <pc:sldMk cId="228258332" sldId="256"/>
            <ac:spMk id="3083" creationId="{56037404-66BD-46B5-9323-1B531319671A}"/>
          </ac:spMkLst>
        </pc:spChg>
        <pc:picChg chg="add mod">
          <ac:chgData name="Lars Flensburg Hansen" userId="74a17a4c-ae79-4427-962a-e719a8062c23" providerId="ADAL" clId="{4D968F33-F7E9-4778-9C95-E300BE7498E8}" dt="2025-01-22T16:23:39.908" v="30" actId="26606"/>
          <ac:picMkLst>
            <pc:docMk/>
            <pc:sldMk cId="228258332" sldId="256"/>
            <ac:picMk id="3074" creationId="{6770F898-0E31-4569-6E9E-9718212A2C5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13506B-6186-3B51-1664-4744D27BF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1CEE556-4959-B2CE-C789-BE272563A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59EDA7B-1000-2964-D51D-8D101B50C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3E338F0-7801-328E-C730-10300E7B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EA6B18-426A-C79F-85C3-98C5B80B4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6204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1107ED-BD95-DB86-4BDF-EF0BE178A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393CBB9-0422-0A88-3F72-B0220F72A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3AA1B8-09E8-6571-50BD-3EE2EBA77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58871F8-76CF-ED91-BE77-1768B3ED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32C279-1AD5-1151-044E-543D5DE8A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811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1D120E4-18C1-8CED-DDDE-1B147EDC53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F9936F6-3527-2CEB-CEA0-F4CC59E63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EC6507-9808-E287-05DF-6FD40AF06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ED87AB-C272-3FCF-0B96-165FB3AFB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3C74231-6058-E61A-5963-7B081E81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649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704BCD-D6C8-AC34-CAE1-8EBCD88B9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265809-402A-1A1D-F907-3FDA2B555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9068F3-A9B8-8E59-57D4-A6068E48A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B29A3C2-6619-0798-90DA-1AB4215F0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6166F72-53C7-E6C5-56CA-41CDECAD1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9688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23923-BCFC-F419-C29E-04916A4B5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8071E48-5229-8CBE-4270-D5344A296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35D1E3-7B71-652F-FB50-79BE2671F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2E30FD0-7A90-05F3-F9F3-CAB0E2F31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E43888D-CA00-AF56-5C9B-5F6F67A9E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279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E77042-8865-F565-E648-F4C48BC75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99AAB95-F336-E6F3-B6BE-FB4935A047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8A57D35-690B-498C-DD73-527AA829E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3964CEC-A5EE-2E02-1E96-8D2D30445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5F5C4D3-555D-8606-038D-AB6192CF6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A6B255C-ED3C-1BA2-80A5-62CA67BD6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179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C667CB-672C-98DB-F210-DD73D2320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1309C48-9737-606C-6AD5-2C8DF26D6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9907AA4-D514-91B7-71B5-6AD11D3D70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BF68E7C-8EC2-EBE0-4DFA-9359255E3B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8F31AF1-7F98-491F-29BF-7FA9F835FE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172ED60-60D4-4133-BE70-08372DE19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39F045F-F5D2-ED45-F95F-06615DB72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3AE57C8-EC96-898B-7B6B-B69E62D79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771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7D531E-F4E2-560E-6E8A-B5CE5E785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A84BC5E-AE65-BED8-76AE-25528E790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F702DFE-04D2-765E-BD77-02B2951CD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6FF1216-2274-8EB3-B640-BC260904D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22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CF7940A-1859-1ED7-7B7C-FFA66D219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7FAD567-A767-8C7C-5D38-B54EBECA6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F425DE7-58BC-7AD8-28E7-7336152FA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188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4ECDD1-9A66-716B-8BB3-8C2466051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37E4B9-B0BA-2D1B-96A1-0A4A9FB81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3EA9E2D-E536-C1A1-4312-1A3FC4043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25D787D-1DCD-F334-CE46-C91243546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AA83093-7FB5-514E-E9FD-90E667378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8DE0933-6B9F-1C6C-9886-C5D874F56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434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4BC606-A112-5B6B-07DE-B4A46DBDF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770645E-565E-26CF-7C3E-53303C9622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5040780-1395-CFBB-BE76-7A46AFE87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35F68EC-5863-93F6-58CA-6AFC8C879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7F60141-6015-B4BE-7E4F-2CB084114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D9ADAC6-1CB2-6CFF-8A40-947CD067D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8252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7BEDD94-71B0-44B7-D27E-03EDE1FFD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577CE74-0EAC-24BA-BDB6-98552B9AE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16C212F-D59B-CFA5-3D91-233EF6FCD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84E350-DE57-4E9B-98B5-0D15E379BB6E}" type="datetimeFigureOut">
              <a:rPr lang="da-DK" smtClean="0"/>
              <a:t>24-01-2025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9733DB6-9985-017E-9034-6B16B1852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2AA71DC-47A0-380F-E775-22A9275152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819C2A-413C-4C9F-9AEE-DE13766587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761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ologysimulations.com/enzymes?fbclid=IwAR2ZS2zfZkGkSVwmcCrWn9k_42JqdfTEz-K4rhbKP_bivtMdgHyzQTZaCas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Freeform: Shape 3080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160D50-C040-22A1-E674-3F04BC06C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1" y="390525"/>
            <a:ext cx="10909640" cy="1510301"/>
          </a:xfrm>
        </p:spPr>
        <p:txBody>
          <a:bodyPr anchor="ctr">
            <a:normAutofit/>
          </a:bodyPr>
          <a:lstStyle/>
          <a:p>
            <a:r>
              <a:rPr lang="da-DK" sz="6600">
                <a:solidFill>
                  <a:srgbClr val="FFFFFF"/>
                </a:solidFill>
              </a:rPr>
              <a:t>Bromelin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EB39987-E48E-2265-7437-45AB51A22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1" y="1900826"/>
            <a:ext cx="6396204" cy="662542"/>
          </a:xfrm>
        </p:spPr>
        <p:txBody>
          <a:bodyPr anchor="ctr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Vores ananasforsøg</a:t>
            </a:r>
          </a:p>
        </p:txBody>
      </p:sp>
      <p:sp>
        <p:nvSpPr>
          <p:cNvPr id="3083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Eksperiment: Bromelin fra ananas">
            <a:extLst>
              <a:ext uri="{FF2B5EF4-FFF2-40B4-BE49-F238E27FC236}">
                <a16:creationId xmlns:a16="http://schemas.microsoft.com/office/drawing/2014/main" id="{6770F898-0E31-4569-6E9E-9718212A2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8865" y="3067050"/>
            <a:ext cx="6431221" cy="301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58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0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2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BAEE00-B057-5A21-41D6-33E7940FD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Calibri" panose="020F0502020204030204" pitchFamily="34" charset="0"/>
              </a:rPr>
              <a:t>Enzymaktivitet/reaktionshastighed</a:t>
            </a:r>
            <a:endParaRPr lang="da-DK" sz="4000">
              <a:solidFill>
                <a:srgbClr val="FFFFFF"/>
              </a:solidFill>
            </a:endParaRPr>
          </a:p>
        </p:txBody>
      </p:sp>
      <p:grpSp>
        <p:nvGrpSpPr>
          <p:cNvPr id="4" name="Grupper 12">
            <a:extLst>
              <a:ext uri="{FF2B5EF4-FFF2-40B4-BE49-F238E27FC236}">
                <a16:creationId xmlns:a16="http://schemas.microsoft.com/office/drawing/2014/main" id="{E5FA0E04-7468-3312-34FC-D002FFC1964E}"/>
              </a:ext>
            </a:extLst>
          </p:cNvPr>
          <p:cNvGrpSpPr/>
          <p:nvPr/>
        </p:nvGrpSpPr>
        <p:grpSpPr>
          <a:xfrm>
            <a:off x="1808380" y="1924820"/>
            <a:ext cx="5058087" cy="4399780"/>
            <a:chOff x="0" y="0"/>
            <a:chExt cx="5137150" cy="4430995"/>
          </a:xfrm>
        </p:grpSpPr>
        <p:grpSp>
          <p:nvGrpSpPr>
            <p:cNvPr id="5" name="Grupper 9">
              <a:extLst>
                <a:ext uri="{FF2B5EF4-FFF2-40B4-BE49-F238E27FC236}">
                  <a16:creationId xmlns:a16="http://schemas.microsoft.com/office/drawing/2014/main" id="{05405509-D301-F3B1-CCAE-F56F844F7BFB}"/>
                </a:ext>
              </a:extLst>
            </p:cNvPr>
            <p:cNvGrpSpPr/>
            <p:nvPr/>
          </p:nvGrpSpPr>
          <p:grpSpPr>
            <a:xfrm>
              <a:off x="0" y="0"/>
              <a:ext cx="5137150" cy="3750944"/>
              <a:chOff x="0" y="0"/>
              <a:chExt cx="5136284" cy="3753426"/>
            </a:xfrm>
          </p:grpSpPr>
          <p:grpSp>
            <p:nvGrpSpPr>
              <p:cNvPr id="7" name="Grupper 3">
                <a:extLst>
                  <a:ext uri="{FF2B5EF4-FFF2-40B4-BE49-F238E27FC236}">
                    <a16:creationId xmlns:a16="http://schemas.microsoft.com/office/drawing/2014/main" id="{47C4DB5F-D1A6-AD2C-AE11-9AD3BCC2CA46}"/>
                  </a:ext>
                </a:extLst>
              </p:cNvPr>
              <p:cNvGrpSpPr/>
              <p:nvPr/>
            </p:nvGrpSpPr>
            <p:grpSpPr>
              <a:xfrm>
                <a:off x="0" y="0"/>
                <a:ext cx="5136284" cy="1695450"/>
                <a:chOff x="0" y="0"/>
                <a:chExt cx="5136284" cy="1695450"/>
              </a:xfrm>
            </p:grpSpPr>
            <p:pic>
              <p:nvPicPr>
                <p:cNvPr id="11" name="Picture 4">
                  <a:extLst>
                    <a:ext uri="{FF2B5EF4-FFF2-40B4-BE49-F238E27FC236}">
                      <a16:creationId xmlns:a16="http://schemas.microsoft.com/office/drawing/2014/main" id="{C9BA8711-5213-010E-DDDC-99B35A22AD8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3692" r="2845"/>
                <a:stretch/>
              </p:blipFill>
              <p:spPr bwMode="auto">
                <a:xfrm>
                  <a:off x="2512464" y="68366"/>
                  <a:ext cx="2623820" cy="158369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  <p:pic>
              <p:nvPicPr>
                <p:cNvPr id="12" name="Picture 4">
                  <a:extLst>
                    <a:ext uri="{FF2B5EF4-FFF2-40B4-BE49-F238E27FC236}">
                      <a16:creationId xmlns:a16="http://schemas.microsoft.com/office/drawing/2014/main" id="{B0DFDF4B-1B7A-7008-23A9-7E500A2A5B1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532" t="2986" r="2191" b="47458"/>
                <a:stretch/>
              </p:blipFill>
              <p:spPr bwMode="auto">
                <a:xfrm>
                  <a:off x="0" y="0"/>
                  <a:ext cx="2569845" cy="16954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</p:grpSp>
          <p:grpSp>
            <p:nvGrpSpPr>
              <p:cNvPr id="8" name="Grupper 8">
                <a:extLst>
                  <a:ext uri="{FF2B5EF4-FFF2-40B4-BE49-F238E27FC236}">
                    <a16:creationId xmlns:a16="http://schemas.microsoft.com/office/drawing/2014/main" id="{46AFD2B6-8782-5478-0315-F4DE95FDD2D8}"/>
                  </a:ext>
                </a:extLst>
              </p:cNvPr>
              <p:cNvGrpSpPr/>
              <p:nvPr/>
            </p:nvGrpSpPr>
            <p:grpSpPr>
              <a:xfrm>
                <a:off x="111096" y="2008262"/>
                <a:ext cx="4811745" cy="1745164"/>
                <a:chOff x="0" y="0"/>
                <a:chExt cx="4811745" cy="1745164"/>
              </a:xfrm>
            </p:grpSpPr>
            <p:pic>
              <p:nvPicPr>
                <p:cNvPr id="9" name="Picture 5">
                  <a:extLst>
                    <a:ext uri="{FF2B5EF4-FFF2-40B4-BE49-F238E27FC236}">
                      <a16:creationId xmlns:a16="http://schemas.microsoft.com/office/drawing/2014/main" id="{41A9D682-3415-D48E-864C-4EB5DA181D5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49049" r="4252"/>
                <a:stretch/>
              </p:blipFill>
              <p:spPr bwMode="auto">
                <a:xfrm>
                  <a:off x="2529555" y="42729"/>
                  <a:ext cx="2282190" cy="17024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  <p:pic>
              <p:nvPicPr>
                <p:cNvPr id="10" name="Picture 5">
                  <a:extLst>
                    <a:ext uri="{FF2B5EF4-FFF2-40B4-BE49-F238E27FC236}">
                      <a16:creationId xmlns:a16="http://schemas.microsoft.com/office/drawing/2014/main" id="{D38F2B8B-82EA-2E78-24ED-B6C60A0A33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-5" r="-1161" b="52473"/>
                <a:stretch/>
              </p:blipFill>
              <p:spPr bwMode="auto">
                <a:xfrm>
                  <a:off x="0" y="0"/>
                  <a:ext cx="2407920" cy="15906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</p:grpSp>
        </p:grpSp>
        <p:sp>
          <p:nvSpPr>
            <p:cNvPr id="6" name="Tekstfelt 10">
              <a:extLst>
                <a:ext uri="{FF2B5EF4-FFF2-40B4-BE49-F238E27FC236}">
                  <a16:creationId xmlns:a16="http://schemas.microsoft.com/office/drawing/2014/main" id="{1C2CCAFC-D3F4-3773-AA4E-39D93624F448}"/>
                </a:ext>
              </a:extLst>
            </p:cNvPr>
            <p:cNvSpPr txBox="1"/>
            <p:nvPr/>
          </p:nvSpPr>
          <p:spPr>
            <a:xfrm>
              <a:off x="51275" y="3973795"/>
              <a:ext cx="2397760" cy="457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886968">
                <a:spcAft>
                  <a:spcPts val="600"/>
                </a:spcAft>
              </a:pPr>
              <a:r>
                <a:rPr lang="da-DK" sz="970" b="1" kern="1200">
                  <a:solidFill>
                    <a:schemeClr val="dk1"/>
                  </a:solidFill>
                  <a:latin typeface="+mn-lt"/>
                  <a:ea typeface="MS Mincho" panose="02020609040205080304" pitchFamily="49" charset="-128"/>
                  <a:cs typeface="Calibri" panose="020F0502020204030204" pitchFamily="34" charset="0"/>
                </a:rPr>
                <a:t>Biologisk viden, </a:t>
              </a:r>
              <a:endParaRPr lang="da-DK" sz="1164" kern="1200">
                <a:solidFill>
                  <a:schemeClr val="dk1"/>
                </a:solidFill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 defTabSz="886968">
                <a:spcAft>
                  <a:spcPts val="600"/>
                </a:spcAft>
              </a:pPr>
              <a:r>
                <a:rPr lang="da-DK" sz="970" b="1" kern="1200">
                  <a:solidFill>
                    <a:schemeClr val="dk1"/>
                  </a:solidFill>
                  <a:latin typeface="+mn-lt"/>
                  <a:ea typeface="MS Mincho" panose="02020609040205080304" pitchFamily="49" charset="-128"/>
                  <a:cs typeface="Calibri" panose="020F0502020204030204" pitchFamily="34" charset="0"/>
                </a:rPr>
                <a:t>Munksgaards forlag – J. Bøgeskov.</a:t>
              </a:r>
              <a:endParaRPr lang="da-DK" sz="1200">
                <a:effectLst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Tekstfelt 12">
            <a:extLst>
              <a:ext uri="{FF2B5EF4-FFF2-40B4-BE49-F238E27FC236}">
                <a16:creationId xmlns:a16="http://schemas.microsoft.com/office/drawing/2014/main" id="{788C2EE6-9D55-ACC1-C6FD-0E1CE19CB375}"/>
              </a:ext>
            </a:extLst>
          </p:cNvPr>
          <p:cNvSpPr txBox="1"/>
          <p:nvPr/>
        </p:nvSpPr>
        <p:spPr>
          <a:xfrm>
            <a:off x="7780867" y="2853267"/>
            <a:ext cx="314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Ananassaft PH = 3,5</a:t>
            </a:r>
          </a:p>
          <a:p>
            <a:endParaRPr lang="da-DK" dirty="0"/>
          </a:p>
          <a:p>
            <a:r>
              <a:rPr lang="da-DK" dirty="0"/>
              <a:t>Citron PH værdi = 2,1</a:t>
            </a:r>
          </a:p>
        </p:txBody>
      </p:sp>
    </p:spTree>
    <p:extLst>
      <p:ext uri="{BB962C8B-B14F-4D97-AF65-F5344CB8AC3E}">
        <p14:creationId xmlns:p14="http://schemas.microsoft.com/office/powerpoint/2010/main" val="996563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185A1F0-DB0F-7E31-D2BF-F037DC3D0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Hypoteser</a:t>
            </a:r>
            <a:endParaRPr lang="en-US" sz="4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ABE9B755-2250-2147-907B-0A847FF9C1D3}"/>
              </a:ext>
            </a:extLst>
          </p:cNvPr>
          <p:cNvSpPr txBox="1"/>
          <p:nvPr/>
        </p:nvSpPr>
        <p:spPr>
          <a:xfrm>
            <a:off x="793661" y="2599509"/>
            <a:ext cx="4530898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 err="1"/>
              <a:t>Glas</a:t>
            </a:r>
            <a:r>
              <a:rPr lang="en-US" sz="1600" b="1" dirty="0"/>
              <a:t> 1</a:t>
            </a:r>
            <a:r>
              <a:rPr lang="en-US" sz="1600" dirty="0"/>
              <a:t>: </a:t>
            </a:r>
            <a:r>
              <a:rPr lang="en-US" sz="1600" dirty="0" err="1"/>
              <a:t>Bromelin</a:t>
            </a:r>
            <a:r>
              <a:rPr lang="en-US" sz="1600" dirty="0"/>
              <a:t> </a:t>
            </a:r>
            <a:r>
              <a:rPr lang="en-US" sz="1600" dirty="0" err="1"/>
              <a:t>spalter</a:t>
            </a:r>
            <a:r>
              <a:rPr lang="en-US" sz="1600" dirty="0"/>
              <a:t> </a:t>
            </a:r>
            <a:r>
              <a:rPr lang="en-US" sz="1600" dirty="0">
                <a:sym typeface="Wingdings" panose="05000000000000000000" pitchFamily="2" charset="2"/>
              </a:rPr>
              <a:t> </a:t>
            </a:r>
            <a:r>
              <a:rPr lang="en-US" sz="1600" dirty="0" err="1">
                <a:sym typeface="Wingdings" panose="05000000000000000000" pitchFamily="2" charset="2"/>
              </a:rPr>
              <a:t>Husblas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stivner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ikke</a:t>
            </a:r>
            <a:endParaRPr lang="en-US" sz="1600" dirty="0">
              <a:sym typeface="Wingdings" panose="05000000000000000000" pitchFamily="2" charset="2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ym typeface="Wingdings" panose="05000000000000000000" pitchFamily="2" charset="2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 err="1">
                <a:sym typeface="Wingdings" panose="05000000000000000000" pitchFamily="2" charset="2"/>
              </a:rPr>
              <a:t>Glas</a:t>
            </a:r>
            <a:r>
              <a:rPr lang="en-US" sz="1600" b="1" dirty="0">
                <a:sym typeface="Wingdings" panose="05000000000000000000" pitchFamily="2" charset="2"/>
              </a:rPr>
              <a:t> 2: </a:t>
            </a:r>
            <a:r>
              <a:rPr lang="en-US" sz="1600" dirty="0" err="1">
                <a:sym typeface="Wingdings" panose="05000000000000000000" pitchFamily="2" charset="2"/>
              </a:rPr>
              <a:t>Bromelin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ødelagt</a:t>
            </a:r>
            <a:r>
              <a:rPr lang="en-US" sz="1600" dirty="0">
                <a:sym typeface="Wingdings" panose="05000000000000000000" pitchFamily="2" charset="2"/>
              </a:rPr>
              <a:t> (</a:t>
            </a:r>
            <a:r>
              <a:rPr lang="en-US" sz="1600" dirty="0" err="1">
                <a:sym typeface="Wingdings" panose="05000000000000000000" pitchFamily="2" charset="2"/>
              </a:rPr>
              <a:t>denatureret</a:t>
            </a:r>
            <a:r>
              <a:rPr lang="en-US" sz="1600" dirty="0">
                <a:sym typeface="Wingdings" panose="05000000000000000000" pitchFamily="2" charset="2"/>
              </a:rPr>
              <a:t>)  </a:t>
            </a:r>
            <a:r>
              <a:rPr lang="en-US" sz="1600" dirty="0" err="1">
                <a:sym typeface="Wingdings" panose="05000000000000000000" pitchFamily="2" charset="2"/>
              </a:rPr>
              <a:t>Husblas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stivner</a:t>
            </a:r>
            <a:endParaRPr lang="en-US" sz="1600" dirty="0">
              <a:sym typeface="Wingdings" panose="05000000000000000000" pitchFamily="2" charset="2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ym typeface="Wingdings" panose="05000000000000000000" pitchFamily="2" charset="2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 err="1">
                <a:sym typeface="Wingdings" panose="05000000000000000000" pitchFamily="2" charset="2"/>
              </a:rPr>
              <a:t>Glas</a:t>
            </a:r>
            <a:r>
              <a:rPr lang="en-US" sz="1600" b="1" dirty="0">
                <a:sym typeface="Wingdings" panose="05000000000000000000" pitchFamily="2" charset="2"/>
              </a:rPr>
              <a:t> 3: </a:t>
            </a:r>
            <a:r>
              <a:rPr lang="en-US" sz="1600" dirty="0" err="1">
                <a:sym typeface="Wingdings" panose="05000000000000000000" pitchFamily="2" charset="2"/>
              </a:rPr>
              <a:t>Bromelin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hæmmes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af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tungmetaller</a:t>
            </a:r>
            <a:r>
              <a:rPr lang="en-US" sz="1600" dirty="0">
                <a:sym typeface="Wingdings" panose="05000000000000000000" pitchFamily="2" charset="2"/>
              </a:rPr>
              <a:t>  </a:t>
            </a:r>
            <a:r>
              <a:rPr lang="en-US" sz="1600" dirty="0" err="1">
                <a:sym typeface="Wingdings" panose="05000000000000000000" pitchFamily="2" charset="2"/>
              </a:rPr>
              <a:t>Husblas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stivner</a:t>
            </a:r>
            <a:endParaRPr lang="en-US" sz="1600" dirty="0">
              <a:sym typeface="Wingdings" panose="05000000000000000000" pitchFamily="2" charset="2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>
              <a:sym typeface="Wingdings" panose="05000000000000000000" pitchFamily="2" charset="2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 err="1">
                <a:sym typeface="Wingdings" panose="05000000000000000000" pitchFamily="2" charset="2"/>
              </a:rPr>
              <a:t>Glas</a:t>
            </a:r>
            <a:r>
              <a:rPr lang="en-US" sz="1600" b="1" dirty="0">
                <a:sym typeface="Wingdings" panose="05000000000000000000" pitchFamily="2" charset="2"/>
              </a:rPr>
              <a:t> 4: </a:t>
            </a:r>
            <a:r>
              <a:rPr lang="en-US" sz="1600" dirty="0" err="1">
                <a:sym typeface="Wingdings" panose="05000000000000000000" pitchFamily="2" charset="2"/>
              </a:rPr>
              <a:t>Bromelin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hæmmes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af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lavere</a:t>
            </a:r>
            <a:r>
              <a:rPr lang="en-US" sz="1600" dirty="0">
                <a:sym typeface="Wingdings" panose="05000000000000000000" pitchFamily="2" charset="2"/>
              </a:rPr>
              <a:t> PH-</a:t>
            </a:r>
            <a:r>
              <a:rPr lang="en-US" sz="1600" dirty="0" err="1">
                <a:sym typeface="Wingdings" panose="05000000000000000000" pitchFamily="2" charset="2"/>
              </a:rPr>
              <a:t>værdi</a:t>
            </a:r>
            <a:r>
              <a:rPr lang="en-US" sz="1600" dirty="0">
                <a:sym typeface="Wingdings" panose="05000000000000000000" pitchFamily="2" charset="2"/>
              </a:rPr>
              <a:t>  </a:t>
            </a:r>
            <a:r>
              <a:rPr lang="en-US" sz="1600" dirty="0" err="1">
                <a:sym typeface="Wingdings" panose="05000000000000000000" pitchFamily="2" charset="2"/>
              </a:rPr>
              <a:t>husblas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stivner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langsommere</a:t>
            </a:r>
            <a:endParaRPr lang="en-US" sz="1600" dirty="0"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600" dirty="0">
              <a:sym typeface="Wingdings" panose="05000000000000000000" pitchFamily="2" charset="2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 err="1">
                <a:sym typeface="Wingdings" panose="05000000000000000000" pitchFamily="2" charset="2"/>
              </a:rPr>
              <a:t>Glas</a:t>
            </a:r>
            <a:r>
              <a:rPr lang="en-US" sz="1600" b="1" dirty="0">
                <a:sym typeface="Wingdings" panose="05000000000000000000" pitchFamily="2" charset="2"/>
              </a:rPr>
              <a:t> 5 (</a:t>
            </a:r>
            <a:r>
              <a:rPr lang="en-US" sz="1600" b="1" dirty="0" err="1">
                <a:sym typeface="Wingdings" panose="05000000000000000000" pitchFamily="2" charset="2"/>
              </a:rPr>
              <a:t>kontrolforsøg</a:t>
            </a:r>
            <a:r>
              <a:rPr lang="en-US" sz="1600" b="1" dirty="0">
                <a:sym typeface="Wingdings" panose="05000000000000000000" pitchFamily="2" charset="2"/>
              </a:rPr>
              <a:t>): </a:t>
            </a:r>
            <a:r>
              <a:rPr lang="en-US" sz="1600" dirty="0">
                <a:sym typeface="Wingdings" panose="05000000000000000000" pitchFamily="2" charset="2"/>
              </a:rPr>
              <a:t> </a:t>
            </a:r>
            <a:r>
              <a:rPr lang="en-US" sz="1600" dirty="0" err="1">
                <a:sym typeface="Wingdings" panose="05000000000000000000" pitchFamily="2" charset="2"/>
              </a:rPr>
              <a:t>Ikke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noget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bromelin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enzym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så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husblas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err="1">
                <a:sym typeface="Wingdings" panose="05000000000000000000" pitchFamily="2" charset="2"/>
              </a:rPr>
              <a:t>stivner</a:t>
            </a:r>
            <a:r>
              <a:rPr lang="en-US" sz="1600" dirty="0"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4DBB878C-26B6-70D8-7686-CBD994FC45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928156"/>
              </p:ext>
            </p:extLst>
          </p:nvPr>
        </p:nvGraphicFramePr>
        <p:xfrm>
          <a:off x="6112311" y="2484255"/>
          <a:ext cx="5009576" cy="3714249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712666">
                  <a:extLst>
                    <a:ext uri="{9D8B030D-6E8A-4147-A177-3AD203B41FA5}">
                      <a16:colId xmlns:a16="http://schemas.microsoft.com/office/drawing/2014/main" val="3015533843"/>
                    </a:ext>
                  </a:extLst>
                </a:gridCol>
                <a:gridCol w="1625026">
                  <a:extLst>
                    <a:ext uri="{9D8B030D-6E8A-4147-A177-3AD203B41FA5}">
                      <a16:colId xmlns:a16="http://schemas.microsoft.com/office/drawing/2014/main" val="2946853605"/>
                    </a:ext>
                  </a:extLst>
                </a:gridCol>
                <a:gridCol w="1335942">
                  <a:extLst>
                    <a:ext uri="{9D8B030D-6E8A-4147-A177-3AD203B41FA5}">
                      <a16:colId xmlns:a16="http://schemas.microsoft.com/office/drawing/2014/main" val="962866709"/>
                    </a:ext>
                  </a:extLst>
                </a:gridCol>
                <a:gridCol w="1335942">
                  <a:extLst>
                    <a:ext uri="{9D8B030D-6E8A-4147-A177-3AD203B41FA5}">
                      <a16:colId xmlns:a16="http://schemas.microsoft.com/office/drawing/2014/main" val="2377131153"/>
                    </a:ext>
                  </a:extLst>
                </a:gridCol>
              </a:tblGrid>
              <a:tr h="6750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Glas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Indhold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Konsistens </a:t>
                      </a:r>
                    </a:p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start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Konsistens </a:t>
                      </a:r>
                    </a:p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slut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extLst>
                  <a:ext uri="{0D108BD9-81ED-4DB2-BD59-A6C34878D82A}">
                    <a16:rowId xmlns:a16="http://schemas.microsoft.com/office/drawing/2014/main" val="934810722"/>
                  </a:ext>
                </a:extLst>
              </a:tr>
              <a:tr h="6750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1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Husblas + frisk saft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 Flydende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 Flydende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extLst>
                  <a:ext uri="{0D108BD9-81ED-4DB2-BD59-A6C34878D82A}">
                    <a16:rowId xmlns:a16="http://schemas.microsoft.com/office/drawing/2014/main" val="325510778"/>
                  </a:ext>
                </a:extLst>
              </a:tr>
              <a:tr h="6750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2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Husblas + kogt saft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 Flydende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Stift 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extLst>
                  <a:ext uri="{0D108BD9-81ED-4DB2-BD59-A6C34878D82A}">
                    <a16:rowId xmlns:a16="http://schemas.microsoft.com/office/drawing/2014/main" val="3901508921"/>
                  </a:ext>
                </a:extLst>
              </a:tr>
              <a:tr h="6750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3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Husblas + frisk saft + CuSO</a:t>
                      </a:r>
                      <a:r>
                        <a:rPr lang="da-DK" sz="1500" baseline="-25000">
                          <a:effectLst/>
                        </a:rPr>
                        <a:t>4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Flydende 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Stift 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extLst>
                  <a:ext uri="{0D108BD9-81ED-4DB2-BD59-A6C34878D82A}">
                    <a16:rowId xmlns:a16="http://schemas.microsoft.com/office/drawing/2014/main" val="384635087"/>
                  </a:ext>
                </a:extLst>
              </a:tr>
              <a:tr h="6750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4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Husblas + frisk saft + citron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Flydende 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Stivnet men langsommere</a:t>
                      </a:r>
                    </a:p>
                  </a:txBody>
                  <a:tcPr marL="83959" marR="83959" marT="0" marB="0" anchor="ctr"/>
                </a:tc>
                <a:extLst>
                  <a:ext uri="{0D108BD9-81ED-4DB2-BD59-A6C34878D82A}">
                    <a16:rowId xmlns:a16="http://schemas.microsoft.com/office/drawing/2014/main" val="3461288617"/>
                  </a:ext>
                </a:extLst>
              </a:tr>
              <a:tr h="3391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5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Husblas + vand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>
                          <a:effectLst/>
                        </a:rPr>
                        <a:t> Flydende</a:t>
                      </a:r>
                      <a:endParaRPr lang="da-DK" sz="15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da-DK" sz="1500" dirty="0">
                          <a:effectLst/>
                        </a:rPr>
                        <a:t>Stift </a:t>
                      </a:r>
                      <a:endParaRPr lang="da-DK" sz="15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3959" marR="83959" marT="0" marB="0" anchor="ctr"/>
                </a:tc>
                <a:extLst>
                  <a:ext uri="{0D108BD9-81ED-4DB2-BD59-A6C34878D82A}">
                    <a16:rowId xmlns:a16="http://schemas.microsoft.com/office/drawing/2014/main" val="1389450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750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761DDFE-071F-4200-B0AA-394476C2D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70EC45-A627-AA10-ECF8-454C870F7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501" y="97481"/>
            <a:ext cx="5167185" cy="1680519"/>
          </a:xfrm>
        </p:spPr>
        <p:txBody>
          <a:bodyPr>
            <a:normAutofit/>
          </a:bodyPr>
          <a:lstStyle/>
          <a:p>
            <a:r>
              <a:rPr lang="da-DK" sz="4000" dirty="0"/>
              <a:t>Tungmetaller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517C63-7007-B00B-21C0-C039619AF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6619" y="301201"/>
            <a:ext cx="5690642" cy="14411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dirty="0"/>
              <a:t>Tungmetaller reagerer med svovl-broer mellem </a:t>
            </a:r>
            <a:r>
              <a:rPr lang="da-DK" sz="2000" dirty="0" err="1"/>
              <a:t>cystein</a:t>
            </a:r>
            <a:r>
              <a:rPr lang="da-DK" sz="2000" dirty="0"/>
              <a:t>-aminosyrerne, hvorved den tertiære struktur ændres og det ”aktive center” i enzymet blokeres. Vi </a:t>
            </a:r>
            <a:r>
              <a:rPr lang="da-DK" sz="2000" dirty="0" err="1"/>
              <a:t>talsatte</a:t>
            </a:r>
            <a:r>
              <a:rPr lang="da-DK" sz="2000" dirty="0"/>
              <a:t> </a:t>
            </a:r>
            <a:r>
              <a:rPr lang="en-US" sz="2000" dirty="0"/>
              <a:t>vi </a:t>
            </a:r>
            <a:r>
              <a:rPr lang="en-US" sz="2000" dirty="0" err="1"/>
              <a:t>tilsatte</a:t>
            </a:r>
            <a:r>
              <a:rPr lang="en-US" sz="2000" dirty="0"/>
              <a:t> C</a:t>
            </a:r>
            <a:r>
              <a:rPr lang="en-US" sz="1600" dirty="0"/>
              <a:t>u</a:t>
            </a:r>
            <a:r>
              <a:rPr lang="en-US" sz="2000" dirty="0"/>
              <a:t>SO</a:t>
            </a:r>
            <a:r>
              <a:rPr lang="en-US" sz="1600" dirty="0"/>
              <a:t>4</a:t>
            </a:r>
            <a:endParaRPr lang="da-DK" sz="2000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1AFC867-D68C-70B3-6C4E-4AF10779EE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024" y="1370496"/>
            <a:ext cx="5074790" cy="494792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B71D84B5-8A77-5EC2-3479-D7E0D6B899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6619" y="2043576"/>
            <a:ext cx="5793795" cy="393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01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61151A-BE05-A4B5-23F3-1AC50DA61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enzyms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virkemåde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A322B6AC-5E66-84B0-8157-97A76D348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77" y="2263148"/>
            <a:ext cx="5377679" cy="2890503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4B252796-E3A7-4766-3137-1FE0EAF58AE2}"/>
              </a:ext>
            </a:extLst>
          </p:cNvPr>
          <p:cNvSpPr txBox="1"/>
          <p:nvPr/>
        </p:nvSpPr>
        <p:spPr>
          <a:xfrm>
            <a:off x="7662333" y="2683933"/>
            <a:ext cx="27601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hlinkClick r:id="rId3"/>
              </a:rPr>
              <a:t>https://www.biologysimulations.com/enzymes?fbclid=IwAR2ZS2zfZkGkSVwmcCrWn9k_42JqdfTEz-K4rhbKP_bivtMdgHyzQTZaCas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934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AEE7C7-8353-77CE-BD92-E37F2878B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Rapport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0DF193-C0F3-8656-BAD5-5A3703DB5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771467" cy="3457575"/>
          </a:xfrm>
        </p:spPr>
        <p:txBody>
          <a:bodyPr>
            <a:normAutofit lnSpcReduction="10000"/>
          </a:bodyPr>
          <a:lstStyle/>
          <a:p>
            <a:r>
              <a:rPr lang="da-DK" dirty="0"/>
              <a:t>Formål</a:t>
            </a:r>
          </a:p>
          <a:p>
            <a:r>
              <a:rPr lang="da-DK" dirty="0"/>
              <a:t>Teori</a:t>
            </a:r>
          </a:p>
          <a:p>
            <a:r>
              <a:rPr lang="da-DK" dirty="0"/>
              <a:t>Hypoteser (se denne PPT)</a:t>
            </a:r>
          </a:p>
          <a:p>
            <a:r>
              <a:rPr lang="da-DK" dirty="0"/>
              <a:t>Diskussion </a:t>
            </a:r>
          </a:p>
          <a:p>
            <a:r>
              <a:rPr lang="da-DK" dirty="0"/>
              <a:t>Konklusion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Skal afleveres 14/2 under opgaver. </a:t>
            </a:r>
          </a:p>
        </p:txBody>
      </p:sp>
    </p:spTree>
    <p:extLst>
      <p:ext uri="{BB962C8B-B14F-4D97-AF65-F5344CB8AC3E}">
        <p14:creationId xmlns:p14="http://schemas.microsoft.com/office/powerpoint/2010/main" val="318342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197</Words>
  <Application>Microsoft Office PowerPoint</Application>
  <PresentationFormat>Widescreen</PresentationFormat>
  <Paragraphs>56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3" baseType="lpstr">
      <vt:lpstr>MS Mincho</vt:lpstr>
      <vt:lpstr>Aptos</vt:lpstr>
      <vt:lpstr>Aptos Display</vt:lpstr>
      <vt:lpstr>Arial</vt:lpstr>
      <vt:lpstr>Cambria</vt:lpstr>
      <vt:lpstr>Wingdings</vt:lpstr>
      <vt:lpstr>Office-tema</vt:lpstr>
      <vt:lpstr>Bromelin </vt:lpstr>
      <vt:lpstr>Enzymaktivitet/reaktionshastighed</vt:lpstr>
      <vt:lpstr>Hypoteser</vt:lpstr>
      <vt:lpstr>Tungmetaller</vt:lpstr>
      <vt:lpstr>Et enzyms virkemåde</vt:lpstr>
      <vt:lpstr>Rapport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Flensburg Hansen</dc:creator>
  <cp:lastModifiedBy>Lars Flensburg Hansen</cp:lastModifiedBy>
  <cp:revision>3</cp:revision>
  <dcterms:created xsi:type="dcterms:W3CDTF">2025-01-22T15:44:18Z</dcterms:created>
  <dcterms:modified xsi:type="dcterms:W3CDTF">2025-01-24T14:41:12Z</dcterms:modified>
</cp:coreProperties>
</file>