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8" r:id="rId3"/>
    <p:sldId id="280" r:id="rId4"/>
    <p:sldId id="281" r:id="rId5"/>
    <p:sldId id="282" r:id="rId6"/>
    <p:sldId id="284" r:id="rId7"/>
    <p:sldId id="285" r:id="rId8"/>
    <p:sldId id="286" r:id="rId9"/>
    <p:sldId id="283" r:id="rId10"/>
    <p:sldId id="299" r:id="rId11"/>
    <p:sldId id="256" r:id="rId12"/>
    <p:sldId id="288" r:id="rId13"/>
    <p:sldId id="287" r:id="rId14"/>
    <p:sldId id="289" r:id="rId15"/>
    <p:sldId id="291" r:id="rId16"/>
    <p:sldId id="292" r:id="rId17"/>
    <p:sldId id="290" r:id="rId18"/>
    <p:sldId id="294" r:id="rId19"/>
    <p:sldId id="300" r:id="rId20"/>
    <p:sldId id="293" r:id="rId21"/>
    <p:sldId id="295" r:id="rId22"/>
    <p:sldId id="296" r:id="rId23"/>
    <p:sldId id="297" r:id="rId24"/>
    <p:sldId id="301" r:id="rId25"/>
    <p:sldId id="302" r:id="rId26"/>
    <p:sldId id="277" r:id="rId27"/>
    <p:sldId id="298" r:id="rId28"/>
    <p:sldId id="279"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F279D-F53B-069A-1E9E-CD770CC421E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5EF71EE-692E-1677-7CCB-0AEA5577E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5ECDB44-93E0-2FC9-B056-497B2C352D04}"/>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5" name="Pladsholder til sidefod 4">
            <a:extLst>
              <a:ext uri="{FF2B5EF4-FFF2-40B4-BE49-F238E27FC236}">
                <a16:creationId xmlns:a16="http://schemas.microsoft.com/office/drawing/2014/main" id="{AF651A61-89C2-7F3E-95D4-72864A8F68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C1B290-71E6-A2CC-6FA3-52FF357E0254}"/>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146306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5955E-1DCF-BCB7-3EAE-431AE52DB2B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5214C5B-DDD8-832F-D3A7-82AC10DBC0A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BFAEA8B-8728-F94B-3B56-F42A15844C3C}"/>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5" name="Pladsholder til sidefod 4">
            <a:extLst>
              <a:ext uri="{FF2B5EF4-FFF2-40B4-BE49-F238E27FC236}">
                <a16:creationId xmlns:a16="http://schemas.microsoft.com/office/drawing/2014/main" id="{A7EEBFE3-8242-1841-26DA-DD5D6D475DE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4AB07A8-38F4-E7D6-D562-6BB0D1CBD83C}"/>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428254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E0BCB2F-9C03-1D03-1428-B4D02B9A943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EEEF8B8-A6CF-2403-5ABC-AB7EFC79D28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FB6B7BC-DD3D-B69F-A54E-1AB27679CC5A}"/>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5" name="Pladsholder til sidefod 4">
            <a:extLst>
              <a:ext uri="{FF2B5EF4-FFF2-40B4-BE49-F238E27FC236}">
                <a16:creationId xmlns:a16="http://schemas.microsoft.com/office/drawing/2014/main" id="{F8C8458D-47F4-FC35-A565-AFF71CAC3F7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1C1D43-BFF9-5AA8-C6ED-95F9DB9E6A8C}"/>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300466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C610D-D1D5-3EBB-B306-E5396689F9F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7224B4A-2326-05B7-F2FC-A701AF00CF0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C9F01A-7F67-BD66-2A2C-F730BBEAAFD9}"/>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5" name="Pladsholder til sidefod 4">
            <a:extLst>
              <a:ext uri="{FF2B5EF4-FFF2-40B4-BE49-F238E27FC236}">
                <a16:creationId xmlns:a16="http://schemas.microsoft.com/office/drawing/2014/main" id="{7BA11F14-57FE-ABFB-E077-16EAB2C5F4B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631C0F-3377-1BA8-DF7B-3EAC67A72E42}"/>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203716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F58A2-FFE2-9131-C9F4-23D4BF07BC9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2210D42-B733-FE5F-4F77-91545AA89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CAB3A53-CBC1-3435-C49C-B39658445B38}"/>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5" name="Pladsholder til sidefod 4">
            <a:extLst>
              <a:ext uri="{FF2B5EF4-FFF2-40B4-BE49-F238E27FC236}">
                <a16:creationId xmlns:a16="http://schemas.microsoft.com/office/drawing/2014/main" id="{ED2BB1A1-4EAF-6E0B-1896-25F24EF473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68157C-EC00-E925-0697-7FA55128D56F}"/>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104995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50A1A-FD36-BE8D-981B-4049615A4DD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397BBDA-E6B7-94B3-FE27-B12CD5190A4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68F6DF0-09E6-59C4-96D4-4DE18BA9FBC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D89B603-5905-0946-5BAF-9FB451C23011}"/>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6" name="Pladsholder til sidefod 5">
            <a:extLst>
              <a:ext uri="{FF2B5EF4-FFF2-40B4-BE49-F238E27FC236}">
                <a16:creationId xmlns:a16="http://schemas.microsoft.com/office/drawing/2014/main" id="{73AE7D2B-CC4F-FD9B-F91B-AD6EFF80218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F2A0D3B-6EBA-7F55-1C93-CD38B60153FA}"/>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380602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CFADE-BB1C-BFDA-8EC3-140F85D7D6E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CDE22EE-C19E-A3AB-C01A-B33F4A22E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3A21C7F-2826-C50B-DE34-7396D9CAC82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52E3D54-F3DB-2576-8896-CF2920B6D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2DA79D1-E2D2-B5B5-C6E7-0AEB8BDDB63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CA14B91-85F2-21D0-6D46-648958C958D2}"/>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8" name="Pladsholder til sidefod 7">
            <a:extLst>
              <a:ext uri="{FF2B5EF4-FFF2-40B4-BE49-F238E27FC236}">
                <a16:creationId xmlns:a16="http://schemas.microsoft.com/office/drawing/2014/main" id="{501385F8-55F0-C01A-439E-DF6B27D3FED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9C7492A-29D4-4295-CED6-410F008ED1A9}"/>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294238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5C27D-02BB-5D5F-B327-890D05CEDC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E4C32B6-3F9C-1412-F245-97F38877D530}"/>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4" name="Pladsholder til sidefod 3">
            <a:extLst>
              <a:ext uri="{FF2B5EF4-FFF2-40B4-BE49-F238E27FC236}">
                <a16:creationId xmlns:a16="http://schemas.microsoft.com/office/drawing/2014/main" id="{A484CA90-1C83-2222-6E8A-A1D01154C78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6012639-216E-3620-EC4B-14BCA058F650}"/>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73043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C484077-158F-D8E3-5640-370E0CA01980}"/>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3" name="Pladsholder til sidefod 2">
            <a:extLst>
              <a:ext uri="{FF2B5EF4-FFF2-40B4-BE49-F238E27FC236}">
                <a16:creationId xmlns:a16="http://schemas.microsoft.com/office/drawing/2014/main" id="{4F52ABAC-7920-EBE6-08DF-E60445662AD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5B92113-8E79-CFA3-92CD-153FF5DB2E45}"/>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144545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A7E82-0E40-4A74-BB86-7E9EDC23986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7F78F26-BDC7-B49A-13A9-E573924EB1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A137D86-F48A-006F-E5CB-CF043FAD1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66B96F1-C895-FBF3-41DA-A30655032E9C}"/>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6" name="Pladsholder til sidefod 5">
            <a:extLst>
              <a:ext uri="{FF2B5EF4-FFF2-40B4-BE49-F238E27FC236}">
                <a16:creationId xmlns:a16="http://schemas.microsoft.com/office/drawing/2014/main" id="{207E107F-808D-8EF6-06C7-DBF5D64C9D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3FDD623-1452-A1FF-D8F3-951698405A9E}"/>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1022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EA1DC-B6C0-3192-F108-FE2774292D1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EF6DEDC-6BC0-7312-B428-F5F10D1C6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C952ACF-EEBA-8244-680D-E3105F712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05DBF57-E56F-D7A5-12CC-B256663439E8}"/>
              </a:ext>
            </a:extLst>
          </p:cNvPr>
          <p:cNvSpPr>
            <a:spLocks noGrp="1"/>
          </p:cNvSpPr>
          <p:nvPr>
            <p:ph type="dt" sz="half" idx="10"/>
          </p:nvPr>
        </p:nvSpPr>
        <p:spPr/>
        <p:txBody>
          <a:bodyPr/>
          <a:lstStyle/>
          <a:p>
            <a:fld id="{EE1DA0B8-7F58-482D-8FAE-274169A5D7A7}" type="datetimeFigureOut">
              <a:rPr lang="da-DK" smtClean="0"/>
              <a:t>17-01-2026</a:t>
            </a:fld>
            <a:endParaRPr lang="da-DK"/>
          </a:p>
        </p:txBody>
      </p:sp>
      <p:sp>
        <p:nvSpPr>
          <p:cNvPr id="6" name="Pladsholder til sidefod 5">
            <a:extLst>
              <a:ext uri="{FF2B5EF4-FFF2-40B4-BE49-F238E27FC236}">
                <a16:creationId xmlns:a16="http://schemas.microsoft.com/office/drawing/2014/main" id="{A9EFE7A2-6A5F-C0AE-7A40-C9C5FE47F32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7573FD9-3D72-568E-36C7-D5F8AC271E8A}"/>
              </a:ext>
            </a:extLst>
          </p:cNvPr>
          <p:cNvSpPr>
            <a:spLocks noGrp="1"/>
          </p:cNvSpPr>
          <p:nvPr>
            <p:ph type="sldNum" sz="quarter" idx="12"/>
          </p:nvPr>
        </p:nvSpPr>
        <p:spPr/>
        <p:txBody>
          <a:bodyPr/>
          <a:lstStyle/>
          <a:p>
            <a:fld id="{25B96A4B-61DF-4714-9189-65A9F6E330DD}" type="slidenum">
              <a:rPr lang="da-DK" smtClean="0"/>
              <a:t>‹nr.›</a:t>
            </a:fld>
            <a:endParaRPr lang="da-DK"/>
          </a:p>
        </p:txBody>
      </p:sp>
    </p:spTree>
    <p:extLst>
      <p:ext uri="{BB962C8B-B14F-4D97-AF65-F5344CB8AC3E}">
        <p14:creationId xmlns:p14="http://schemas.microsoft.com/office/powerpoint/2010/main" val="149577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96EDCA6-7E9A-81E6-2C4D-23B8359E6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D685649-70BC-5401-17FE-D3A0262FC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E0AC9B-6B1D-2690-BC0B-4A4B8946C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DA0B8-7F58-482D-8FAE-274169A5D7A7}" type="datetimeFigureOut">
              <a:rPr lang="da-DK" smtClean="0"/>
              <a:t>17-01-2026</a:t>
            </a:fld>
            <a:endParaRPr lang="da-DK"/>
          </a:p>
        </p:txBody>
      </p:sp>
      <p:sp>
        <p:nvSpPr>
          <p:cNvPr id="5" name="Pladsholder til sidefod 4">
            <a:extLst>
              <a:ext uri="{FF2B5EF4-FFF2-40B4-BE49-F238E27FC236}">
                <a16:creationId xmlns:a16="http://schemas.microsoft.com/office/drawing/2014/main" id="{03CCDABB-3E61-149F-07D6-952886548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C0E88AD-1807-DDD5-5E31-D7630D1E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96A4B-61DF-4714-9189-65A9F6E330DD}" type="slidenum">
              <a:rPr lang="da-DK" smtClean="0"/>
              <a:t>‹nr.›</a:t>
            </a:fld>
            <a:endParaRPr lang="da-DK"/>
          </a:p>
        </p:txBody>
      </p:sp>
    </p:spTree>
    <p:extLst>
      <p:ext uri="{BB962C8B-B14F-4D97-AF65-F5344CB8AC3E}">
        <p14:creationId xmlns:p14="http://schemas.microsoft.com/office/powerpoint/2010/main" val="290772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shorts/AcMRQKI8LOw"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en-m-wikipedia-org.translate.goog/wiki/Polaroid_film?_x_tr_sl=en&amp;_x_tr_tl=da&amp;_x_tr_hl=da&amp;_x_tr_pto=sc" TargetMode="External"/><Relationship Id="rId7" Type="http://schemas.openxmlformats.org/officeDocument/2006/relationships/hyperlink" Target="https://en-m-wikipedia-org.translate.goog/wiki/Performance_art?_x_tr_sl=en&amp;_x_tr_tl=da&amp;_x_tr_hl=da&amp;_x_tr_pto=sc" TargetMode="External"/><Relationship Id="rId2" Type="http://schemas.openxmlformats.org/officeDocument/2006/relationships/hyperlink" Target="https://magazine-artland-com.translate.goog/ulay-artist-between-life-and-performance/?_x_tr_sl=en&amp;_x_tr_tl=da&amp;_x_tr_hl=da&amp;_x_tr_pto=sc" TargetMode="External"/><Relationship Id="rId1" Type="http://schemas.openxmlformats.org/officeDocument/2006/relationships/slideLayout" Target="../slideLayouts/slideLayout8.xml"/><Relationship Id="rId6" Type="http://schemas.openxmlformats.org/officeDocument/2006/relationships/hyperlink" Target="https://en-m-wikipedia-org.translate.goog/wiki/Polaroid_SX-70?_x_tr_sl=en&amp;_x_tr_tl=da&amp;_x_tr_hl=da&amp;_x_tr_pto=sc" TargetMode="External"/><Relationship Id="rId5" Type="http://schemas.openxmlformats.org/officeDocument/2006/relationships/hyperlink" Target="https://en-m-wikipedia-org.translate.goog/wiki/Ljubljana?_x_tr_sl=en&amp;_x_tr_tl=da&amp;_x_tr_hl=da&amp;_x_tr_pto=sc" TargetMode="External"/><Relationship Id="rId4" Type="http://schemas.openxmlformats.org/officeDocument/2006/relationships/hyperlink" Target="https://en-m-wikipedia-org.translate.goog/wiki/Amsterdam?_x_tr_sl=en&amp;_x_tr_tl=da&amp;_x_tr_hl=da&amp;_x_tr_pto=s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enstoredanske.lex.dk/ponderabilia"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hannel.louisiana.dk/video/marina-abramovi%C4%87-ulay-living-door-museu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t-j0Ey2O4HU" TargetMode="External"/><Relationship Id="rId1" Type="http://schemas.openxmlformats.org/officeDocument/2006/relationships/slideLayout" Target="../slideLayouts/slideLayout6.xml"/><Relationship Id="rId4" Type="http://schemas.openxmlformats.org/officeDocument/2006/relationships/hyperlink" Target="https://www.youtube.com/watch?v=KeaUOdvo0B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nstagram.com/reel/CzBpHyWNFc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ShrI1Qorhw4" TargetMode="External"/><Relationship Id="rId1" Type="http://schemas.openxmlformats.org/officeDocument/2006/relationships/slideLayout" Target="../slideLayouts/slideLayout7.xml"/><Relationship Id="rId4" Type="http://schemas.openxmlformats.org/officeDocument/2006/relationships/hyperlink" Target="https://pomeranz-collection.com/?q=node/3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tX7yZo_5vg" TargetMode="External"/><Relationship Id="rId2" Type="http://schemas.openxmlformats.org/officeDocument/2006/relationships/hyperlink" Target="https://www.youtube.com/watch?v=1SslxObPDAQ" TargetMode="Externa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lex.dk/2._Verdenskrig" TargetMode="External"/><Relationship Id="rId2" Type="http://schemas.openxmlformats.org/officeDocument/2006/relationships/hyperlink" Target="https://lex.dk/Jugoslavie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lex.dk/identitet_-_personlighed" TargetMode="External"/><Relationship Id="rId13" Type="http://schemas.openxmlformats.org/officeDocument/2006/relationships/hyperlink" Target="https://lex.dk/aboriginere" TargetMode="External"/><Relationship Id="rId3" Type="http://schemas.openxmlformats.org/officeDocument/2006/relationships/hyperlink" Target="https://lex.dk/installationskunst" TargetMode="External"/><Relationship Id="rId7" Type="http://schemas.openxmlformats.org/officeDocument/2006/relationships/hyperlink" Target="https://lex.dk/katolicisme" TargetMode="External"/><Relationship Id="rId12" Type="http://schemas.openxmlformats.org/officeDocument/2006/relationships/hyperlink" Target="https://lex.dk/ritual" TargetMode="External"/><Relationship Id="rId17" Type="http://schemas.openxmlformats.org/officeDocument/2006/relationships/hyperlink" Target="https://www.instagram.com/reel/DRMZGDgjhoT/?hl=da" TargetMode="External"/><Relationship Id="rId2" Type="http://schemas.openxmlformats.org/officeDocument/2006/relationships/hyperlink" Target="https://lex.dk/performance" TargetMode="External"/><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lex.dk/kommunisme" TargetMode="External"/><Relationship Id="rId11" Type="http://schemas.openxmlformats.org/officeDocument/2006/relationships/hyperlink" Target="https://lex.dk/spiritualitet" TargetMode="External"/><Relationship Id="rId5" Type="http://schemas.openxmlformats.org/officeDocument/2006/relationships/hyperlink" Target="https://lex.dk/videokunst" TargetMode="External"/><Relationship Id="rId15" Type="http://schemas.openxmlformats.org/officeDocument/2006/relationships/image" Target="../media/image2.jpeg"/><Relationship Id="rId10" Type="http://schemas.openxmlformats.org/officeDocument/2006/relationships/hyperlink" Target="https://lex.dk/feminisme" TargetMode="External"/><Relationship Id="rId4" Type="http://schemas.openxmlformats.org/officeDocument/2006/relationships/hyperlink" Target="https://lex.dk/body_art" TargetMode="External"/><Relationship Id="rId9" Type="http://schemas.openxmlformats.org/officeDocument/2006/relationships/hyperlink" Target="https://lex.dk/individualitet" TargetMode="External"/><Relationship Id="rId14" Type="http://schemas.openxmlformats.org/officeDocument/2006/relationships/hyperlink" Target="https://lex.dk/Den_Kinesiske_Mu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moma.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arinaabramovic.com/transitory.html" TargetMode="Externa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Qmfd_KZfFA"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Vj7JJkYM2E8" TargetMode="External"/><Relationship Id="rId3" Type="http://schemas.openxmlformats.org/officeDocument/2006/relationships/hyperlink" Target="https://vimeo.com/705760188" TargetMode="External"/><Relationship Id="rId7" Type="http://schemas.openxmlformats.org/officeDocument/2006/relationships/hyperlink" Target="https://www.youtube.com/watch?v=2GD5PBK_Bto" TargetMode="External"/><Relationship Id="rId2" Type="http://schemas.openxmlformats.org/officeDocument/2006/relationships/hyperlink" Target="https://blogs.uoregon.edu/marinaabramovic/category/ulayabramovic/" TargetMode="External"/><Relationship Id="rId1" Type="http://schemas.openxmlformats.org/officeDocument/2006/relationships/slideLayout" Target="../slideLayouts/slideLayout2.xml"/><Relationship Id="rId6" Type="http://schemas.openxmlformats.org/officeDocument/2006/relationships/hyperlink" Target="http://www.marinaabramovic.com/transitory.html" TargetMode="External"/><Relationship Id="rId5" Type="http://schemas.openxmlformats.org/officeDocument/2006/relationships/hyperlink" Target="https://www.alt.dk/bolig/marina-abramovic" TargetMode="External"/><Relationship Id="rId4" Type="http://schemas.openxmlformats.org/officeDocument/2006/relationships/hyperlink" Target="https://www.youtube.com/watch?v=FcyYynulogY" TargetMode="External"/><Relationship Id="rId9" Type="http://schemas.openxmlformats.org/officeDocument/2006/relationships/hyperlink" Target="https://www.youtube.com/watch?v=TTV9kBcmQG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erformanceartresources.com/home/what-is-performance-art-live-art-action-art/performance-art-live-art-action-art-literature-books-information-and-more/durational-art/" TargetMode="External"/><Relationship Id="rId2" Type="http://schemas.openxmlformats.org/officeDocument/2006/relationships/hyperlink" Target="https://en.wikipedia.org/wiki/Performance_art"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3MI9b4bC7M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pov.international/pragtfuld-udstilling-af-marina-abramovic-pa-louisiana1/" TargetMode="External"/><Relationship Id="rId2" Type="http://schemas.openxmlformats.org/officeDocument/2006/relationships/hyperlink" Target="https://en.wikipedia.org/wiki/Ulay" TargetMode="Externa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2k-kl2AZF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www.facebook.com/BoumBangArtzine/videos/marina-abramovi%C4%87-quatre-performances-1975-1976/12623230338111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E8965-5815-2374-F25D-0DE32DF40B39}"/>
              </a:ext>
            </a:extLst>
          </p:cNvPr>
          <p:cNvSpPr>
            <a:spLocks noGrp="1"/>
          </p:cNvSpPr>
          <p:nvPr>
            <p:ph type="title"/>
          </p:nvPr>
        </p:nvSpPr>
        <p:spPr>
          <a:xfrm>
            <a:off x="3257550" y="276065"/>
            <a:ext cx="5934075" cy="967978"/>
          </a:xfrm>
          <a:custGeom>
            <a:avLst/>
            <a:gdLst>
              <a:gd name="connsiteX0" fmla="*/ 0 w 5934075"/>
              <a:gd name="connsiteY0" fmla="*/ 0 h 967978"/>
              <a:gd name="connsiteX1" fmla="*/ 534067 w 5934075"/>
              <a:gd name="connsiteY1" fmla="*/ 0 h 967978"/>
              <a:gd name="connsiteX2" fmla="*/ 949452 w 5934075"/>
              <a:gd name="connsiteY2" fmla="*/ 0 h 967978"/>
              <a:gd name="connsiteX3" fmla="*/ 1424178 w 5934075"/>
              <a:gd name="connsiteY3" fmla="*/ 0 h 967978"/>
              <a:gd name="connsiteX4" fmla="*/ 1898904 w 5934075"/>
              <a:gd name="connsiteY4" fmla="*/ 0 h 967978"/>
              <a:gd name="connsiteX5" fmla="*/ 2492312 w 5934075"/>
              <a:gd name="connsiteY5" fmla="*/ 0 h 967978"/>
              <a:gd name="connsiteX6" fmla="*/ 3145060 w 5934075"/>
              <a:gd name="connsiteY6" fmla="*/ 0 h 967978"/>
              <a:gd name="connsiteX7" fmla="*/ 3619786 w 5934075"/>
              <a:gd name="connsiteY7" fmla="*/ 0 h 967978"/>
              <a:gd name="connsiteX8" fmla="*/ 4213193 w 5934075"/>
              <a:gd name="connsiteY8" fmla="*/ 0 h 967978"/>
              <a:gd name="connsiteX9" fmla="*/ 4687919 w 5934075"/>
              <a:gd name="connsiteY9" fmla="*/ 0 h 967978"/>
              <a:gd name="connsiteX10" fmla="*/ 5400008 w 5934075"/>
              <a:gd name="connsiteY10" fmla="*/ 0 h 967978"/>
              <a:gd name="connsiteX11" fmla="*/ 5934075 w 5934075"/>
              <a:gd name="connsiteY11" fmla="*/ 0 h 967978"/>
              <a:gd name="connsiteX12" fmla="*/ 5934075 w 5934075"/>
              <a:gd name="connsiteY12" fmla="*/ 503349 h 967978"/>
              <a:gd name="connsiteX13" fmla="*/ 5934075 w 5934075"/>
              <a:gd name="connsiteY13" fmla="*/ 967978 h 967978"/>
              <a:gd name="connsiteX14" fmla="*/ 5518690 w 5934075"/>
              <a:gd name="connsiteY14" fmla="*/ 967978 h 967978"/>
              <a:gd name="connsiteX15" fmla="*/ 5043964 w 5934075"/>
              <a:gd name="connsiteY15" fmla="*/ 967978 h 967978"/>
              <a:gd name="connsiteX16" fmla="*/ 4450556 w 5934075"/>
              <a:gd name="connsiteY16" fmla="*/ 967978 h 967978"/>
              <a:gd name="connsiteX17" fmla="*/ 3916489 w 5934075"/>
              <a:gd name="connsiteY17" fmla="*/ 967978 h 967978"/>
              <a:gd name="connsiteX18" fmla="*/ 3382423 w 5934075"/>
              <a:gd name="connsiteY18" fmla="*/ 967978 h 967978"/>
              <a:gd name="connsiteX19" fmla="*/ 2789015 w 5934075"/>
              <a:gd name="connsiteY19" fmla="*/ 967978 h 967978"/>
              <a:gd name="connsiteX20" fmla="*/ 2314289 w 5934075"/>
              <a:gd name="connsiteY20" fmla="*/ 967978 h 967978"/>
              <a:gd name="connsiteX21" fmla="*/ 1898904 w 5934075"/>
              <a:gd name="connsiteY21" fmla="*/ 967978 h 967978"/>
              <a:gd name="connsiteX22" fmla="*/ 1424178 w 5934075"/>
              <a:gd name="connsiteY22" fmla="*/ 967978 h 967978"/>
              <a:gd name="connsiteX23" fmla="*/ 890111 w 5934075"/>
              <a:gd name="connsiteY23" fmla="*/ 967978 h 967978"/>
              <a:gd name="connsiteX24" fmla="*/ 0 w 5934075"/>
              <a:gd name="connsiteY24" fmla="*/ 967978 h 967978"/>
              <a:gd name="connsiteX25" fmla="*/ 0 w 5934075"/>
              <a:gd name="connsiteY25" fmla="*/ 513028 h 967978"/>
              <a:gd name="connsiteX26" fmla="*/ 0 w 5934075"/>
              <a:gd name="connsiteY26" fmla="*/ 0 h 96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34075" h="967978" fill="none" extrusionOk="0">
                <a:moveTo>
                  <a:pt x="0" y="0"/>
                </a:moveTo>
                <a:cubicBezTo>
                  <a:pt x="169693" y="-50652"/>
                  <a:pt x="279633" y="5208"/>
                  <a:pt x="534067" y="0"/>
                </a:cubicBezTo>
                <a:cubicBezTo>
                  <a:pt x="788501" y="-5208"/>
                  <a:pt x="753548" y="27296"/>
                  <a:pt x="949452" y="0"/>
                </a:cubicBezTo>
                <a:cubicBezTo>
                  <a:pt x="1145357" y="-27296"/>
                  <a:pt x="1229003" y="12158"/>
                  <a:pt x="1424178" y="0"/>
                </a:cubicBezTo>
                <a:cubicBezTo>
                  <a:pt x="1619353" y="-12158"/>
                  <a:pt x="1750963" y="16292"/>
                  <a:pt x="1898904" y="0"/>
                </a:cubicBezTo>
                <a:cubicBezTo>
                  <a:pt x="2046845" y="-16292"/>
                  <a:pt x="2289711" y="57508"/>
                  <a:pt x="2492312" y="0"/>
                </a:cubicBezTo>
                <a:cubicBezTo>
                  <a:pt x="2694913" y="-57508"/>
                  <a:pt x="2897965" y="437"/>
                  <a:pt x="3145060" y="0"/>
                </a:cubicBezTo>
                <a:cubicBezTo>
                  <a:pt x="3392155" y="-437"/>
                  <a:pt x="3419870" y="50100"/>
                  <a:pt x="3619786" y="0"/>
                </a:cubicBezTo>
                <a:cubicBezTo>
                  <a:pt x="3819702" y="-50100"/>
                  <a:pt x="4058123" y="40967"/>
                  <a:pt x="4213193" y="0"/>
                </a:cubicBezTo>
                <a:cubicBezTo>
                  <a:pt x="4368263" y="-40967"/>
                  <a:pt x="4484393" y="23295"/>
                  <a:pt x="4687919" y="0"/>
                </a:cubicBezTo>
                <a:cubicBezTo>
                  <a:pt x="4891445" y="-23295"/>
                  <a:pt x="5107553" y="20375"/>
                  <a:pt x="5400008" y="0"/>
                </a:cubicBezTo>
                <a:cubicBezTo>
                  <a:pt x="5692463" y="-20375"/>
                  <a:pt x="5717686" y="36110"/>
                  <a:pt x="5934075" y="0"/>
                </a:cubicBezTo>
                <a:cubicBezTo>
                  <a:pt x="5947637" y="101599"/>
                  <a:pt x="5906809" y="386876"/>
                  <a:pt x="5934075" y="503349"/>
                </a:cubicBezTo>
                <a:cubicBezTo>
                  <a:pt x="5961341" y="619822"/>
                  <a:pt x="5908390" y="802629"/>
                  <a:pt x="5934075" y="967978"/>
                </a:cubicBezTo>
                <a:cubicBezTo>
                  <a:pt x="5795058" y="1004467"/>
                  <a:pt x="5709681" y="921090"/>
                  <a:pt x="5518690" y="967978"/>
                </a:cubicBezTo>
                <a:cubicBezTo>
                  <a:pt x="5327700" y="1014866"/>
                  <a:pt x="5267705" y="949041"/>
                  <a:pt x="5043964" y="967978"/>
                </a:cubicBezTo>
                <a:cubicBezTo>
                  <a:pt x="4820223" y="986915"/>
                  <a:pt x="4658172" y="914658"/>
                  <a:pt x="4450556" y="967978"/>
                </a:cubicBezTo>
                <a:cubicBezTo>
                  <a:pt x="4242940" y="1021298"/>
                  <a:pt x="4078165" y="963097"/>
                  <a:pt x="3916489" y="967978"/>
                </a:cubicBezTo>
                <a:cubicBezTo>
                  <a:pt x="3754813" y="972859"/>
                  <a:pt x="3624109" y="945147"/>
                  <a:pt x="3382423" y="967978"/>
                </a:cubicBezTo>
                <a:cubicBezTo>
                  <a:pt x="3140737" y="990809"/>
                  <a:pt x="2968575" y="937071"/>
                  <a:pt x="2789015" y="967978"/>
                </a:cubicBezTo>
                <a:cubicBezTo>
                  <a:pt x="2609455" y="998885"/>
                  <a:pt x="2434841" y="960020"/>
                  <a:pt x="2314289" y="967978"/>
                </a:cubicBezTo>
                <a:cubicBezTo>
                  <a:pt x="2193737" y="975936"/>
                  <a:pt x="2015115" y="955463"/>
                  <a:pt x="1898904" y="967978"/>
                </a:cubicBezTo>
                <a:cubicBezTo>
                  <a:pt x="1782693" y="980493"/>
                  <a:pt x="1567766" y="922975"/>
                  <a:pt x="1424178" y="967978"/>
                </a:cubicBezTo>
                <a:cubicBezTo>
                  <a:pt x="1280590" y="1012981"/>
                  <a:pt x="1011966" y="961641"/>
                  <a:pt x="890111" y="967978"/>
                </a:cubicBezTo>
                <a:cubicBezTo>
                  <a:pt x="768256" y="974315"/>
                  <a:pt x="275348" y="941620"/>
                  <a:pt x="0" y="967978"/>
                </a:cubicBezTo>
                <a:cubicBezTo>
                  <a:pt x="-26053" y="782006"/>
                  <a:pt x="15493" y="727111"/>
                  <a:pt x="0" y="513028"/>
                </a:cubicBezTo>
                <a:cubicBezTo>
                  <a:pt x="-15493" y="298945"/>
                  <a:pt x="2324" y="107846"/>
                  <a:pt x="0" y="0"/>
                </a:cubicBezTo>
                <a:close/>
              </a:path>
              <a:path w="5934075" h="967978" stroke="0" extrusionOk="0">
                <a:moveTo>
                  <a:pt x="0" y="0"/>
                </a:moveTo>
                <a:cubicBezTo>
                  <a:pt x="267905" y="-11141"/>
                  <a:pt x="403544" y="68220"/>
                  <a:pt x="712089" y="0"/>
                </a:cubicBezTo>
                <a:cubicBezTo>
                  <a:pt x="1020634" y="-68220"/>
                  <a:pt x="1216910" y="39318"/>
                  <a:pt x="1424178" y="0"/>
                </a:cubicBezTo>
                <a:cubicBezTo>
                  <a:pt x="1631446" y="-39318"/>
                  <a:pt x="1785047" y="22923"/>
                  <a:pt x="2136267" y="0"/>
                </a:cubicBezTo>
                <a:cubicBezTo>
                  <a:pt x="2487487" y="-22923"/>
                  <a:pt x="2531116" y="35214"/>
                  <a:pt x="2789015" y="0"/>
                </a:cubicBezTo>
                <a:cubicBezTo>
                  <a:pt x="3046914" y="-35214"/>
                  <a:pt x="3133485" y="60884"/>
                  <a:pt x="3323082" y="0"/>
                </a:cubicBezTo>
                <a:cubicBezTo>
                  <a:pt x="3512679" y="-60884"/>
                  <a:pt x="3831507" y="71128"/>
                  <a:pt x="4035171" y="0"/>
                </a:cubicBezTo>
                <a:cubicBezTo>
                  <a:pt x="4238835" y="-71128"/>
                  <a:pt x="4369280" y="8839"/>
                  <a:pt x="4569238" y="0"/>
                </a:cubicBezTo>
                <a:cubicBezTo>
                  <a:pt x="4769196" y="-8839"/>
                  <a:pt x="4968254" y="2646"/>
                  <a:pt x="5103305" y="0"/>
                </a:cubicBezTo>
                <a:cubicBezTo>
                  <a:pt x="5238356" y="-2646"/>
                  <a:pt x="5622784" y="70872"/>
                  <a:pt x="5934075" y="0"/>
                </a:cubicBezTo>
                <a:cubicBezTo>
                  <a:pt x="5938133" y="194279"/>
                  <a:pt x="5898746" y="275814"/>
                  <a:pt x="5934075" y="474309"/>
                </a:cubicBezTo>
                <a:cubicBezTo>
                  <a:pt x="5969404" y="672804"/>
                  <a:pt x="5888455" y="765917"/>
                  <a:pt x="5934075" y="967978"/>
                </a:cubicBezTo>
                <a:cubicBezTo>
                  <a:pt x="5636490" y="1040133"/>
                  <a:pt x="5431702" y="887774"/>
                  <a:pt x="5221986" y="967978"/>
                </a:cubicBezTo>
                <a:cubicBezTo>
                  <a:pt x="5012270" y="1048182"/>
                  <a:pt x="4845953" y="959074"/>
                  <a:pt x="4747260" y="967978"/>
                </a:cubicBezTo>
                <a:cubicBezTo>
                  <a:pt x="4648567" y="976882"/>
                  <a:pt x="4449140" y="957198"/>
                  <a:pt x="4331875" y="967978"/>
                </a:cubicBezTo>
                <a:cubicBezTo>
                  <a:pt x="4214611" y="978758"/>
                  <a:pt x="3906175" y="929983"/>
                  <a:pt x="3679127" y="967978"/>
                </a:cubicBezTo>
                <a:cubicBezTo>
                  <a:pt x="3452079" y="1005973"/>
                  <a:pt x="3377434" y="957755"/>
                  <a:pt x="3204401" y="967978"/>
                </a:cubicBezTo>
                <a:cubicBezTo>
                  <a:pt x="3031368" y="978201"/>
                  <a:pt x="2799190" y="924108"/>
                  <a:pt x="2670334" y="967978"/>
                </a:cubicBezTo>
                <a:cubicBezTo>
                  <a:pt x="2541478" y="1011848"/>
                  <a:pt x="2327415" y="895430"/>
                  <a:pt x="2017585" y="967978"/>
                </a:cubicBezTo>
                <a:cubicBezTo>
                  <a:pt x="1707755" y="1040526"/>
                  <a:pt x="1559128" y="927809"/>
                  <a:pt x="1424178" y="967978"/>
                </a:cubicBezTo>
                <a:cubicBezTo>
                  <a:pt x="1289228" y="1008147"/>
                  <a:pt x="1058364" y="956323"/>
                  <a:pt x="949452" y="967978"/>
                </a:cubicBezTo>
                <a:cubicBezTo>
                  <a:pt x="840540" y="979633"/>
                  <a:pt x="267698" y="888214"/>
                  <a:pt x="0" y="967978"/>
                </a:cubicBezTo>
                <a:cubicBezTo>
                  <a:pt x="-10588" y="826636"/>
                  <a:pt x="12541" y="708690"/>
                  <a:pt x="0" y="513028"/>
                </a:cubicBezTo>
                <a:cubicBezTo>
                  <a:pt x="-12541" y="317366"/>
                  <a:pt x="28480" y="240431"/>
                  <a:pt x="0" y="0"/>
                </a:cubicBezTo>
                <a:close/>
              </a:path>
            </a:pathLst>
          </a:custGeom>
          <a:ln w="57150">
            <a:solidFill>
              <a:srgbClr val="FF0000"/>
            </a:solidFill>
            <a:extLst>
              <a:ext uri="{C807C97D-BFC1-408E-A445-0C87EB9F89A2}">
                <ask:lineSketchStyleProps xmlns:ask="http://schemas.microsoft.com/office/drawing/2018/sketchyshapes" sd="3170946798">
                  <ask:type>
                    <ask:lineSketchScribble/>
                  </ask:type>
                </ask:lineSketchStyleProps>
              </a:ext>
            </a:extLst>
          </a:ln>
        </p:spPr>
        <p:txBody>
          <a:bodyPr>
            <a:normAutofit/>
          </a:bodyPr>
          <a:lstStyle/>
          <a:p>
            <a:pPr algn="ctr">
              <a:defRPr/>
            </a:pPr>
            <a:r>
              <a:rPr lang="da-DK" sz="4800" b="1" dirty="0"/>
              <a:t>Marina </a:t>
            </a:r>
            <a:r>
              <a:rPr lang="da-DK" sz="4800" b="1" dirty="0" err="1"/>
              <a:t>Abramovic</a:t>
            </a:r>
            <a:r>
              <a:rPr lang="da-DK" sz="4800" b="1" dirty="0"/>
              <a:t>  </a:t>
            </a:r>
          </a:p>
        </p:txBody>
      </p:sp>
      <p:sp>
        <p:nvSpPr>
          <p:cNvPr id="9219" name="Tekstfelt 4">
            <a:extLst>
              <a:ext uri="{FF2B5EF4-FFF2-40B4-BE49-F238E27FC236}">
                <a16:creationId xmlns:a16="http://schemas.microsoft.com/office/drawing/2014/main" id="{C99CEE20-7311-7997-2331-A27625E3FC96}"/>
              </a:ext>
            </a:extLst>
          </p:cNvPr>
          <p:cNvSpPr txBox="1">
            <a:spLocks noChangeArrowheads="1"/>
          </p:cNvSpPr>
          <p:nvPr/>
        </p:nvSpPr>
        <p:spPr bwMode="auto">
          <a:xfrm>
            <a:off x="2572544" y="6458824"/>
            <a:ext cx="2951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da-DK" altLang="da-DK" sz="1000" dirty="0"/>
              <a:t>Marina </a:t>
            </a:r>
            <a:r>
              <a:rPr lang="da-DK" altLang="da-DK" sz="1000" dirty="0" err="1"/>
              <a:t>Ambramovitz</a:t>
            </a:r>
            <a:r>
              <a:rPr lang="da-DK" altLang="da-DK" sz="1000" dirty="0"/>
              <a:t>: The Artist is present, 2010 </a:t>
            </a:r>
          </a:p>
        </p:txBody>
      </p:sp>
      <p:pic>
        <p:nvPicPr>
          <p:cNvPr id="9220" name="Billede 2">
            <a:extLst>
              <a:ext uri="{FF2B5EF4-FFF2-40B4-BE49-F238E27FC236}">
                <a16:creationId xmlns:a16="http://schemas.microsoft.com/office/drawing/2014/main" id="{48B04989-456C-EF14-6F07-57DE70D92A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2544" y="1442317"/>
            <a:ext cx="7323931" cy="4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a:extLst>
              <a:ext uri="{FF2B5EF4-FFF2-40B4-BE49-F238E27FC236}">
                <a16:creationId xmlns:a16="http://schemas.microsoft.com/office/drawing/2014/main" id="{E9F73E82-B8DF-3A73-BE25-9722B0D2C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9" y="1461001"/>
            <a:ext cx="7003224" cy="4680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DCFA159C-9829-8C57-9593-99C38117ED6E}"/>
              </a:ext>
            </a:extLst>
          </p:cNvPr>
          <p:cNvSpPr>
            <a:spLocks noChangeArrowheads="1"/>
          </p:cNvSpPr>
          <p:nvPr/>
        </p:nvSpPr>
        <p:spPr bwMode="auto">
          <a:xfrm>
            <a:off x="8047124" y="1699910"/>
            <a:ext cx="3797084"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400" b="0" i="0" u="none" strike="noStrike" cap="none" normalizeH="0" baseline="0" dirty="0">
                <a:ln>
                  <a:noFill/>
                </a:ln>
                <a:solidFill>
                  <a:schemeClr val="tx1"/>
                </a:solidFill>
                <a:effectLst/>
              </a:rPr>
              <a:t>I første del af sin karriere arbejdede Marina </a:t>
            </a:r>
            <a:r>
              <a:rPr kumimoji="0" lang="da-DK" altLang="da-DK" sz="1400" b="0" i="0" u="none" strike="noStrike" cap="none" normalizeH="0" baseline="0" dirty="0" err="1">
                <a:ln>
                  <a:noFill/>
                </a:ln>
                <a:solidFill>
                  <a:schemeClr val="tx1"/>
                </a:solidFill>
                <a:effectLst/>
              </a:rPr>
              <a:t>Abramović</a:t>
            </a:r>
            <a:r>
              <a:rPr kumimoji="0" lang="da-DK" altLang="da-DK" sz="1400" b="0" i="0" u="none" strike="noStrike" cap="none" normalizeH="0" baseline="0" dirty="0">
                <a:ln>
                  <a:noFill/>
                </a:ln>
                <a:solidFill>
                  <a:schemeClr val="tx1"/>
                </a:solidFill>
                <a:effectLst/>
              </a:rPr>
              <a:t> tæt sammen med partneren </a:t>
            </a:r>
            <a:r>
              <a:rPr kumimoji="0" lang="da-DK" altLang="da-DK" sz="1400" b="0" i="0" u="none" strike="noStrike" cap="none" normalizeH="0" baseline="0" dirty="0" err="1">
                <a:ln>
                  <a:noFill/>
                </a:ln>
                <a:solidFill>
                  <a:schemeClr val="tx1"/>
                </a:solidFill>
                <a:effectLst/>
              </a:rPr>
              <a:t>Ulay</a:t>
            </a:r>
            <a:r>
              <a:rPr kumimoji="0" lang="da-DK" altLang="da-DK" sz="1400" b="0" i="0" u="none" strike="noStrike" cap="none" normalizeH="0" baseline="0" dirty="0">
                <a:ln>
                  <a:noFill/>
                </a:ln>
                <a:solidFill>
                  <a:schemeClr val="tx1"/>
                </a:solidFill>
                <a:effectLst/>
              </a:rPr>
              <a:t> i flere værker. Deres fælles værker kredsede om identitet, kulturel baggrund og individualitet, og de klædte og opførte sig som tvillinger eller med deres egne ord: "en krop med to hoveder".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a-DK" sz="1400" dirty="0">
                <a:ea typeface="MS Mincho" panose="02020609040205080304" pitchFamily="49" charset="-128"/>
                <a:cs typeface="Times New Roman" panose="02020603050405020304" pitchFamily="18" charset="0"/>
              </a:rPr>
              <a:t>I </a:t>
            </a:r>
            <a:r>
              <a:rPr lang="da-DK" sz="1400" i="1" dirty="0">
                <a:ea typeface="MS Mincho" panose="02020609040205080304" pitchFamily="49" charset="-128"/>
                <a:cs typeface="Times New Roman" panose="02020603050405020304" pitchFamily="18" charset="0"/>
              </a:rPr>
              <a:t>”Relations”-</a:t>
            </a:r>
            <a:r>
              <a:rPr lang="da-DK" sz="1400" dirty="0">
                <a:ea typeface="MS Mincho" panose="02020609040205080304" pitchFamily="49" charset="-128"/>
                <a:cs typeface="Times New Roman" panose="02020603050405020304" pitchFamily="18" charset="0"/>
              </a:rPr>
              <a:t>værkerne er det central tema relationen mellem mand og kvinde generelt – og ikke bundet til deres private forhold som sådan. </a:t>
            </a:r>
          </a:p>
          <a:p>
            <a:r>
              <a:rPr lang="da-DK" sz="1400" dirty="0">
                <a:ea typeface="MS Mincho" panose="02020609040205080304" pitchFamily="49" charset="-128"/>
                <a:cs typeface="Times New Roman" panose="02020603050405020304" pitchFamily="18" charset="0"/>
              </a:rPr>
              <a:t>Dualisme og symbiose tematiseres i performances, hvor de slår, råber, kolliderer eller ånder igennem hinanden – oftest i formelt forenklede situationer med fokus på </a:t>
            </a:r>
            <a:r>
              <a:rPr lang="da-DK" sz="1400" dirty="0" err="1">
                <a:ea typeface="MS Mincho" panose="02020609040205080304" pitchFamily="49" charset="-128"/>
                <a:cs typeface="Times New Roman" panose="02020603050405020304" pitchFamily="18" charset="0"/>
              </a:rPr>
              <a:t>een</a:t>
            </a:r>
            <a:r>
              <a:rPr lang="da-DK" sz="1400" dirty="0">
                <a:ea typeface="MS Mincho" panose="02020609040205080304" pitchFamily="49" charset="-128"/>
                <a:cs typeface="Times New Roman" panose="02020603050405020304" pitchFamily="18" charset="0"/>
              </a:rPr>
              <a:t> handling. Den aggressive energi såvel som den komplette afhængighed og tillid mellem to mennesker udforskes. De to kunstnere stræbte efter at ligne hinanden fx med ens frisurer. De ville opløse de faste grænser mellem kønnene for i stedet at forene maskulin og feminin energi.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7" name="Tekstfelt 6">
            <a:extLst>
              <a:ext uri="{FF2B5EF4-FFF2-40B4-BE49-F238E27FC236}">
                <a16:creationId xmlns:a16="http://schemas.microsoft.com/office/drawing/2014/main" id="{70FBA0D0-0C79-AD2F-10D5-5FCEA5739862}"/>
              </a:ext>
            </a:extLst>
          </p:cNvPr>
          <p:cNvSpPr txBox="1"/>
          <p:nvPr/>
        </p:nvSpPr>
        <p:spPr>
          <a:xfrm>
            <a:off x="925720" y="438113"/>
            <a:ext cx="5799278" cy="584775"/>
          </a:xfrm>
          <a:prstGeom prst="rect">
            <a:avLst/>
          </a:prstGeom>
          <a:noFill/>
          <a:ln w="38100">
            <a:solidFill>
              <a:srgbClr val="FF0000"/>
            </a:solidFill>
          </a:ln>
        </p:spPr>
        <p:txBody>
          <a:bodyPr wrap="square" rtlCol="0">
            <a:spAutoFit/>
          </a:bodyPr>
          <a:lstStyle/>
          <a:p>
            <a:pPr algn="ctr"/>
            <a:r>
              <a:rPr lang="da-DK" sz="3200" b="1" dirty="0"/>
              <a:t>Marina og </a:t>
            </a:r>
            <a:r>
              <a:rPr lang="da-DK" sz="3200" b="1" dirty="0" err="1"/>
              <a:t>Ulay</a:t>
            </a:r>
            <a:r>
              <a:rPr lang="da-DK" sz="3200" b="1" dirty="0"/>
              <a:t> (1976-1988)</a:t>
            </a:r>
          </a:p>
        </p:txBody>
      </p:sp>
      <p:pic>
        <p:nvPicPr>
          <p:cNvPr id="2049" name="Picture 1">
            <a:extLst>
              <a:ext uri="{FF2B5EF4-FFF2-40B4-BE49-F238E27FC236}">
                <a16:creationId xmlns:a16="http://schemas.microsoft.com/office/drawing/2014/main" id="{FA461268-9C51-F5E5-8F39-4EF0A88F1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0" cy="763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33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5">
            <a:extLst>
              <a:ext uri="{FF2B5EF4-FFF2-40B4-BE49-F238E27FC236}">
                <a16:creationId xmlns:a16="http://schemas.microsoft.com/office/drawing/2014/main" id="{723FCADF-C373-F1A8-7F03-FFA07ACC0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65814" y="651933"/>
            <a:ext cx="4116704" cy="5488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felt 4">
            <a:extLst>
              <a:ext uri="{FF2B5EF4-FFF2-40B4-BE49-F238E27FC236}">
                <a16:creationId xmlns:a16="http://schemas.microsoft.com/office/drawing/2014/main" id="{68F439CF-D50B-247A-8458-3A4E37EF8077}"/>
              </a:ext>
            </a:extLst>
          </p:cNvPr>
          <p:cNvSpPr txBox="1"/>
          <p:nvPr/>
        </p:nvSpPr>
        <p:spPr>
          <a:xfrm>
            <a:off x="809482" y="698960"/>
            <a:ext cx="5799278" cy="584775"/>
          </a:xfrm>
          <a:prstGeom prst="rect">
            <a:avLst/>
          </a:prstGeom>
          <a:noFill/>
          <a:ln w="38100">
            <a:solidFill>
              <a:srgbClr val="FF0000"/>
            </a:solidFill>
          </a:ln>
        </p:spPr>
        <p:txBody>
          <a:bodyPr wrap="square" rtlCol="0">
            <a:spAutoFit/>
          </a:bodyPr>
          <a:lstStyle/>
          <a:p>
            <a:pPr algn="ctr"/>
            <a:r>
              <a:rPr lang="da-DK" sz="3200" b="1" dirty="0"/>
              <a:t>Marina og </a:t>
            </a:r>
            <a:r>
              <a:rPr lang="da-DK" sz="3200" b="1" dirty="0" err="1"/>
              <a:t>Ulay</a:t>
            </a:r>
            <a:r>
              <a:rPr lang="da-DK" sz="3200" b="1" dirty="0"/>
              <a:t> (1976-1988)</a:t>
            </a:r>
          </a:p>
        </p:txBody>
      </p:sp>
      <p:sp>
        <p:nvSpPr>
          <p:cNvPr id="8" name="Tekstfelt 7">
            <a:extLst>
              <a:ext uri="{FF2B5EF4-FFF2-40B4-BE49-F238E27FC236}">
                <a16:creationId xmlns:a16="http://schemas.microsoft.com/office/drawing/2014/main" id="{56C70EBF-C4DD-61E6-B7CF-8F85C335FA87}"/>
              </a:ext>
            </a:extLst>
          </p:cNvPr>
          <p:cNvSpPr txBox="1"/>
          <p:nvPr/>
        </p:nvSpPr>
        <p:spPr>
          <a:xfrm>
            <a:off x="809482" y="1763795"/>
            <a:ext cx="5799278" cy="4524315"/>
          </a:xfrm>
          <a:prstGeom prst="rect">
            <a:avLst/>
          </a:prstGeom>
          <a:noFill/>
          <a:ln w="12700">
            <a:solidFill>
              <a:srgbClr val="FF0000"/>
            </a:solidFill>
          </a:ln>
        </p:spPr>
        <p:txBody>
          <a:bodyPr wrap="square">
            <a:spAutoFit/>
          </a:bodyPr>
          <a:lstStyle/>
          <a:p>
            <a:r>
              <a:rPr lang="da-DK" sz="1200" b="1" dirty="0">
                <a:effectLst/>
                <a:latin typeface="Cambria" panose="02040503050406030204" pitchFamily="18" charset="0"/>
                <a:ea typeface="MS Mincho" panose="02020609040205080304" pitchFamily="49" charset="-128"/>
                <a:cs typeface="Times New Roman" panose="02020603050405020304" pitchFamily="18" charset="0"/>
              </a:rPr>
              <a:t>Relationer. </a:t>
            </a:r>
            <a:r>
              <a:rPr lang="da-DK" sz="1200" b="1" dirty="0" err="1">
                <a:effectLst/>
                <a:latin typeface="Cambria" panose="02040503050406030204" pitchFamily="18" charset="0"/>
                <a:ea typeface="MS Mincho" panose="02020609040205080304" pitchFamily="49" charset="-128"/>
                <a:cs typeface="Times New Roman" panose="02020603050405020304" pitchFamily="18" charset="0"/>
              </a:rPr>
              <a:t>Abramovic</a:t>
            </a:r>
            <a:r>
              <a:rPr lang="da-DK" sz="1200" b="1" dirty="0">
                <a:effectLst/>
                <a:latin typeface="Cambria" panose="02040503050406030204" pitchFamily="18" charset="0"/>
                <a:ea typeface="MS Mincho" panose="02020609040205080304" pitchFamily="49" charset="-128"/>
                <a:cs typeface="Times New Roman" panose="02020603050405020304" pitchFamily="18" charset="0"/>
              </a:rPr>
              <a:t> &amp; </a:t>
            </a:r>
            <a:r>
              <a:rPr lang="da-DK" sz="1200" b="1" dirty="0" err="1">
                <a:effectLst/>
                <a:latin typeface="Cambria" panose="02040503050406030204" pitchFamily="18" charset="0"/>
                <a:ea typeface="MS Mincho" panose="02020609040205080304" pitchFamily="49" charset="-128"/>
                <a:cs typeface="Times New Roman" panose="02020603050405020304" pitchFamily="18" charset="0"/>
              </a:rPr>
              <a:t>Ulay</a:t>
            </a:r>
            <a:endParaRPr lang="da-DK"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1200" dirty="0">
                <a:effectLst/>
                <a:latin typeface="Cambria" panose="02040503050406030204" pitchFamily="18" charset="0"/>
                <a:ea typeface="MS Mincho" panose="02020609040205080304" pitchFamily="49" charset="-128"/>
                <a:cs typeface="Times New Roman" panose="02020603050405020304" pitchFamily="18" charset="0"/>
              </a:rPr>
              <a:t>I 12 år (1976-1988) levede og arbejder </a:t>
            </a:r>
            <a:r>
              <a:rPr lang="da-DK" sz="1200" dirty="0">
                <a:latin typeface="Cambria" panose="02040503050406030204" pitchFamily="18" charset="0"/>
                <a:ea typeface="MS Mincho" panose="02020609040205080304" pitchFamily="49" charset="-128"/>
                <a:cs typeface="Times New Roman" panose="02020603050405020304" pitchFamily="18" charset="0"/>
              </a:rPr>
              <a:t>Marina</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sammen med </a:t>
            </a:r>
            <a:r>
              <a:rPr lang="da-DK" sz="1200" dirty="0" err="1">
                <a:effectLst/>
                <a:latin typeface="Cambria" panose="02040503050406030204" pitchFamily="18" charset="0"/>
                <a:ea typeface="MS Mincho" panose="02020609040205080304" pitchFamily="49" charset="-128"/>
                <a:cs typeface="Times New Roman" panose="02020603050405020304" pitchFamily="18" charset="0"/>
              </a:rPr>
              <a:t>Ulay</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(Frank Uwe </a:t>
            </a:r>
            <a:r>
              <a:rPr lang="da-DK" sz="1200" dirty="0" err="1">
                <a:effectLst/>
                <a:latin typeface="Cambria" panose="02040503050406030204" pitchFamily="18" charset="0"/>
                <a:ea typeface="MS Mincho" panose="02020609040205080304" pitchFamily="49" charset="-128"/>
                <a:cs typeface="Times New Roman" panose="02020603050405020304" pitchFamily="18" charset="0"/>
              </a:rPr>
              <a:t>Laysiepen</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I </a:t>
            </a:r>
            <a:r>
              <a:rPr lang="da-DK" sz="1200" i="1" dirty="0">
                <a:effectLst/>
                <a:latin typeface="Cambria" panose="02040503050406030204" pitchFamily="18" charset="0"/>
                <a:ea typeface="MS Mincho" panose="02020609040205080304" pitchFamily="49" charset="-128"/>
                <a:cs typeface="Times New Roman" panose="02020603050405020304" pitchFamily="18" charset="0"/>
              </a:rPr>
              <a:t>”</a:t>
            </a:r>
            <a:r>
              <a:rPr lang="da-DK" sz="1200" i="1" dirty="0" err="1">
                <a:effectLst/>
                <a:latin typeface="Cambria" panose="02040503050406030204" pitchFamily="18" charset="0"/>
                <a:ea typeface="MS Mincho" panose="02020609040205080304" pitchFamily="49" charset="-128"/>
                <a:cs typeface="Times New Roman" panose="02020603050405020304" pitchFamily="18" charset="0"/>
              </a:rPr>
              <a:t>Relations”-</a:t>
            </a:r>
            <a:r>
              <a:rPr lang="da-DK" sz="1200" dirty="0" err="1">
                <a:effectLst/>
                <a:latin typeface="Cambria" panose="02040503050406030204" pitchFamily="18" charset="0"/>
                <a:ea typeface="MS Mincho" panose="02020609040205080304" pitchFamily="49" charset="-128"/>
                <a:cs typeface="Times New Roman" panose="02020603050405020304" pitchFamily="18" charset="0"/>
              </a:rPr>
              <a:t>værkerne</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er det central tema relationen mellem mand og kvinde generelt – og ikke bundet til deres private forhold som sådan. </a:t>
            </a:r>
          </a:p>
          <a:p>
            <a:r>
              <a:rPr lang="da-DK" sz="1200" dirty="0">
                <a:effectLst/>
                <a:latin typeface="Cambria" panose="02040503050406030204" pitchFamily="18" charset="0"/>
                <a:ea typeface="MS Mincho" panose="02020609040205080304" pitchFamily="49" charset="-128"/>
                <a:cs typeface="Times New Roman" panose="02020603050405020304" pitchFamily="18" charset="0"/>
              </a:rPr>
              <a:t>Dualisme og symbiose tematiseres i performances, hvor de slår, råber, kolliderer eller ånder igennem hinanden – oftest i formelt forenklede situationer med fokus på </a:t>
            </a:r>
            <a:r>
              <a:rPr lang="da-DK" sz="1200" dirty="0" err="1">
                <a:effectLst/>
                <a:latin typeface="Cambria" panose="02040503050406030204" pitchFamily="18" charset="0"/>
                <a:ea typeface="MS Mincho" panose="02020609040205080304" pitchFamily="49" charset="-128"/>
                <a:cs typeface="Times New Roman" panose="02020603050405020304" pitchFamily="18" charset="0"/>
              </a:rPr>
              <a:t>een</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handling. Den aggressive energi såvel som den komplette afhængighed og tillid mellem to mennesker udforskes. De to kunstnere stræbte efter at ligne hinanden fx med ens frisurer. De ville opløse de faste grænser mellem kønnene for i stedet at forene maskulin og feminin energi.  </a:t>
            </a:r>
          </a:p>
          <a:p>
            <a:r>
              <a:rPr lang="da-DK" sz="1200" dirty="0">
                <a:effectLst/>
                <a:latin typeface="Cambria" panose="02040503050406030204" pitchFamily="18" charset="0"/>
                <a:ea typeface="MS Mincho" panose="02020609040205080304" pitchFamily="49" charset="-128"/>
                <a:cs typeface="Times New Roman" panose="02020603050405020304" pitchFamily="18" charset="0"/>
              </a:rPr>
              <a:t>OBS: Dorthe Jelstrups mere feministiske fortolkning af samarbejdet betoner i højere grad hvordan dualiteten mellem mand og kvinde, som før </a:t>
            </a:r>
            <a:r>
              <a:rPr lang="da-DK" sz="1200" dirty="0" err="1">
                <a:effectLst/>
                <a:latin typeface="Cambria" panose="02040503050406030204" pitchFamily="18" charset="0"/>
                <a:ea typeface="MS Mincho" panose="02020609040205080304" pitchFamily="49" charset="-128"/>
                <a:cs typeface="Times New Roman" panose="02020603050405020304" pitchFamily="18" charset="0"/>
              </a:rPr>
              <a:t>Ulays</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indtræden i værkerne kun var symbolsk tilstede, nu tematiseres som </a:t>
            </a:r>
            <a:r>
              <a:rPr lang="da-DK" sz="1200" dirty="0"/>
              <a:t>en ”kønsmæssig konfrontatorisk dualitet” </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fastholdes som uomgængeligt vilkår, og altså IKKE opløses i en symbiose. (se artikel)</a:t>
            </a:r>
          </a:p>
          <a:p>
            <a:r>
              <a:rPr lang="da-DK" sz="1200" dirty="0">
                <a:effectLst/>
                <a:latin typeface="Cambria" panose="02040503050406030204" pitchFamily="18" charset="0"/>
                <a:ea typeface="MS Mincho" panose="02020609040205080304" pitchFamily="49" charset="-128"/>
                <a:cs typeface="Times New Roman" panose="02020603050405020304" pitchFamily="18" charset="0"/>
              </a:rPr>
              <a:t> </a:t>
            </a:r>
          </a:p>
          <a:p>
            <a:r>
              <a:rPr lang="da-DK" sz="1200" dirty="0">
                <a:latin typeface="Cambria" panose="02040503050406030204" pitchFamily="18" charset="0"/>
                <a:ea typeface="MS Mincho" panose="02020609040205080304" pitchFamily="49" charset="-128"/>
                <a:cs typeface="Times New Roman" panose="02020603050405020304" pitchFamily="18" charset="0"/>
              </a:rPr>
              <a:t>MA og </a:t>
            </a:r>
            <a:r>
              <a:rPr lang="da-DK" sz="1200" dirty="0" err="1">
                <a:latin typeface="Cambria" panose="02040503050406030204" pitchFamily="18" charset="0"/>
                <a:ea typeface="MS Mincho" panose="02020609040205080304" pitchFamily="49" charset="-128"/>
                <a:cs typeface="Times New Roman" panose="02020603050405020304" pitchFamily="18" charset="0"/>
              </a:rPr>
              <a:t>Ulay</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forlod Europa for at udforske ikke-vestlige filosofier og måder at leve på. De studerede forskellige meditationsteknikker, telepati og hypnose, og australske aboriginer, tibetanske munke og sufier blev deres læremestre. De trænede deres mentale udholdenhed og evne til at sidde stille i mange timer i træk og dette førte til serien af </a:t>
            </a:r>
            <a:r>
              <a:rPr lang="da-DK" sz="1200" i="1" dirty="0" err="1">
                <a:effectLst/>
                <a:latin typeface="Cambria" panose="02040503050406030204" pitchFamily="18" charset="0"/>
                <a:ea typeface="MS Mincho" panose="02020609040205080304" pitchFamily="49" charset="-128"/>
                <a:cs typeface="Times New Roman" panose="02020603050405020304" pitchFamily="18" charset="0"/>
              </a:rPr>
              <a:t>Nightsea</a:t>
            </a:r>
            <a:r>
              <a:rPr lang="da-DK" sz="1200" i="1" dirty="0">
                <a:effectLst/>
                <a:latin typeface="Cambria" panose="02040503050406030204" pitchFamily="18" charset="0"/>
                <a:ea typeface="MS Mincho" panose="02020609040205080304" pitchFamily="49" charset="-128"/>
                <a:cs typeface="Times New Roman" panose="02020603050405020304" pitchFamily="18" charset="0"/>
              </a:rPr>
              <a:t> </a:t>
            </a:r>
            <a:r>
              <a:rPr lang="da-DK" sz="1200" i="1" dirty="0" err="1">
                <a:effectLst/>
                <a:latin typeface="Cambria" panose="02040503050406030204" pitchFamily="18" charset="0"/>
                <a:ea typeface="MS Mincho" panose="02020609040205080304" pitchFamily="49" charset="-128"/>
                <a:cs typeface="Times New Roman" panose="02020603050405020304" pitchFamily="18" charset="0"/>
              </a:rPr>
              <a:t>Crossing</a:t>
            </a:r>
            <a:r>
              <a:rPr lang="da-DK" sz="1200" i="1" dirty="0">
                <a:effectLst/>
                <a:latin typeface="Cambria" panose="02040503050406030204" pitchFamily="18" charset="0"/>
                <a:ea typeface="MS Mincho" panose="02020609040205080304" pitchFamily="49" charset="-128"/>
                <a:cs typeface="Times New Roman" panose="02020603050405020304" pitchFamily="18" charset="0"/>
              </a:rPr>
              <a:t>-performances.</a:t>
            </a:r>
            <a:endParaRPr lang="da-DK"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1200" dirty="0">
                <a:effectLst/>
                <a:latin typeface="Cambria" panose="02040503050406030204" pitchFamily="18" charset="0"/>
                <a:ea typeface="MS Mincho" panose="02020609040205080304" pitchFamily="49" charset="-128"/>
                <a:cs typeface="Times New Roman" panose="02020603050405020304" pitchFamily="18" charset="0"/>
              </a:rPr>
              <a:t>MA og </a:t>
            </a:r>
            <a:r>
              <a:rPr lang="da-DK" sz="1200" dirty="0" err="1">
                <a:effectLst/>
                <a:latin typeface="Cambria" panose="02040503050406030204" pitchFamily="18" charset="0"/>
                <a:ea typeface="MS Mincho" panose="02020609040205080304" pitchFamily="49" charset="-128"/>
                <a:cs typeface="Times New Roman" panose="02020603050405020304" pitchFamily="18" charset="0"/>
              </a:rPr>
              <a:t>Ulay</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afsluttede deres partnerskab på Den kinesiske mur i deres sidste fælles performance, </a:t>
            </a:r>
            <a:r>
              <a:rPr lang="da-DK" sz="1200" i="1" dirty="0">
                <a:effectLst/>
                <a:latin typeface="Cambria" panose="02040503050406030204" pitchFamily="18" charset="0"/>
                <a:ea typeface="MS Mincho" panose="02020609040205080304" pitchFamily="49" charset="-128"/>
                <a:cs typeface="Times New Roman" panose="02020603050405020304" pitchFamily="18" charset="0"/>
              </a:rPr>
              <a:t>The </a:t>
            </a:r>
            <a:r>
              <a:rPr lang="da-DK" sz="1200" i="1" dirty="0" err="1">
                <a:effectLst/>
                <a:latin typeface="Cambria" panose="02040503050406030204" pitchFamily="18" charset="0"/>
                <a:ea typeface="MS Mincho" panose="02020609040205080304" pitchFamily="49" charset="-128"/>
                <a:cs typeface="Times New Roman" panose="02020603050405020304" pitchFamily="18" charset="0"/>
              </a:rPr>
              <a:t>Lovers</a:t>
            </a:r>
            <a:r>
              <a:rPr lang="da-DK" sz="1200" dirty="0">
                <a:effectLst/>
                <a:latin typeface="Cambria" panose="02040503050406030204" pitchFamily="18" charset="0"/>
                <a:ea typeface="MS Mincho" panose="02020609040205080304" pitchFamily="49" charset="-128"/>
                <a:cs typeface="Times New Roman" panose="02020603050405020304" pitchFamily="18" charset="0"/>
              </a:rPr>
              <a:t> i 1988. I 90 dage gik de fra hver deres ende af muren og mødtes på midten for derefter at gå hver til sit.</a:t>
            </a:r>
          </a:p>
          <a:p>
            <a:r>
              <a:rPr lang="da-DK" sz="1200" dirty="0">
                <a:effectLst/>
                <a:latin typeface="Cambria" panose="02040503050406030204" pitchFamily="18" charset="0"/>
                <a:ea typeface="MS Mincho" panose="02020609040205080304" pitchFamily="49" charset="-128"/>
                <a:cs typeface="Times New Roman" panose="02020603050405020304" pitchFamily="18" charset="0"/>
              </a:rPr>
              <a:t> </a:t>
            </a:r>
            <a:r>
              <a:rPr lang="fr-FR" sz="1200" dirty="0">
                <a:hlinkClick r:id="rId3"/>
              </a:rPr>
              <a:t>La relation amoureuse entre Marina Abramović et Ulay</a:t>
            </a:r>
            <a:endParaRPr lang="da-DK"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4561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F0642964-B4DB-BE9F-B925-DF239D395F96}"/>
              </a:ext>
            </a:extLst>
          </p:cNvPr>
          <p:cNvSpPr txBox="1"/>
          <p:nvPr/>
        </p:nvSpPr>
        <p:spPr>
          <a:xfrm>
            <a:off x="411779" y="5545184"/>
            <a:ext cx="6097604" cy="646331"/>
          </a:xfrm>
          <a:prstGeom prst="rect">
            <a:avLst/>
          </a:prstGeom>
          <a:noFill/>
        </p:spPr>
        <p:txBody>
          <a:bodyPr wrap="square">
            <a:spAutoFit/>
          </a:bodyPr>
          <a:lstStyle/>
          <a:p>
            <a:r>
              <a:rPr lang="da-DK" sz="1200" dirty="0">
                <a:hlinkClick r:id="rId2"/>
              </a:rPr>
              <a:t>https://magazine-artland-com.translate.goog/ulay-artist-between-life-and-performance/?_x_tr_sl=en&amp;_x_tr_tl=da&amp;_x_tr_hl=da&amp;_x_tr_pto=sc</a:t>
            </a:r>
            <a:endParaRPr lang="da-DK" sz="1200" dirty="0"/>
          </a:p>
          <a:p>
            <a:r>
              <a:rPr lang="da-DK" sz="1200" dirty="0"/>
              <a:t>Artikel om </a:t>
            </a:r>
            <a:r>
              <a:rPr lang="da-DK" sz="1200" dirty="0" err="1"/>
              <a:t>Ulay</a:t>
            </a:r>
            <a:r>
              <a:rPr lang="da-DK" sz="1200" dirty="0"/>
              <a:t> i forbindelse med hans død i 200 </a:t>
            </a:r>
          </a:p>
        </p:txBody>
      </p:sp>
      <p:sp>
        <p:nvSpPr>
          <p:cNvPr id="10" name="Pladsholder til tekst 9">
            <a:extLst>
              <a:ext uri="{FF2B5EF4-FFF2-40B4-BE49-F238E27FC236}">
                <a16:creationId xmlns:a16="http://schemas.microsoft.com/office/drawing/2014/main" id="{0C7A731E-D58C-158A-EDE4-097A132BC3DA}"/>
              </a:ext>
            </a:extLst>
          </p:cNvPr>
          <p:cNvSpPr>
            <a:spLocks noGrp="1"/>
          </p:cNvSpPr>
          <p:nvPr>
            <p:ph type="body" sz="half" idx="2"/>
          </p:nvPr>
        </p:nvSpPr>
        <p:spPr>
          <a:xfrm>
            <a:off x="411779" y="2638425"/>
            <a:ext cx="5209375" cy="2656328"/>
          </a:xfrm>
        </p:spPr>
        <p:txBody>
          <a:bodyPr>
            <a:normAutofit lnSpcReduction="10000"/>
          </a:bodyPr>
          <a:lstStyle/>
          <a:p>
            <a:r>
              <a:rPr lang="da-DK" dirty="0">
                <a:effectLst/>
              </a:rPr>
              <a:t>I begyndelsen af ​​1970'erne, kæmpede </a:t>
            </a:r>
            <a:r>
              <a:rPr lang="da-DK" dirty="0" err="1">
                <a:effectLst/>
              </a:rPr>
              <a:t>Ulay</a:t>
            </a:r>
            <a:r>
              <a:rPr lang="da-DK" dirty="0">
                <a:effectLst/>
              </a:rPr>
              <a:t> med sin følelse af "tyskhed”. Han forlod Tyskland og flyttede til Amsterdam, hvor han begyndte at eksperimentere med mediet </a:t>
            </a:r>
            <a:r>
              <a:rPr lang="da-DK" dirty="0" err="1">
                <a:effectLst/>
                <a:hlinkClick r:id="rId3" tooltip="Polaroid film"/>
              </a:rPr>
              <a:t>Polaroid</a:t>
            </a:r>
            <a:r>
              <a:rPr lang="da-DK" dirty="0">
                <a:effectLst/>
              </a:rPr>
              <a:t> . </a:t>
            </a:r>
            <a:r>
              <a:rPr lang="da-DK" i="1" dirty="0" err="1">
                <a:effectLst/>
              </a:rPr>
              <a:t>Renais</a:t>
            </a:r>
            <a:r>
              <a:rPr lang="da-DK" i="1" dirty="0">
                <a:effectLst/>
              </a:rPr>
              <a:t> sense</a:t>
            </a:r>
            <a:r>
              <a:rPr lang="da-DK" dirty="0">
                <a:effectLst/>
              </a:rPr>
              <a:t> (1974), en serie af selvreflekterende og selvbiografiske collager, skildrede åbenlyse visuelle repræsentationer af et konstrueret køn. </a:t>
            </a:r>
            <a:r>
              <a:rPr lang="da-DK" dirty="0"/>
              <a:t>Billederne</a:t>
            </a:r>
            <a:r>
              <a:rPr lang="da-DK" dirty="0">
                <a:effectLst/>
              </a:rPr>
              <a:t> blev betragtet som skandaløse på det tidspunkt.</a:t>
            </a:r>
          </a:p>
          <a:p>
            <a:r>
              <a:rPr lang="da-DK" dirty="0"/>
              <a:t>Kilde: </a:t>
            </a:r>
            <a:r>
              <a:rPr lang="da-DK" dirty="0" err="1"/>
              <a:t>Wikipidia</a:t>
            </a:r>
            <a:endParaRPr lang="da-DK" dirty="0"/>
          </a:p>
          <a:p>
            <a:r>
              <a:rPr lang="da-DK" dirty="0">
                <a:effectLst/>
              </a:rPr>
              <a:t>Dorte Jelstrup ser </a:t>
            </a:r>
            <a:r>
              <a:rPr lang="da-DK" dirty="0" err="1">
                <a:effectLst/>
              </a:rPr>
              <a:t>Ulays</a:t>
            </a:r>
            <a:r>
              <a:rPr lang="da-DK" dirty="0">
                <a:effectLst/>
              </a:rPr>
              <a:t> tidlige undersøgelse af en non-binær kønsmæssighed, som netop det der muliggjorde hans samarbejde med Marina.</a:t>
            </a:r>
          </a:p>
          <a:p>
            <a:endParaRPr lang="da-DK" dirty="0">
              <a:effectLst/>
            </a:endParaRPr>
          </a:p>
          <a:p>
            <a:endParaRPr lang="da-DK" dirty="0"/>
          </a:p>
          <a:p>
            <a:endParaRPr lang="da-DK" dirty="0"/>
          </a:p>
        </p:txBody>
      </p:sp>
      <p:sp>
        <p:nvSpPr>
          <p:cNvPr id="15" name="Rectangle 7">
            <a:extLst>
              <a:ext uri="{FF2B5EF4-FFF2-40B4-BE49-F238E27FC236}">
                <a16:creationId xmlns:a16="http://schemas.microsoft.com/office/drawing/2014/main" id="{BC66F39A-BC98-9E64-43AE-73DA6852B9B3}"/>
              </a:ext>
            </a:extLst>
          </p:cNvPr>
          <p:cNvSpPr>
            <a:spLocks noChangeArrowheads="1"/>
          </p:cNvSpPr>
          <p:nvPr/>
        </p:nvSpPr>
        <p:spPr bwMode="auto">
          <a:xfrm>
            <a:off x="373277" y="860777"/>
            <a:ext cx="528637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3200" b="1" i="0" u="none" strike="noStrike" cap="none" normalizeH="0" baseline="0" dirty="0" err="1">
                <a:ln>
                  <a:noFill/>
                </a:ln>
                <a:solidFill>
                  <a:schemeClr val="tx1"/>
                </a:solidFill>
                <a:effectLst/>
                <a:latin typeface="Arial" panose="020B0604020202020204" pitchFamily="34" charset="0"/>
              </a:rPr>
              <a:t>Ulay</a:t>
            </a:r>
            <a:endParaRPr kumimoji="0" lang="da-DK" altLang="da-DK" sz="3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1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400" b="1" i="0" u="none" strike="noStrike" cap="none" normalizeH="0" baseline="0" dirty="0">
                <a:ln>
                  <a:noFill/>
                </a:ln>
                <a:solidFill>
                  <a:schemeClr val="tx1"/>
                </a:solidFill>
                <a:effectLst/>
                <a:latin typeface="Arial" panose="020B0604020202020204" pitchFamily="34" charset="0"/>
              </a:rPr>
              <a:t>Frank Uwe </a:t>
            </a:r>
            <a:r>
              <a:rPr kumimoji="0" lang="da-DK" altLang="da-DK" sz="1400" b="1" i="0" u="none" strike="noStrike" cap="none" normalizeH="0" baseline="0" dirty="0" err="1">
                <a:ln>
                  <a:noFill/>
                </a:ln>
                <a:solidFill>
                  <a:schemeClr val="tx1"/>
                </a:solidFill>
                <a:effectLst/>
                <a:latin typeface="Arial" panose="020B0604020202020204" pitchFamily="34" charset="0"/>
              </a:rPr>
              <a:t>Laysiepen</a:t>
            </a:r>
            <a:r>
              <a:rPr kumimoji="0" lang="da-DK" altLang="da-DK" sz="1400" b="0" i="0" u="none" strike="noStrike" cap="none" normalizeH="0" baseline="0" dirty="0">
                <a:ln>
                  <a:noFill/>
                </a:ln>
                <a:solidFill>
                  <a:schemeClr val="tx1"/>
                </a:solidFill>
                <a:effectLst/>
                <a:latin typeface="Arial" panose="020B0604020202020204" pitchFamily="34" charset="0"/>
              </a:rPr>
              <a:t> ( tysk, 1943 – 2020), kendt professionelt som </a:t>
            </a:r>
            <a:r>
              <a:rPr kumimoji="0" lang="da-DK" altLang="da-DK" sz="1400" b="1" i="0" u="none" strike="noStrike" cap="none" normalizeH="0" baseline="0" dirty="0" err="1">
                <a:ln>
                  <a:noFill/>
                </a:ln>
                <a:solidFill>
                  <a:schemeClr val="tx1"/>
                </a:solidFill>
                <a:effectLst/>
                <a:latin typeface="Arial" panose="020B0604020202020204" pitchFamily="34" charset="0"/>
              </a:rPr>
              <a:t>Ulay</a:t>
            </a:r>
            <a:r>
              <a:rPr kumimoji="0" lang="da-DK" altLang="da-DK" sz="1400" b="0" i="0" u="none" strike="noStrike" cap="none" normalizeH="0" baseline="0" dirty="0">
                <a:ln>
                  <a:noFill/>
                </a:ln>
                <a:solidFill>
                  <a:schemeClr val="tx1"/>
                </a:solidFill>
                <a:effectLst/>
                <a:latin typeface="Arial" panose="020B0604020202020204" pitchFamily="34" charset="0"/>
              </a:rPr>
              <a:t> , var en tysk kunstner baseret i </a:t>
            </a:r>
            <a:r>
              <a:rPr kumimoji="0" lang="da-DK" altLang="da-DK" sz="1400" b="0" i="0" u="none" strike="noStrike" cap="none" normalizeH="0" baseline="0" dirty="0">
                <a:ln>
                  <a:noFill/>
                </a:ln>
                <a:solidFill>
                  <a:schemeClr val="tx1"/>
                </a:solidFill>
                <a:effectLst/>
                <a:latin typeface="Arial" panose="020B0604020202020204" pitchFamily="34" charset="0"/>
                <a:hlinkClick r:id="rId4" tooltip="Amsterdam"/>
              </a:rPr>
              <a:t>Amsterdam</a:t>
            </a:r>
            <a:r>
              <a:rPr kumimoji="0" lang="da-DK" altLang="da-DK" sz="1400" b="0" i="0" u="none" strike="noStrike" cap="none" normalizeH="0" baseline="0" dirty="0">
                <a:ln>
                  <a:noFill/>
                </a:ln>
                <a:solidFill>
                  <a:schemeClr val="tx1"/>
                </a:solidFill>
                <a:effectLst/>
                <a:latin typeface="Arial" panose="020B0604020202020204" pitchFamily="34" charset="0"/>
              </a:rPr>
              <a:t> og </a:t>
            </a:r>
            <a:r>
              <a:rPr kumimoji="0" lang="da-DK" altLang="da-DK" sz="1400" b="0" i="0" u="none" strike="noStrike" cap="none" normalizeH="0" baseline="0" dirty="0">
                <a:ln>
                  <a:noFill/>
                </a:ln>
                <a:solidFill>
                  <a:schemeClr val="tx1"/>
                </a:solidFill>
                <a:effectLst/>
                <a:latin typeface="Arial" panose="020B0604020202020204" pitchFamily="34" charset="0"/>
                <a:hlinkClick r:id="rId5" tooltip="Ljubljana"/>
              </a:rPr>
              <a:t>Ljubljana</a:t>
            </a:r>
            <a:r>
              <a:rPr kumimoji="0" lang="da-DK" altLang="da-DK" sz="1400" b="0" i="0" u="none" strike="noStrike" cap="none" normalizeH="0" baseline="0" dirty="0">
                <a:ln>
                  <a:noFill/>
                </a:ln>
                <a:solidFill>
                  <a:schemeClr val="tx1"/>
                </a:solidFill>
                <a:effectLst/>
                <a:latin typeface="Arial" panose="020B0604020202020204" pitchFamily="34" charset="0"/>
              </a:rPr>
              <a:t> , som modtog international anerkendelse for sin </a:t>
            </a:r>
            <a:r>
              <a:rPr kumimoji="0" lang="da-DK" altLang="da-DK" sz="1400" b="0" i="0" u="none" strike="noStrike" cap="none" normalizeH="0" baseline="0" dirty="0" err="1">
                <a:ln>
                  <a:noFill/>
                </a:ln>
                <a:solidFill>
                  <a:schemeClr val="tx1"/>
                </a:solidFill>
                <a:effectLst/>
                <a:latin typeface="Arial" panose="020B0604020202020204" pitchFamily="34" charset="0"/>
                <a:hlinkClick r:id="rId6" tooltip="Polaroid SX-70"/>
              </a:rPr>
              <a:t>polaroidkunst</a:t>
            </a:r>
            <a:r>
              <a:rPr kumimoji="0" lang="da-DK" altLang="da-DK" sz="1400" b="0" i="0" u="none" strike="noStrike" cap="none" normalizeH="0" baseline="0" dirty="0">
                <a:ln>
                  <a:noFill/>
                </a:ln>
                <a:solidFill>
                  <a:schemeClr val="tx1"/>
                </a:solidFill>
                <a:effectLst/>
                <a:latin typeface="Arial" panose="020B0604020202020204" pitchFamily="34" charset="0"/>
              </a:rPr>
              <a:t> og </a:t>
            </a:r>
            <a:r>
              <a:rPr kumimoji="0" lang="da-DK" altLang="da-DK" sz="1400" b="0" i="0" u="none" strike="noStrike" cap="none" normalizeH="0" baseline="0" dirty="0" err="1">
                <a:ln>
                  <a:noFill/>
                </a:ln>
                <a:solidFill>
                  <a:schemeClr val="tx1"/>
                </a:solidFill>
                <a:effectLst/>
                <a:latin typeface="Arial" panose="020B0604020202020204" pitchFamily="34" charset="0"/>
              </a:rPr>
              <a:t>colborative</a:t>
            </a:r>
            <a:r>
              <a:rPr kumimoji="0" lang="da-DK" altLang="da-DK" sz="1400" b="0" i="0" u="none" strike="noStrike" cap="none" normalizeH="0" baseline="0" dirty="0">
                <a:ln>
                  <a:noFill/>
                </a:ln>
                <a:solidFill>
                  <a:schemeClr val="tx1"/>
                </a:solidFill>
                <a:effectLst/>
                <a:latin typeface="Arial" panose="020B0604020202020204" pitchFamily="34" charset="0"/>
              </a:rPr>
              <a:t> </a:t>
            </a:r>
            <a:r>
              <a:rPr kumimoji="0" lang="da-DK" altLang="da-DK" sz="1400" b="0" i="0" u="none" strike="noStrike" cap="none" normalizeH="0" baseline="0" dirty="0">
                <a:ln>
                  <a:noFill/>
                </a:ln>
                <a:solidFill>
                  <a:schemeClr val="tx1"/>
                </a:solidFill>
                <a:effectLst/>
                <a:latin typeface="Arial" panose="020B0604020202020204" pitchFamily="34" charset="0"/>
                <a:hlinkClick r:id="rId7" tooltip="Performance kunst"/>
              </a:rPr>
              <a:t>performancekunst</a:t>
            </a:r>
            <a:r>
              <a:rPr kumimoji="0" lang="da-DK" altLang="da-DK" sz="1400" b="0" i="0" u="none" strike="noStrike" cap="none" normalizeH="0" baseline="0" dirty="0">
                <a:ln>
                  <a:noFill/>
                </a:ln>
                <a:solidFill>
                  <a:schemeClr val="tx1"/>
                </a:solidFill>
                <a:effectLst/>
                <a:latin typeface="Arial" panose="020B0604020202020204" pitchFamily="34" charset="0"/>
              </a:rPr>
              <a:t> i lang tid.</a:t>
            </a:r>
          </a:p>
        </p:txBody>
      </p:sp>
      <p:pic>
        <p:nvPicPr>
          <p:cNvPr id="17" name="Billede 16" descr="Et billede, der indeholder tekst, indendørs, pattedyr&#10;&#10;Automatisk genereret beskrivelse">
            <a:extLst>
              <a:ext uri="{FF2B5EF4-FFF2-40B4-BE49-F238E27FC236}">
                <a16:creationId xmlns:a16="http://schemas.microsoft.com/office/drawing/2014/main" id="{AEFA0EAE-250E-CA39-0AD2-7E2828D7E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2419" y="267791"/>
            <a:ext cx="5775427" cy="6098791"/>
          </a:xfrm>
          <a:prstGeom prst="rect">
            <a:avLst/>
          </a:prstGeom>
        </p:spPr>
      </p:pic>
      <p:sp>
        <p:nvSpPr>
          <p:cNvPr id="19" name="Tekstfelt 18">
            <a:extLst>
              <a:ext uri="{FF2B5EF4-FFF2-40B4-BE49-F238E27FC236}">
                <a16:creationId xmlns:a16="http://schemas.microsoft.com/office/drawing/2014/main" id="{C022332A-9A28-457D-42C2-942619157381}"/>
              </a:ext>
            </a:extLst>
          </p:cNvPr>
          <p:cNvSpPr txBox="1"/>
          <p:nvPr/>
        </p:nvSpPr>
        <p:spPr>
          <a:xfrm>
            <a:off x="6102419" y="6478513"/>
            <a:ext cx="6097604" cy="276999"/>
          </a:xfrm>
          <a:prstGeom prst="rect">
            <a:avLst/>
          </a:prstGeom>
          <a:noFill/>
        </p:spPr>
        <p:txBody>
          <a:bodyPr wrap="square">
            <a:spAutoFit/>
          </a:bodyPr>
          <a:lstStyle/>
          <a:p>
            <a:r>
              <a:rPr lang="en-US" sz="1200" dirty="0" err="1"/>
              <a:t>Ulay</a:t>
            </a:r>
            <a:r>
              <a:rPr lang="en-US" sz="1200" dirty="0"/>
              <a:t>, </a:t>
            </a:r>
            <a:r>
              <a:rPr lang="en-US" sz="1200" dirty="0" err="1"/>
              <a:t>S'he</a:t>
            </a:r>
            <a:r>
              <a:rPr lang="en-US" sz="1200" dirty="0"/>
              <a:t>, 1973–1974, Copyright The Artist, Courtesy ULAY Foundation</a:t>
            </a:r>
            <a:endParaRPr lang="da-DK" sz="1200" dirty="0"/>
          </a:p>
        </p:txBody>
      </p:sp>
    </p:spTree>
    <p:extLst>
      <p:ext uri="{BB962C8B-B14F-4D97-AF65-F5344CB8AC3E}">
        <p14:creationId xmlns:p14="http://schemas.microsoft.com/office/powerpoint/2010/main" val="325097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descr="Et billede, der indeholder person, stående, poserer&#10;&#10;Automatisk genereret beskrivelse">
            <a:extLst>
              <a:ext uri="{FF2B5EF4-FFF2-40B4-BE49-F238E27FC236}">
                <a16:creationId xmlns:a16="http://schemas.microsoft.com/office/drawing/2014/main" id="{3E047E3F-E799-96D7-66CE-87F78640E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040" y="643467"/>
            <a:ext cx="3732614" cy="5571066"/>
          </a:xfrm>
          <a:prstGeom prst="rect">
            <a:avLst/>
          </a:prstGeom>
          <a:ln w="28575">
            <a:solidFill>
              <a:schemeClr val="tx1"/>
            </a:solidFill>
          </a:ln>
        </p:spPr>
      </p:pic>
      <p:sp>
        <p:nvSpPr>
          <p:cNvPr id="11" name="Tekstfelt 10">
            <a:extLst>
              <a:ext uri="{FF2B5EF4-FFF2-40B4-BE49-F238E27FC236}">
                <a16:creationId xmlns:a16="http://schemas.microsoft.com/office/drawing/2014/main" id="{E22BBDAC-DDC0-A876-4C4C-D49BAE2DE815}"/>
              </a:ext>
            </a:extLst>
          </p:cNvPr>
          <p:cNvSpPr txBox="1"/>
          <p:nvPr/>
        </p:nvSpPr>
        <p:spPr>
          <a:xfrm>
            <a:off x="789640" y="5775256"/>
            <a:ext cx="6097604" cy="461665"/>
          </a:xfrm>
          <a:prstGeom prst="rect">
            <a:avLst/>
          </a:prstGeom>
          <a:noFill/>
        </p:spPr>
        <p:txBody>
          <a:bodyPr wrap="square">
            <a:spAutoFit/>
          </a:bodyPr>
          <a:lstStyle/>
          <a:p>
            <a:r>
              <a:rPr lang="da-DK" sz="1200" dirty="0" err="1"/>
              <a:t>Ulay</a:t>
            </a:r>
            <a:r>
              <a:rPr lang="da-DK" sz="1200" dirty="0"/>
              <a:t>/ Marina </a:t>
            </a:r>
            <a:r>
              <a:rPr lang="da-DK" sz="1200" dirty="0" err="1"/>
              <a:t>Abramović</a:t>
            </a:r>
            <a:r>
              <a:rPr lang="da-DK" sz="1200" dirty="0"/>
              <a:t>: Imponderabilia. Performance, 90 </a:t>
            </a:r>
            <a:r>
              <a:rPr lang="da-DK" sz="1200" dirty="0" err="1"/>
              <a:t>minutes</a:t>
            </a:r>
            <a:r>
              <a:rPr lang="da-DK" sz="1200" dirty="0"/>
              <a:t>. Galleria </a:t>
            </a:r>
            <a:r>
              <a:rPr lang="da-DK" sz="1200" dirty="0" err="1"/>
              <a:t>Communale</a:t>
            </a:r>
            <a:r>
              <a:rPr lang="da-DK" sz="1200" dirty="0"/>
              <a:t> d’Arte Moderna, Bologna1977. Foto: © Mario </a:t>
            </a:r>
            <a:r>
              <a:rPr lang="da-DK" sz="1200" dirty="0" err="1"/>
              <a:t>Carbone</a:t>
            </a:r>
            <a:r>
              <a:rPr lang="da-DK" sz="1200" dirty="0"/>
              <a:t>. </a:t>
            </a:r>
            <a:r>
              <a:rPr lang="da-DK" sz="1200" dirty="0" err="1"/>
              <a:t>Courtesy</a:t>
            </a:r>
            <a:r>
              <a:rPr lang="da-DK" sz="1200" dirty="0"/>
              <a:t> of the Marina </a:t>
            </a:r>
            <a:r>
              <a:rPr lang="da-DK" sz="1200" dirty="0" err="1"/>
              <a:t>Abramović</a:t>
            </a:r>
            <a:r>
              <a:rPr lang="da-DK" sz="1200" dirty="0"/>
              <a:t> Archives.</a:t>
            </a:r>
          </a:p>
        </p:txBody>
      </p:sp>
      <p:sp>
        <p:nvSpPr>
          <p:cNvPr id="15" name="Tekstfelt 14">
            <a:extLst>
              <a:ext uri="{FF2B5EF4-FFF2-40B4-BE49-F238E27FC236}">
                <a16:creationId xmlns:a16="http://schemas.microsoft.com/office/drawing/2014/main" id="{94DB9D38-38DE-C0EA-0C65-A3C89CE9D005}"/>
              </a:ext>
            </a:extLst>
          </p:cNvPr>
          <p:cNvSpPr txBox="1"/>
          <p:nvPr/>
        </p:nvSpPr>
        <p:spPr>
          <a:xfrm>
            <a:off x="733536" y="4998805"/>
            <a:ext cx="6617930" cy="461665"/>
          </a:xfrm>
          <a:prstGeom prst="rect">
            <a:avLst/>
          </a:prstGeom>
          <a:noFill/>
          <a:ln>
            <a:solidFill>
              <a:srgbClr val="FF0000"/>
            </a:solidFill>
          </a:ln>
        </p:spPr>
        <p:txBody>
          <a:bodyPr wrap="square">
            <a:spAutoFit/>
          </a:bodyPr>
          <a:lstStyle/>
          <a:p>
            <a:r>
              <a:rPr lang="da-DK" sz="1200" dirty="0"/>
              <a:t>Imponderabilia, (af </a:t>
            </a:r>
            <a:r>
              <a:rPr lang="da-DK" sz="1200" dirty="0" err="1"/>
              <a:t>lat</a:t>
            </a:r>
            <a:r>
              <a:rPr lang="da-DK" sz="1200" dirty="0"/>
              <a:t>.), ting, som ikke kan vejes; </a:t>
            </a:r>
            <a:r>
              <a:rPr lang="da-DK" sz="1200" dirty="0" err="1"/>
              <a:t>ustoflige</a:t>
            </a:r>
            <a:r>
              <a:rPr lang="da-DK" sz="1200" dirty="0"/>
              <a:t>, åndelige ting; det modsatte af </a:t>
            </a:r>
            <a:r>
              <a:rPr lang="da-DK" sz="1200" dirty="0" err="1">
                <a:hlinkClick r:id="rId3" tooltip="ponderabilia"/>
              </a:rPr>
              <a:t>ponderabilia</a:t>
            </a:r>
            <a:r>
              <a:rPr lang="da-DK" sz="1200" dirty="0"/>
              <a:t>. (Den store danske)</a:t>
            </a:r>
          </a:p>
        </p:txBody>
      </p:sp>
      <p:sp>
        <p:nvSpPr>
          <p:cNvPr id="17" name="Tekstfelt 16">
            <a:extLst>
              <a:ext uri="{FF2B5EF4-FFF2-40B4-BE49-F238E27FC236}">
                <a16:creationId xmlns:a16="http://schemas.microsoft.com/office/drawing/2014/main" id="{F30D15EA-59E1-EB00-D2BD-813EC69A2204}"/>
              </a:ext>
            </a:extLst>
          </p:cNvPr>
          <p:cNvSpPr txBox="1"/>
          <p:nvPr/>
        </p:nvSpPr>
        <p:spPr>
          <a:xfrm>
            <a:off x="693973" y="5498257"/>
            <a:ext cx="6097604" cy="276999"/>
          </a:xfrm>
          <a:prstGeom prst="rect">
            <a:avLst/>
          </a:prstGeom>
          <a:noFill/>
        </p:spPr>
        <p:txBody>
          <a:bodyPr wrap="square">
            <a:spAutoFit/>
          </a:bodyPr>
          <a:lstStyle/>
          <a:p>
            <a:r>
              <a:rPr lang="da-DK" sz="1200" dirty="0">
                <a:hlinkClick r:id="rId4"/>
              </a:rPr>
              <a:t>https://channel.louisiana.dk/video/marina-abramovi%C4%87-ulay-living-door-museum</a:t>
            </a:r>
            <a:endParaRPr lang="da-DK" sz="1200" dirty="0"/>
          </a:p>
        </p:txBody>
      </p:sp>
      <p:sp>
        <p:nvSpPr>
          <p:cNvPr id="19" name="Tekstfelt 18">
            <a:extLst>
              <a:ext uri="{FF2B5EF4-FFF2-40B4-BE49-F238E27FC236}">
                <a16:creationId xmlns:a16="http://schemas.microsoft.com/office/drawing/2014/main" id="{CECCFF3A-1463-922B-6A94-73755B8CD745}"/>
              </a:ext>
            </a:extLst>
          </p:cNvPr>
          <p:cNvSpPr txBox="1"/>
          <p:nvPr/>
        </p:nvSpPr>
        <p:spPr>
          <a:xfrm>
            <a:off x="693973" y="995355"/>
            <a:ext cx="5931552" cy="3600986"/>
          </a:xfrm>
          <a:prstGeom prst="rect">
            <a:avLst/>
          </a:prstGeom>
          <a:noFill/>
        </p:spPr>
        <p:txBody>
          <a:bodyPr wrap="square">
            <a:spAutoFit/>
          </a:bodyPr>
          <a:lstStyle/>
          <a:p>
            <a:pPr algn="l"/>
            <a:r>
              <a:rPr lang="da-DK" sz="1600" b="1" i="0" dirty="0">
                <a:solidFill>
                  <a:srgbClr val="292B2C"/>
                </a:solidFill>
                <a:effectLst/>
                <a:latin typeface="proxima-nova"/>
              </a:rPr>
              <a:t>Marina </a:t>
            </a:r>
            <a:r>
              <a:rPr lang="da-DK" sz="1600" b="1" i="0" dirty="0" err="1">
                <a:solidFill>
                  <a:srgbClr val="292B2C"/>
                </a:solidFill>
                <a:effectLst/>
                <a:latin typeface="proxima-nova"/>
              </a:rPr>
              <a:t>Abramović</a:t>
            </a:r>
            <a:r>
              <a:rPr lang="da-DK" sz="1600" b="1" i="0" dirty="0">
                <a:solidFill>
                  <a:srgbClr val="292B2C"/>
                </a:solidFill>
                <a:effectLst/>
                <a:latin typeface="proxima-nova"/>
              </a:rPr>
              <a:t> &amp; </a:t>
            </a:r>
            <a:r>
              <a:rPr lang="da-DK" sz="1600" b="1" i="0" dirty="0" err="1">
                <a:solidFill>
                  <a:srgbClr val="292B2C"/>
                </a:solidFill>
                <a:effectLst/>
                <a:latin typeface="proxima-nova"/>
              </a:rPr>
              <a:t>Ulay</a:t>
            </a:r>
            <a:r>
              <a:rPr lang="da-DK" sz="1600" b="1" dirty="0">
                <a:solidFill>
                  <a:srgbClr val="292B2C"/>
                </a:solidFill>
                <a:latin typeface="proxima-nova"/>
              </a:rPr>
              <a:t>: </a:t>
            </a:r>
            <a:r>
              <a:rPr lang="da-DK" sz="1600" b="1" i="0" dirty="0">
                <a:solidFill>
                  <a:srgbClr val="292B2C"/>
                </a:solidFill>
                <a:effectLst/>
                <a:latin typeface="proxima-nova"/>
              </a:rPr>
              <a:t>En levende dør til museet</a:t>
            </a:r>
            <a:r>
              <a:rPr lang="da-DK" sz="1600" b="1" dirty="0">
                <a:solidFill>
                  <a:srgbClr val="292B2C"/>
                </a:solidFill>
                <a:latin typeface="proxima-nova"/>
              </a:rPr>
              <a:t> og kunsten</a:t>
            </a:r>
            <a:endParaRPr lang="da-DK" sz="1600" b="1" i="0" dirty="0">
              <a:solidFill>
                <a:srgbClr val="292B2C"/>
              </a:solidFill>
              <a:effectLst/>
              <a:latin typeface="proxima-nova"/>
            </a:endParaRPr>
          </a:p>
          <a:p>
            <a:pPr algn="l"/>
            <a:r>
              <a:rPr lang="da-DK" sz="1600" b="1" i="0" dirty="0">
                <a:solidFill>
                  <a:srgbClr val="292B2C"/>
                </a:solidFill>
                <a:effectLst/>
                <a:latin typeface="proxima-nova"/>
              </a:rPr>
              <a:t>De tidlige værker 1977-1988</a:t>
            </a:r>
          </a:p>
          <a:p>
            <a:pPr algn="l"/>
            <a:endParaRPr lang="da-DK" sz="1400" b="0" i="0" dirty="0">
              <a:solidFill>
                <a:srgbClr val="292B2C"/>
              </a:solidFill>
              <a:effectLst/>
              <a:latin typeface="proxima-nova"/>
            </a:endParaRPr>
          </a:p>
          <a:p>
            <a:pPr algn="l"/>
            <a:r>
              <a:rPr lang="da-DK" sz="1400" b="0" i="0" dirty="0" err="1">
                <a:solidFill>
                  <a:srgbClr val="292B2C"/>
                </a:solidFill>
                <a:effectLst/>
                <a:latin typeface="proxima-nova"/>
              </a:rPr>
              <a:t>Abramović</a:t>
            </a:r>
            <a:r>
              <a:rPr lang="da-DK" sz="1400" b="0" i="0" dirty="0">
                <a:solidFill>
                  <a:srgbClr val="292B2C"/>
                </a:solidFill>
                <a:effectLst/>
                <a:latin typeface="proxima-nova"/>
              </a:rPr>
              <a:t> og </a:t>
            </a:r>
            <a:r>
              <a:rPr lang="da-DK" sz="1400" b="0" i="0" dirty="0" err="1">
                <a:solidFill>
                  <a:srgbClr val="292B2C"/>
                </a:solidFill>
                <a:effectLst/>
                <a:latin typeface="proxima-nova"/>
              </a:rPr>
              <a:t>Ulay</a:t>
            </a:r>
            <a:r>
              <a:rPr lang="da-DK" sz="1400" b="0" i="0" dirty="0">
                <a:solidFill>
                  <a:srgbClr val="292B2C"/>
                </a:solidFill>
                <a:effectLst/>
                <a:latin typeface="proxima-nova"/>
              </a:rPr>
              <a:t> lavede værket 'Imponderabilia’ i Bologna i 1977. </a:t>
            </a:r>
          </a:p>
          <a:p>
            <a:pPr algn="l"/>
            <a:r>
              <a:rPr lang="da-DK" sz="1400" b="0" i="0" dirty="0">
                <a:solidFill>
                  <a:srgbClr val="292B2C"/>
                </a:solidFill>
                <a:effectLst/>
                <a:latin typeface="proxima-nova"/>
              </a:rPr>
              <a:t>De to kunstnere stod</a:t>
            </a:r>
            <a:r>
              <a:rPr lang="da-DK" sz="1400" dirty="0">
                <a:solidFill>
                  <a:srgbClr val="292B2C"/>
                </a:solidFill>
                <a:latin typeface="proxima-nova"/>
              </a:rPr>
              <a:t> nøgne i hovedindgangen til et museum, vendt mod hinanden, mens publikum passerede sidelæns gennem det lille rum. </a:t>
            </a:r>
            <a:r>
              <a:rPr lang="da-DK" sz="1400" b="0" i="0" dirty="0">
                <a:solidFill>
                  <a:srgbClr val="292B2C"/>
                </a:solidFill>
                <a:effectLst/>
                <a:latin typeface="proxima-nova"/>
              </a:rPr>
              <a:t>350 mennesker passerede gennem de to kunstnere, før politiet stoppede det. </a:t>
            </a:r>
            <a:r>
              <a:rPr lang="da-DK" sz="1400" b="0" i="0" dirty="0" err="1">
                <a:solidFill>
                  <a:srgbClr val="292B2C"/>
                </a:solidFill>
                <a:effectLst/>
                <a:latin typeface="proxima-nova"/>
              </a:rPr>
              <a:t>Abramović</a:t>
            </a:r>
            <a:r>
              <a:rPr lang="da-DK" sz="1400" b="0" i="0" dirty="0">
                <a:solidFill>
                  <a:srgbClr val="292B2C"/>
                </a:solidFill>
                <a:effectLst/>
                <a:latin typeface="proxima-nova"/>
              </a:rPr>
              <a:t> </a:t>
            </a:r>
            <a:r>
              <a:rPr lang="da-DK" sz="1400" dirty="0">
                <a:solidFill>
                  <a:srgbClr val="292B2C"/>
                </a:solidFill>
                <a:latin typeface="proxima-nova"/>
              </a:rPr>
              <a:t>forklarer</a:t>
            </a:r>
            <a:r>
              <a:rPr lang="da-DK" sz="1400" b="0" i="0" dirty="0">
                <a:solidFill>
                  <a:srgbClr val="292B2C"/>
                </a:solidFill>
                <a:effectLst/>
                <a:latin typeface="proxima-nova"/>
              </a:rPr>
              <a:t>, at hun og </a:t>
            </a:r>
            <a:r>
              <a:rPr lang="da-DK" sz="1400" b="0" i="0" dirty="0" err="1">
                <a:solidFill>
                  <a:srgbClr val="292B2C"/>
                </a:solidFill>
                <a:effectLst/>
                <a:latin typeface="proxima-nova"/>
              </a:rPr>
              <a:t>Ulay</a:t>
            </a:r>
            <a:r>
              <a:rPr lang="da-DK" sz="1400" b="0" i="0" dirty="0">
                <a:solidFill>
                  <a:srgbClr val="292B2C"/>
                </a:solidFill>
                <a:effectLst/>
                <a:latin typeface="proxima-nova"/>
              </a:rPr>
              <a:t> var "levende døre”: ”</a:t>
            </a:r>
            <a:r>
              <a:rPr lang="da-DK" sz="1400" dirty="0">
                <a:solidFill>
                  <a:srgbClr val="292B2C"/>
                </a:solidFill>
                <a:latin typeface="proxima-nova"/>
              </a:rPr>
              <a:t>H</a:t>
            </a:r>
            <a:r>
              <a:rPr lang="da-DK" sz="1400" b="0" i="0" dirty="0">
                <a:solidFill>
                  <a:srgbClr val="292B2C"/>
                </a:solidFill>
                <a:effectLst/>
                <a:latin typeface="proxima-nova"/>
              </a:rPr>
              <a:t>vis der ikke var nogen kunstnere, ville der ikke være nogen museer, så vi er levende døre."</a:t>
            </a:r>
          </a:p>
          <a:p>
            <a:pPr algn="l"/>
            <a:r>
              <a:rPr lang="da-DK" sz="1400" b="0" i="0" dirty="0">
                <a:solidFill>
                  <a:srgbClr val="292B2C"/>
                </a:solidFill>
                <a:effectLst/>
                <a:latin typeface="proxima-nova"/>
              </a:rPr>
              <a:t>Når folk gik igennem, måtte de vælge mellem at vende sig mod manden eller kvinden: "Det var selvfølgelig det spil, der hedder 'imponderabilia'. At du lynhurtigt er nødt til at træffe en beslutning, og at du træffer din beslutning, før du finder ud af hvorfor," siger </a:t>
            </a:r>
            <a:r>
              <a:rPr lang="da-DK" sz="1400" b="0" i="0" dirty="0" err="1">
                <a:solidFill>
                  <a:srgbClr val="292B2C"/>
                </a:solidFill>
                <a:effectLst/>
                <a:latin typeface="proxima-nova"/>
              </a:rPr>
              <a:t>Ulay</a:t>
            </a:r>
            <a:r>
              <a:rPr lang="da-DK" sz="1400" b="0" i="0" dirty="0">
                <a:solidFill>
                  <a:srgbClr val="292B2C"/>
                </a:solidFill>
                <a:effectLst/>
                <a:latin typeface="proxima-nova"/>
              </a:rPr>
              <a:t>. </a:t>
            </a:r>
            <a:r>
              <a:rPr lang="da-DK" sz="1400" b="0" i="0" dirty="0" err="1">
                <a:solidFill>
                  <a:srgbClr val="292B2C"/>
                </a:solidFill>
                <a:effectLst/>
                <a:latin typeface="proxima-nova"/>
              </a:rPr>
              <a:t>Abramović</a:t>
            </a:r>
            <a:r>
              <a:rPr lang="da-DK" sz="1400" b="0" i="0" dirty="0">
                <a:solidFill>
                  <a:srgbClr val="292B2C"/>
                </a:solidFill>
                <a:effectLst/>
                <a:latin typeface="proxima-nova"/>
              </a:rPr>
              <a:t> tilføjer, at det er lige så vigtigt, at stykket genudføres, "fordi det siger noget om performance som en tidsbaseret kunst, siger noget om publikums følelser, integration af kunstnerne i offentligheden ...” (Kilde: Louisiana Channel)</a:t>
            </a:r>
          </a:p>
        </p:txBody>
      </p:sp>
    </p:spTree>
    <p:extLst>
      <p:ext uri="{BB962C8B-B14F-4D97-AF65-F5344CB8AC3E}">
        <p14:creationId xmlns:p14="http://schemas.microsoft.com/office/powerpoint/2010/main" val="19083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08000-8AF9-F4EB-4CE2-404A26ECD4DA}"/>
              </a:ext>
            </a:extLst>
          </p:cNvPr>
          <p:cNvSpPr>
            <a:spLocks noGrp="1"/>
          </p:cNvSpPr>
          <p:nvPr>
            <p:ph type="title"/>
          </p:nvPr>
        </p:nvSpPr>
        <p:spPr>
          <a:xfrm>
            <a:off x="556259" y="3132666"/>
            <a:ext cx="4494196" cy="558900"/>
          </a:xfrm>
        </p:spPr>
        <p:txBody>
          <a:bodyPr>
            <a:normAutofit fontScale="90000"/>
          </a:bodyPr>
          <a:lstStyle/>
          <a:p>
            <a:br>
              <a:rPr lang="da-DK" sz="1600" dirty="0">
                <a:hlinkClick r:id="rId2"/>
              </a:rPr>
            </a:br>
            <a:br>
              <a:rPr lang="da-DK" sz="1600" dirty="0">
                <a:hlinkClick r:id="rId2"/>
              </a:rPr>
            </a:br>
            <a:br>
              <a:rPr lang="da-DK" sz="1600" dirty="0">
                <a:hlinkClick r:id="rId2"/>
              </a:rPr>
            </a:br>
            <a:r>
              <a:rPr lang="da-DK" sz="1600" dirty="0">
                <a:hlinkClick r:id="rId2"/>
              </a:rPr>
              <a:t>https://www.youtube.com/watch?v=t-j0Ey2O4HU</a:t>
            </a:r>
            <a:br>
              <a:rPr lang="da-DK" dirty="0"/>
            </a:br>
            <a:endParaRPr lang="da-DK" dirty="0"/>
          </a:p>
        </p:txBody>
      </p:sp>
      <p:pic>
        <p:nvPicPr>
          <p:cNvPr id="12290" name="Picture 2">
            <a:extLst>
              <a:ext uri="{FF2B5EF4-FFF2-40B4-BE49-F238E27FC236}">
                <a16:creationId xmlns:a16="http://schemas.microsoft.com/office/drawing/2014/main" id="{08EC6373-F143-9E89-701B-DC7CF054A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395" y="922688"/>
            <a:ext cx="6629935" cy="4419957"/>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CC8FA4AF-9119-8C99-5814-9E74F5A86598}"/>
              </a:ext>
            </a:extLst>
          </p:cNvPr>
          <p:cNvSpPr txBox="1"/>
          <p:nvPr/>
        </p:nvSpPr>
        <p:spPr>
          <a:xfrm>
            <a:off x="5225582" y="5912779"/>
            <a:ext cx="6843562" cy="646331"/>
          </a:xfrm>
          <a:prstGeom prst="rect">
            <a:avLst/>
          </a:prstGeom>
          <a:noFill/>
        </p:spPr>
        <p:txBody>
          <a:bodyPr wrap="square">
            <a:spAutoFit/>
          </a:bodyPr>
          <a:lstStyle/>
          <a:p>
            <a:r>
              <a:rPr lang="da-DK" sz="1200" dirty="0" err="1"/>
              <a:t>Ulay</a:t>
            </a:r>
            <a:r>
              <a:rPr lang="da-DK" sz="1200" dirty="0"/>
              <a:t>/Marina </a:t>
            </a:r>
            <a:r>
              <a:rPr lang="da-DK" sz="1200" dirty="0" err="1"/>
              <a:t>Abramović</a:t>
            </a:r>
            <a:r>
              <a:rPr lang="da-DK" sz="1200" dirty="0"/>
              <a:t>. AAA-AAA. Tv-performance/</a:t>
            </a:r>
            <a:r>
              <a:rPr lang="da-DK" sz="1200" dirty="0" err="1"/>
              <a:t>Performed</a:t>
            </a:r>
            <a:r>
              <a:rPr lang="da-DK" sz="1200" dirty="0"/>
              <a:t> for television, 15 minutter, RTB television studio, Liège, </a:t>
            </a:r>
            <a:r>
              <a:rPr lang="da-DK" sz="1200" dirty="0" err="1"/>
              <a:t>Belgium</a:t>
            </a:r>
            <a:r>
              <a:rPr lang="da-DK" sz="1200" dirty="0"/>
              <a:t>, Februar 1978. © </a:t>
            </a:r>
            <a:r>
              <a:rPr lang="da-DK" sz="1200" dirty="0" err="1"/>
              <a:t>Ulay</a:t>
            </a:r>
            <a:r>
              <a:rPr lang="da-DK" sz="1200" dirty="0"/>
              <a:t>/Marina </a:t>
            </a:r>
            <a:r>
              <a:rPr lang="da-DK" sz="1200" dirty="0" err="1"/>
              <a:t>Abramović</a:t>
            </a:r>
            <a:r>
              <a:rPr lang="da-DK" sz="1200" dirty="0"/>
              <a:t>. </a:t>
            </a:r>
            <a:r>
              <a:rPr lang="da-DK" sz="1200" dirty="0" err="1"/>
              <a:t>Courtesy</a:t>
            </a:r>
            <a:r>
              <a:rPr lang="da-DK" sz="1200" dirty="0"/>
              <a:t> of the Marina </a:t>
            </a:r>
            <a:r>
              <a:rPr lang="da-DK" sz="1200" dirty="0" err="1"/>
              <a:t>Abramović</a:t>
            </a:r>
            <a:r>
              <a:rPr lang="da-DK" sz="1200" dirty="0"/>
              <a:t> Archives.</a:t>
            </a:r>
          </a:p>
        </p:txBody>
      </p:sp>
      <p:sp>
        <p:nvSpPr>
          <p:cNvPr id="8" name="Tekstfelt 7">
            <a:extLst>
              <a:ext uri="{FF2B5EF4-FFF2-40B4-BE49-F238E27FC236}">
                <a16:creationId xmlns:a16="http://schemas.microsoft.com/office/drawing/2014/main" id="{359BBC30-1B7D-E3F2-85F6-CA9853DCF94A}"/>
              </a:ext>
            </a:extLst>
          </p:cNvPr>
          <p:cNvSpPr txBox="1"/>
          <p:nvPr/>
        </p:nvSpPr>
        <p:spPr>
          <a:xfrm>
            <a:off x="476450" y="819198"/>
            <a:ext cx="4653815" cy="5078313"/>
          </a:xfrm>
          <a:prstGeom prst="rect">
            <a:avLst/>
          </a:prstGeom>
          <a:noFill/>
        </p:spPr>
        <p:txBody>
          <a:bodyPr wrap="square">
            <a:spAutoFit/>
          </a:bodyPr>
          <a:lstStyle/>
          <a:p>
            <a:r>
              <a:rPr lang="da-DK" dirty="0"/>
              <a:t>I </a:t>
            </a:r>
            <a:r>
              <a:rPr lang="da-DK" i="1" dirty="0"/>
              <a:t>Light/Dark</a:t>
            </a:r>
            <a:r>
              <a:rPr lang="da-DK" dirty="0"/>
              <a:t> sidder </a:t>
            </a:r>
            <a:r>
              <a:rPr lang="da-DK" dirty="0" err="1"/>
              <a:t>Abramović</a:t>
            </a:r>
            <a:r>
              <a:rPr lang="da-DK" dirty="0"/>
              <a:t> og </a:t>
            </a:r>
            <a:r>
              <a:rPr lang="da-DK" dirty="0" err="1"/>
              <a:t>Ulay</a:t>
            </a:r>
            <a:r>
              <a:rPr lang="da-DK" dirty="0"/>
              <a:t> på knæ overfor hinanden med siden til beskueren. De skiftes til at slå hinanden på siden af hovedet, og man hører som den, der oplever dette, lyden af det klask, som hånden giver, når den hårdt rammer snart den ene snart den andens kind. De fortsætter sådan en rum tid, indtil en af dem stopper.</a:t>
            </a:r>
          </a:p>
          <a:p>
            <a:endParaRPr lang="da-DK" dirty="0"/>
          </a:p>
          <a:p>
            <a:endParaRPr lang="da-DK" dirty="0"/>
          </a:p>
          <a:p>
            <a:r>
              <a:rPr lang="da-DK" dirty="0"/>
              <a:t>  </a:t>
            </a:r>
            <a:r>
              <a:rPr lang="da-DK" sz="1200" dirty="0"/>
              <a:t>Link til ”Light/Dark”</a:t>
            </a:r>
          </a:p>
          <a:p>
            <a:endParaRPr lang="da-DK" dirty="0"/>
          </a:p>
          <a:p>
            <a:r>
              <a:rPr lang="da-DK" dirty="0"/>
              <a:t>I ”</a:t>
            </a:r>
            <a:r>
              <a:rPr lang="da-DK" i="1" dirty="0"/>
              <a:t>AAA-AAA</a:t>
            </a:r>
            <a:r>
              <a:rPr lang="da-DK" dirty="0"/>
              <a:t> møder” vi igen </a:t>
            </a:r>
            <a:r>
              <a:rPr lang="da-DK" dirty="0" err="1"/>
              <a:t>Abramović</a:t>
            </a:r>
            <a:r>
              <a:rPr lang="da-DK" dirty="0"/>
              <a:t> og </a:t>
            </a:r>
            <a:r>
              <a:rPr lang="da-DK" dirty="0" err="1"/>
              <a:t>Ulay</a:t>
            </a:r>
            <a:r>
              <a:rPr lang="da-DK" dirty="0"/>
              <a:t> i profil; de er placeret overfor hinanden og udsteder begge en høj lyd, der, mens deres ansigter gradvist nærmer sig hinanden, glider over i en tilstand af at skrige hinanden højt ind i ansigterne.</a:t>
            </a:r>
          </a:p>
        </p:txBody>
      </p:sp>
      <p:sp>
        <p:nvSpPr>
          <p:cNvPr id="10" name="Tekstfelt 9">
            <a:extLst>
              <a:ext uri="{FF2B5EF4-FFF2-40B4-BE49-F238E27FC236}">
                <a16:creationId xmlns:a16="http://schemas.microsoft.com/office/drawing/2014/main" id="{8C13D064-CB4F-174C-D8DB-C1B374483335}"/>
              </a:ext>
            </a:extLst>
          </p:cNvPr>
          <p:cNvSpPr txBox="1"/>
          <p:nvPr/>
        </p:nvSpPr>
        <p:spPr>
          <a:xfrm>
            <a:off x="527313" y="5889109"/>
            <a:ext cx="4552087" cy="461665"/>
          </a:xfrm>
          <a:prstGeom prst="rect">
            <a:avLst/>
          </a:prstGeom>
          <a:noFill/>
          <a:ln>
            <a:solidFill>
              <a:srgbClr val="FF0000"/>
            </a:solidFill>
          </a:ln>
        </p:spPr>
        <p:txBody>
          <a:bodyPr wrap="square">
            <a:spAutoFit/>
          </a:bodyPr>
          <a:lstStyle/>
          <a:p>
            <a:r>
              <a:rPr lang="da-DK" sz="1200" dirty="0">
                <a:hlinkClick r:id="rId4"/>
              </a:rPr>
              <a:t>https://www.youtube.com/watch?v=KeaUOdvo0BA</a:t>
            </a:r>
            <a:endParaRPr lang="da-DK" sz="1200" dirty="0"/>
          </a:p>
          <a:p>
            <a:r>
              <a:rPr lang="da-DK" sz="1200" dirty="0"/>
              <a:t>Link til </a:t>
            </a:r>
            <a:r>
              <a:rPr lang="da-DK" sz="1200" dirty="0" err="1"/>
              <a:t>performancen</a:t>
            </a:r>
            <a:r>
              <a:rPr lang="da-DK" sz="1200" dirty="0"/>
              <a:t>: ”AAA-AAA”</a:t>
            </a:r>
          </a:p>
        </p:txBody>
      </p:sp>
    </p:spTree>
    <p:extLst>
      <p:ext uri="{BB962C8B-B14F-4D97-AF65-F5344CB8AC3E}">
        <p14:creationId xmlns:p14="http://schemas.microsoft.com/office/powerpoint/2010/main" val="36377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0368F262-7F62-4170-DA40-36CE9B2B60C6}"/>
              </a:ext>
            </a:extLst>
          </p:cNvPr>
          <p:cNvSpPr txBox="1"/>
          <p:nvPr/>
        </p:nvSpPr>
        <p:spPr>
          <a:xfrm>
            <a:off x="6365201" y="6396335"/>
            <a:ext cx="6096000" cy="461665"/>
          </a:xfrm>
          <a:prstGeom prst="rect">
            <a:avLst/>
          </a:prstGeom>
          <a:noFill/>
        </p:spPr>
        <p:txBody>
          <a:bodyPr wrap="square">
            <a:spAutoFit/>
          </a:bodyPr>
          <a:lstStyle/>
          <a:p>
            <a:r>
              <a:rPr lang="da-DK" sz="1200" dirty="0" err="1"/>
              <a:t>Ulay</a:t>
            </a:r>
            <a:r>
              <a:rPr lang="da-DK" sz="1200" dirty="0"/>
              <a:t>/Marina </a:t>
            </a:r>
            <a:r>
              <a:rPr lang="da-DK" sz="1200" dirty="0" err="1"/>
              <a:t>Abramović</a:t>
            </a:r>
            <a:r>
              <a:rPr lang="da-DK" sz="1200" dirty="0"/>
              <a:t>. Rest Energy. Performance for Video. 4 minutter, ROSC’ 80, Dublin, 1980. © </a:t>
            </a:r>
            <a:r>
              <a:rPr lang="da-DK" sz="1200" dirty="0" err="1"/>
              <a:t>Ulay</a:t>
            </a:r>
            <a:r>
              <a:rPr lang="da-DK" sz="1200" dirty="0"/>
              <a:t>/Marina </a:t>
            </a:r>
            <a:r>
              <a:rPr lang="da-DK" sz="1200" dirty="0" err="1"/>
              <a:t>Abramović</a:t>
            </a:r>
            <a:r>
              <a:rPr lang="da-DK" sz="1200" dirty="0"/>
              <a:t>. </a:t>
            </a:r>
            <a:r>
              <a:rPr lang="da-DK" sz="1200" dirty="0" err="1"/>
              <a:t>Courtesy</a:t>
            </a:r>
            <a:r>
              <a:rPr lang="da-DK" sz="1200" dirty="0"/>
              <a:t> of the Marina </a:t>
            </a:r>
            <a:r>
              <a:rPr lang="da-DK" sz="1200" dirty="0" err="1"/>
              <a:t>Abramović</a:t>
            </a:r>
            <a:r>
              <a:rPr lang="da-DK" sz="1200" dirty="0"/>
              <a:t> Archives.</a:t>
            </a:r>
          </a:p>
        </p:txBody>
      </p:sp>
      <p:pic>
        <p:nvPicPr>
          <p:cNvPr id="4" name="Billede 5">
            <a:extLst>
              <a:ext uri="{FF2B5EF4-FFF2-40B4-BE49-F238E27FC236}">
                <a16:creationId xmlns:a16="http://schemas.microsoft.com/office/drawing/2014/main" id="{640030D3-8502-75C4-CA9F-00CBB9A97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02947" y="350935"/>
            <a:ext cx="4479553" cy="5972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felt 7">
            <a:extLst>
              <a:ext uri="{FF2B5EF4-FFF2-40B4-BE49-F238E27FC236}">
                <a16:creationId xmlns:a16="http://schemas.microsoft.com/office/drawing/2014/main" id="{38CC491F-163C-69E4-70B5-13658EDD3CB1}"/>
              </a:ext>
            </a:extLst>
          </p:cNvPr>
          <p:cNvSpPr txBox="1"/>
          <p:nvPr/>
        </p:nvSpPr>
        <p:spPr>
          <a:xfrm>
            <a:off x="556398" y="383587"/>
            <a:ext cx="5120502" cy="6247864"/>
          </a:xfrm>
          <a:prstGeom prst="rect">
            <a:avLst/>
          </a:prstGeom>
          <a:noFill/>
          <a:ln w="38100">
            <a:solidFill>
              <a:srgbClr val="FF0000"/>
            </a:solidFill>
          </a:ln>
        </p:spPr>
        <p:txBody>
          <a:bodyPr wrap="square">
            <a:spAutoFit/>
          </a:bodyPr>
          <a:lstStyle/>
          <a:p>
            <a:r>
              <a:rPr lang="da-DK" sz="2000" b="1" dirty="0"/>
              <a:t>Rest Energi</a:t>
            </a:r>
            <a:r>
              <a:rPr lang="da-DK" sz="2000" dirty="0"/>
              <a:t>, 1980</a:t>
            </a:r>
          </a:p>
          <a:p>
            <a:r>
              <a:rPr lang="da-DK" sz="2000" dirty="0">
                <a:hlinkClick r:id="rId3"/>
              </a:rPr>
              <a:t>Instagram</a:t>
            </a:r>
            <a:endParaRPr lang="da-DK" sz="2000" dirty="0"/>
          </a:p>
          <a:p>
            <a:r>
              <a:rPr lang="da-DK" sz="2000" dirty="0" err="1"/>
              <a:t>Abramović</a:t>
            </a:r>
            <a:r>
              <a:rPr lang="da-DK" sz="2000" dirty="0"/>
              <a:t> er klædt i en nederdel, et traditionelt feminint tegn, og vi ser en del af hendes ansigt og front. </a:t>
            </a:r>
            <a:r>
              <a:rPr lang="da-DK" sz="2000" dirty="0" err="1"/>
              <a:t>Ulay</a:t>
            </a:r>
            <a:r>
              <a:rPr lang="da-DK" sz="2000" dirty="0"/>
              <a:t> er klædt i bukser, et traditionelt maskulint tegn, og han står delvist med ryggen til; vi ser blot en mindre del af hans ansigt samt en større del af hans nakke. Mellem sig holder </a:t>
            </a:r>
            <a:r>
              <a:rPr lang="da-DK" sz="2000" dirty="0" err="1"/>
              <a:t>Abramović</a:t>
            </a:r>
            <a:r>
              <a:rPr lang="da-DK" sz="2000" dirty="0"/>
              <a:t> og </a:t>
            </a:r>
            <a:r>
              <a:rPr lang="da-DK" sz="2000" dirty="0" err="1"/>
              <a:t>Ulay</a:t>
            </a:r>
            <a:r>
              <a:rPr lang="da-DK" sz="2000" dirty="0"/>
              <a:t> en udspændt bue i hvilken, der er placeret en forgiftet pil. </a:t>
            </a:r>
            <a:r>
              <a:rPr lang="da-DK" sz="2000" dirty="0" err="1"/>
              <a:t>Ulay</a:t>
            </a:r>
            <a:r>
              <a:rPr lang="da-DK" sz="2000" dirty="0"/>
              <a:t> holder med sin højre hånd fast om pilens ende, mens </a:t>
            </a:r>
            <a:r>
              <a:rPr lang="da-DK" sz="2000" dirty="0" err="1"/>
              <a:t>Abramović</a:t>
            </a:r>
            <a:r>
              <a:rPr lang="da-DK" sz="2000" dirty="0"/>
              <a:t> med sin venstre hånd griber om buen. Den forgiftede pil peger direkte med </a:t>
            </a:r>
            <a:r>
              <a:rPr lang="da-DK" sz="2000" dirty="0" err="1"/>
              <a:t>Abramovićs</a:t>
            </a:r>
            <a:r>
              <a:rPr lang="da-DK" sz="2000" dirty="0"/>
              <a:t> hjerte.</a:t>
            </a:r>
          </a:p>
          <a:p>
            <a:r>
              <a:rPr lang="da-DK" sz="2000" dirty="0">
                <a:solidFill>
                  <a:srgbClr val="FF0000"/>
                </a:solidFill>
              </a:rPr>
              <a:t>Vægten af begge performeres kroppe udvirker, at buen er udspændt. Hvis </a:t>
            </a:r>
            <a:r>
              <a:rPr lang="da-DK" sz="2000" dirty="0" err="1">
                <a:solidFill>
                  <a:srgbClr val="FF0000"/>
                </a:solidFill>
              </a:rPr>
              <a:t>Ulay</a:t>
            </a:r>
            <a:r>
              <a:rPr lang="da-DK" sz="2000" dirty="0">
                <a:solidFill>
                  <a:srgbClr val="FF0000"/>
                </a:solidFill>
              </a:rPr>
              <a:t> slipper pilen løs, vil den bore sige direkte gennem </a:t>
            </a:r>
            <a:r>
              <a:rPr lang="da-DK" sz="2000" dirty="0" err="1">
                <a:solidFill>
                  <a:srgbClr val="FF0000"/>
                </a:solidFill>
              </a:rPr>
              <a:t>Abramovićs</a:t>
            </a:r>
            <a:r>
              <a:rPr lang="da-DK" sz="2000" dirty="0">
                <a:solidFill>
                  <a:srgbClr val="FF0000"/>
                </a:solidFill>
              </a:rPr>
              <a:t> hjerte. Man hører tillige lyden af begge performeres tiltagende hjerteslag. </a:t>
            </a:r>
          </a:p>
          <a:p>
            <a:r>
              <a:rPr lang="da-DK" sz="2000" dirty="0"/>
              <a:t>(Dorthe Jelstrup)</a:t>
            </a:r>
          </a:p>
        </p:txBody>
      </p:sp>
    </p:spTree>
    <p:extLst>
      <p:ext uri="{BB962C8B-B14F-4D97-AF65-F5344CB8AC3E}">
        <p14:creationId xmlns:p14="http://schemas.microsoft.com/office/powerpoint/2010/main" val="282692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A2EEB15-8BA0-8849-1DCD-2A5286D6A593}"/>
              </a:ext>
            </a:extLst>
          </p:cNvPr>
          <p:cNvSpPr txBox="1"/>
          <p:nvPr/>
        </p:nvSpPr>
        <p:spPr>
          <a:xfrm>
            <a:off x="6860308" y="1874811"/>
            <a:ext cx="4904509" cy="3785652"/>
          </a:xfrm>
          <a:prstGeom prst="rect">
            <a:avLst/>
          </a:prstGeom>
          <a:noFill/>
          <a:ln w="19050">
            <a:solidFill>
              <a:srgbClr val="FF0000"/>
            </a:solidFill>
          </a:ln>
        </p:spPr>
        <p:txBody>
          <a:bodyPr wrap="square">
            <a:spAutoFit/>
          </a:bodyPr>
          <a:lstStyle/>
          <a:p>
            <a:r>
              <a:rPr lang="da-DK" sz="1600" dirty="0"/>
              <a:t>”Den tiltagende afstand mellem </a:t>
            </a:r>
            <a:r>
              <a:rPr lang="da-DK" sz="1600" dirty="0" err="1"/>
              <a:t>Abramović</a:t>
            </a:r>
            <a:r>
              <a:rPr lang="da-DK" sz="1600" dirty="0"/>
              <a:t> og </a:t>
            </a:r>
            <a:r>
              <a:rPr lang="da-DK" sz="1600" dirty="0" err="1"/>
              <a:t>Ulay</a:t>
            </a:r>
            <a:r>
              <a:rPr lang="da-DK" sz="1600" dirty="0"/>
              <a:t>, der i de sidste år af deres forhold går forud for dette svigt af deres kærlighed og samarbejde som kunstnere, antydes i performanceværket </a:t>
            </a:r>
            <a:r>
              <a:rPr lang="da-DK" sz="1600" i="1" dirty="0" err="1"/>
              <a:t>Nightsea</a:t>
            </a:r>
            <a:r>
              <a:rPr lang="da-DK" sz="1600" i="1" dirty="0"/>
              <a:t> </a:t>
            </a:r>
            <a:r>
              <a:rPr lang="da-DK" sz="1600" i="1" dirty="0" err="1"/>
              <a:t>Crossing</a:t>
            </a:r>
            <a:r>
              <a:rPr lang="da-DK" sz="1600" dirty="0"/>
              <a:t>, 1982-86 …  .. </a:t>
            </a:r>
            <a:r>
              <a:rPr lang="da-DK" sz="1600" dirty="0" err="1"/>
              <a:t>Abramović</a:t>
            </a:r>
            <a:r>
              <a:rPr lang="da-DK" sz="1600" dirty="0"/>
              <a:t> og </a:t>
            </a:r>
            <a:r>
              <a:rPr lang="da-DK" sz="1600" dirty="0" err="1"/>
              <a:t>Ulay</a:t>
            </a:r>
            <a:r>
              <a:rPr lang="da-DK" sz="1600" dirty="0"/>
              <a:t> sidder i dette værk overfor hinanden; et langt, mørkt rektangulært bord adskiller dem. De sidder ved hver deres bordende i syv timer med ansigterne vendt mod hinanden, tavse og ubevægelige.</a:t>
            </a:r>
          </a:p>
          <a:p>
            <a:r>
              <a:rPr lang="da-DK" sz="1600" dirty="0"/>
              <a:t>Det lange bord konnoterer psykologiserende distance, mørke og død. Som sådan er det skudt ind mellem de to performere som en konkret, fysisk markør af det umulige ved, at de kan nå hinanden både mentalt og kropsligt; det lange bord udelukker, at de f.eks. kan række hænderne frem i en åbning og gribe og holde hinandens hænder.” (Dorthe Jelstrup)</a:t>
            </a:r>
          </a:p>
        </p:txBody>
      </p:sp>
      <p:sp>
        <p:nvSpPr>
          <p:cNvPr id="5" name="Tekstfelt 4">
            <a:extLst>
              <a:ext uri="{FF2B5EF4-FFF2-40B4-BE49-F238E27FC236}">
                <a16:creationId xmlns:a16="http://schemas.microsoft.com/office/drawing/2014/main" id="{8E8EF429-4ED6-60BE-F990-05D38031E281}"/>
              </a:ext>
            </a:extLst>
          </p:cNvPr>
          <p:cNvSpPr txBox="1"/>
          <p:nvPr/>
        </p:nvSpPr>
        <p:spPr>
          <a:xfrm>
            <a:off x="6860307" y="658960"/>
            <a:ext cx="4904509" cy="923330"/>
          </a:xfrm>
          <a:prstGeom prst="rect">
            <a:avLst/>
          </a:prstGeom>
          <a:noFill/>
          <a:ln w="19050">
            <a:solidFill>
              <a:srgbClr val="FF0000"/>
            </a:solidFill>
          </a:ln>
        </p:spPr>
        <p:txBody>
          <a:bodyPr wrap="square">
            <a:spAutoFit/>
          </a:bodyPr>
          <a:lstStyle/>
          <a:p>
            <a:r>
              <a:rPr lang="da-DK" dirty="0">
                <a:hlinkClick r:id="rId2"/>
              </a:rPr>
              <a:t>https://www.youtube.com/watch?v=ShrI1Qorhw4</a:t>
            </a:r>
            <a:endParaRPr lang="da-DK" dirty="0"/>
          </a:p>
          <a:p>
            <a:endParaRPr lang="da-DK" dirty="0"/>
          </a:p>
          <a:p>
            <a:r>
              <a:rPr lang="da-DK" dirty="0" err="1"/>
              <a:t>Ulay</a:t>
            </a:r>
            <a:r>
              <a:rPr lang="da-DK" dirty="0"/>
              <a:t> og Marina fortæller om ”</a:t>
            </a:r>
            <a:r>
              <a:rPr lang="da-DK" dirty="0" err="1"/>
              <a:t>Nightsea</a:t>
            </a:r>
            <a:r>
              <a:rPr lang="da-DK" dirty="0"/>
              <a:t> </a:t>
            </a:r>
            <a:r>
              <a:rPr lang="da-DK" dirty="0" err="1"/>
              <a:t>Crossing</a:t>
            </a:r>
            <a:r>
              <a:rPr lang="da-DK" dirty="0"/>
              <a:t>”</a:t>
            </a:r>
          </a:p>
        </p:txBody>
      </p:sp>
      <p:pic>
        <p:nvPicPr>
          <p:cNvPr id="7" name="Billede 6" descr="Et billede, der indeholder gulv, indendørs, vindue, værelse&#10;&#10;Automatisk genereret beskrivelse">
            <a:extLst>
              <a:ext uri="{FF2B5EF4-FFF2-40B4-BE49-F238E27FC236}">
                <a16:creationId xmlns:a16="http://schemas.microsoft.com/office/drawing/2014/main" id="{2BADCDF6-BBC2-B359-0B8C-AA3763D94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3" y="808090"/>
            <a:ext cx="6010564" cy="3365916"/>
          </a:xfrm>
          <a:prstGeom prst="rect">
            <a:avLst/>
          </a:prstGeom>
        </p:spPr>
      </p:pic>
      <p:sp>
        <p:nvSpPr>
          <p:cNvPr id="9" name="Tekstfelt 8">
            <a:extLst>
              <a:ext uri="{FF2B5EF4-FFF2-40B4-BE49-F238E27FC236}">
                <a16:creationId xmlns:a16="http://schemas.microsoft.com/office/drawing/2014/main" id="{12605541-72FA-53A8-C665-C4547030F209}"/>
              </a:ext>
            </a:extLst>
          </p:cNvPr>
          <p:cNvSpPr txBox="1"/>
          <p:nvPr/>
        </p:nvSpPr>
        <p:spPr>
          <a:xfrm>
            <a:off x="427182" y="137241"/>
            <a:ext cx="5301673" cy="523220"/>
          </a:xfrm>
          <a:prstGeom prst="rect">
            <a:avLst/>
          </a:prstGeom>
          <a:noFill/>
        </p:spPr>
        <p:txBody>
          <a:bodyPr wrap="square">
            <a:spAutoFit/>
          </a:bodyPr>
          <a:lstStyle/>
          <a:p>
            <a:r>
              <a:rPr lang="da-DK" sz="2800" b="1" dirty="0"/>
              <a:t>”</a:t>
            </a:r>
            <a:r>
              <a:rPr lang="da-DK" sz="2800" b="1" dirty="0" err="1"/>
              <a:t>Nightsea</a:t>
            </a:r>
            <a:r>
              <a:rPr lang="da-DK" sz="2800" b="1" dirty="0"/>
              <a:t> </a:t>
            </a:r>
            <a:r>
              <a:rPr lang="da-DK" sz="2800" b="1" dirty="0" err="1"/>
              <a:t>Crossing</a:t>
            </a:r>
            <a:r>
              <a:rPr lang="da-DK" sz="2800" b="1" dirty="0"/>
              <a:t>”´, 3 tolkninger</a:t>
            </a:r>
          </a:p>
        </p:txBody>
      </p:sp>
      <p:sp>
        <p:nvSpPr>
          <p:cNvPr id="11" name="Tekstfelt 10">
            <a:extLst>
              <a:ext uri="{FF2B5EF4-FFF2-40B4-BE49-F238E27FC236}">
                <a16:creationId xmlns:a16="http://schemas.microsoft.com/office/drawing/2014/main" id="{CB27D6C0-ACA8-9836-E65F-79273FCB79D4}"/>
              </a:ext>
            </a:extLst>
          </p:cNvPr>
          <p:cNvSpPr txBox="1"/>
          <p:nvPr/>
        </p:nvSpPr>
        <p:spPr>
          <a:xfrm>
            <a:off x="341747" y="4321635"/>
            <a:ext cx="6096000" cy="2677656"/>
          </a:xfrm>
          <a:prstGeom prst="rect">
            <a:avLst/>
          </a:prstGeom>
          <a:noFill/>
        </p:spPr>
        <p:txBody>
          <a:bodyPr wrap="square">
            <a:spAutoFit/>
          </a:bodyPr>
          <a:lstStyle/>
          <a:p>
            <a:r>
              <a:rPr lang="en-US" sz="1200" i="1" dirty="0" err="1"/>
              <a:t>Nightsea</a:t>
            </a:r>
            <a:r>
              <a:rPr lang="en-US" sz="1200" i="1" dirty="0"/>
              <a:t> Crossing</a:t>
            </a:r>
            <a:r>
              <a:rPr lang="en-US" sz="1200" dirty="0"/>
              <a:t> is a series of twenty-two performances that took place between 1981 and 1987 in very different locations around the world. The setting (often a museum, sometimes an open-air environment), the date, and the </a:t>
            </a:r>
            <a:r>
              <a:rPr lang="en-US" sz="1200" dirty="0" err="1"/>
              <a:t>colour</a:t>
            </a:r>
            <a:r>
              <a:rPr lang="en-US" sz="1200" dirty="0"/>
              <a:t> of their clothing varied, but they always used the same mahogany table and the same two chairs. The artists described the performance as follows: “</a:t>
            </a:r>
            <a:r>
              <a:rPr lang="en-US" sz="1200" dirty="0" err="1"/>
              <a:t>Nightsea</a:t>
            </a:r>
            <a:r>
              <a:rPr lang="en-US" sz="1200" dirty="0"/>
              <a:t> Crossing is an epic 90 days work in which a period of fast and silence is involved, prior to and during the actual performance. The performance consists of seven daily hours of concentration while sitting motionless in a state of </a:t>
            </a:r>
            <a:r>
              <a:rPr lang="en-US" sz="1200" dirty="0" err="1"/>
              <a:t>tranquillity</a:t>
            </a:r>
            <a:r>
              <a:rPr lang="en-US" sz="1200" dirty="0"/>
              <a:t>.” Abramovic and </a:t>
            </a:r>
            <a:r>
              <a:rPr lang="en-US" sz="1200" dirty="0" err="1"/>
              <a:t>Ulay</a:t>
            </a:r>
            <a:r>
              <a:rPr lang="en-US" sz="1200" dirty="0"/>
              <a:t> sat at both ends of the table, facing each other, with their profiles towards the audience. They used the stillness and of the work’s living aspect to focus attention on the fact that consciousness continues to function inside, while outside the body seems to be part of the architecture. According to Abramovic, the performance is a still life, a “silent life”, although </a:t>
            </a:r>
            <a:r>
              <a:rPr lang="en-US" sz="1200" dirty="0" err="1"/>
              <a:t>Ulay</a:t>
            </a:r>
            <a:r>
              <a:rPr lang="en-US" sz="1200" dirty="0"/>
              <a:t> notes that the main interest is in the process of remaining motionless. </a:t>
            </a:r>
          </a:p>
          <a:p>
            <a:r>
              <a:rPr lang="da-DK" sz="1200" dirty="0">
                <a:hlinkClick r:id="rId4"/>
              </a:rPr>
              <a:t>https://pomeranz-collection.com/?q=node/39</a:t>
            </a:r>
            <a:endParaRPr lang="da-DK" sz="1200" dirty="0"/>
          </a:p>
          <a:p>
            <a:endParaRPr lang="da-DK" sz="1200" dirty="0"/>
          </a:p>
        </p:txBody>
      </p:sp>
    </p:spTree>
    <p:extLst>
      <p:ext uri="{BB962C8B-B14F-4D97-AF65-F5344CB8AC3E}">
        <p14:creationId xmlns:p14="http://schemas.microsoft.com/office/powerpoint/2010/main" val="305520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49DF8-6E82-0460-233C-45F5BF2EB96D}"/>
              </a:ext>
            </a:extLst>
          </p:cNvPr>
          <p:cNvSpPr>
            <a:spLocks noGrp="1"/>
          </p:cNvSpPr>
          <p:nvPr>
            <p:ph type="title"/>
          </p:nvPr>
        </p:nvSpPr>
        <p:spPr>
          <a:xfrm>
            <a:off x="201386" y="274527"/>
            <a:ext cx="6571344" cy="1533009"/>
          </a:xfrm>
          <a:custGeom>
            <a:avLst/>
            <a:gdLst>
              <a:gd name="connsiteX0" fmla="*/ 0 w 6571344"/>
              <a:gd name="connsiteY0" fmla="*/ 0 h 1533009"/>
              <a:gd name="connsiteX1" fmla="*/ 400255 w 6571344"/>
              <a:gd name="connsiteY1" fmla="*/ 0 h 1533009"/>
              <a:gd name="connsiteX2" fmla="*/ 866223 w 6571344"/>
              <a:gd name="connsiteY2" fmla="*/ 0 h 1533009"/>
              <a:gd name="connsiteX3" fmla="*/ 1463618 w 6571344"/>
              <a:gd name="connsiteY3" fmla="*/ 0 h 1533009"/>
              <a:gd name="connsiteX4" fmla="*/ 1929586 w 6571344"/>
              <a:gd name="connsiteY4" fmla="*/ 0 h 1533009"/>
              <a:gd name="connsiteX5" fmla="*/ 2526980 w 6571344"/>
              <a:gd name="connsiteY5" fmla="*/ 0 h 1533009"/>
              <a:gd name="connsiteX6" fmla="*/ 3058662 w 6571344"/>
              <a:gd name="connsiteY6" fmla="*/ 0 h 1533009"/>
              <a:gd name="connsiteX7" fmla="*/ 3590343 w 6571344"/>
              <a:gd name="connsiteY7" fmla="*/ 0 h 1533009"/>
              <a:gd name="connsiteX8" fmla="*/ 4122025 w 6571344"/>
              <a:gd name="connsiteY8" fmla="*/ 0 h 1533009"/>
              <a:gd name="connsiteX9" fmla="*/ 4785133 w 6571344"/>
              <a:gd name="connsiteY9" fmla="*/ 0 h 1533009"/>
              <a:gd name="connsiteX10" fmla="*/ 5251101 w 6571344"/>
              <a:gd name="connsiteY10" fmla="*/ 0 h 1533009"/>
              <a:gd name="connsiteX11" fmla="*/ 5914210 w 6571344"/>
              <a:gd name="connsiteY11" fmla="*/ 0 h 1533009"/>
              <a:gd name="connsiteX12" fmla="*/ 6571344 w 6571344"/>
              <a:gd name="connsiteY12" fmla="*/ 0 h 1533009"/>
              <a:gd name="connsiteX13" fmla="*/ 6571344 w 6571344"/>
              <a:gd name="connsiteY13" fmla="*/ 541663 h 1533009"/>
              <a:gd name="connsiteX14" fmla="*/ 6571344 w 6571344"/>
              <a:gd name="connsiteY14" fmla="*/ 1067996 h 1533009"/>
              <a:gd name="connsiteX15" fmla="*/ 6571344 w 6571344"/>
              <a:gd name="connsiteY15" fmla="*/ 1533009 h 1533009"/>
              <a:gd name="connsiteX16" fmla="*/ 5842522 w 6571344"/>
              <a:gd name="connsiteY16" fmla="*/ 1533009 h 1533009"/>
              <a:gd name="connsiteX17" fmla="*/ 5310841 w 6571344"/>
              <a:gd name="connsiteY17" fmla="*/ 1533009 h 1533009"/>
              <a:gd name="connsiteX18" fmla="*/ 4582019 w 6571344"/>
              <a:gd name="connsiteY18" fmla="*/ 1533009 h 1533009"/>
              <a:gd name="connsiteX19" fmla="*/ 3918911 w 6571344"/>
              <a:gd name="connsiteY19" fmla="*/ 1533009 h 1533009"/>
              <a:gd name="connsiteX20" fmla="*/ 3255802 w 6571344"/>
              <a:gd name="connsiteY20" fmla="*/ 1533009 h 1533009"/>
              <a:gd name="connsiteX21" fmla="*/ 2855548 w 6571344"/>
              <a:gd name="connsiteY21" fmla="*/ 1533009 h 1533009"/>
              <a:gd name="connsiteX22" fmla="*/ 2389580 w 6571344"/>
              <a:gd name="connsiteY22" fmla="*/ 1533009 h 1533009"/>
              <a:gd name="connsiteX23" fmla="*/ 1792185 w 6571344"/>
              <a:gd name="connsiteY23" fmla="*/ 1533009 h 1533009"/>
              <a:gd name="connsiteX24" fmla="*/ 1391930 w 6571344"/>
              <a:gd name="connsiteY24" fmla="*/ 1533009 h 1533009"/>
              <a:gd name="connsiteX25" fmla="*/ 925962 w 6571344"/>
              <a:gd name="connsiteY25" fmla="*/ 1533009 h 1533009"/>
              <a:gd name="connsiteX26" fmla="*/ 0 w 6571344"/>
              <a:gd name="connsiteY26" fmla="*/ 1533009 h 1533009"/>
              <a:gd name="connsiteX27" fmla="*/ 0 w 6571344"/>
              <a:gd name="connsiteY27" fmla="*/ 1022006 h 1533009"/>
              <a:gd name="connsiteX28" fmla="*/ 0 w 6571344"/>
              <a:gd name="connsiteY28" fmla="*/ 526333 h 1533009"/>
              <a:gd name="connsiteX29" fmla="*/ 0 w 6571344"/>
              <a:gd name="connsiteY29" fmla="*/ 0 h 153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1344" h="1533009" fill="none" extrusionOk="0">
                <a:moveTo>
                  <a:pt x="0" y="0"/>
                </a:moveTo>
                <a:cubicBezTo>
                  <a:pt x="155873" y="-14721"/>
                  <a:pt x="306019" y="20521"/>
                  <a:pt x="400255" y="0"/>
                </a:cubicBezTo>
                <a:cubicBezTo>
                  <a:pt x="494492" y="-20521"/>
                  <a:pt x="734800" y="17442"/>
                  <a:pt x="866223" y="0"/>
                </a:cubicBezTo>
                <a:cubicBezTo>
                  <a:pt x="997646" y="-17442"/>
                  <a:pt x="1343367" y="31018"/>
                  <a:pt x="1463618" y="0"/>
                </a:cubicBezTo>
                <a:cubicBezTo>
                  <a:pt x="1583869" y="-31018"/>
                  <a:pt x="1772771" y="13258"/>
                  <a:pt x="1929586" y="0"/>
                </a:cubicBezTo>
                <a:cubicBezTo>
                  <a:pt x="2086401" y="-13258"/>
                  <a:pt x="2371306" y="53161"/>
                  <a:pt x="2526980" y="0"/>
                </a:cubicBezTo>
                <a:cubicBezTo>
                  <a:pt x="2682654" y="-53161"/>
                  <a:pt x="2925409" y="23592"/>
                  <a:pt x="3058662" y="0"/>
                </a:cubicBezTo>
                <a:cubicBezTo>
                  <a:pt x="3191915" y="-23592"/>
                  <a:pt x="3432463" y="44406"/>
                  <a:pt x="3590343" y="0"/>
                </a:cubicBezTo>
                <a:cubicBezTo>
                  <a:pt x="3748223" y="-44406"/>
                  <a:pt x="3917306" y="40332"/>
                  <a:pt x="4122025" y="0"/>
                </a:cubicBezTo>
                <a:cubicBezTo>
                  <a:pt x="4326744" y="-40332"/>
                  <a:pt x="4515788" y="53640"/>
                  <a:pt x="4785133" y="0"/>
                </a:cubicBezTo>
                <a:cubicBezTo>
                  <a:pt x="5054478" y="-53640"/>
                  <a:pt x="5052947" y="2744"/>
                  <a:pt x="5251101" y="0"/>
                </a:cubicBezTo>
                <a:cubicBezTo>
                  <a:pt x="5449255" y="-2744"/>
                  <a:pt x="5678395" y="53815"/>
                  <a:pt x="5914210" y="0"/>
                </a:cubicBezTo>
                <a:cubicBezTo>
                  <a:pt x="6150025" y="-53815"/>
                  <a:pt x="6430617" y="9847"/>
                  <a:pt x="6571344" y="0"/>
                </a:cubicBezTo>
                <a:cubicBezTo>
                  <a:pt x="6572909" y="161347"/>
                  <a:pt x="6519729" y="395841"/>
                  <a:pt x="6571344" y="541663"/>
                </a:cubicBezTo>
                <a:cubicBezTo>
                  <a:pt x="6622959" y="687485"/>
                  <a:pt x="6565899" y="843636"/>
                  <a:pt x="6571344" y="1067996"/>
                </a:cubicBezTo>
                <a:cubicBezTo>
                  <a:pt x="6576789" y="1292356"/>
                  <a:pt x="6523463" y="1369992"/>
                  <a:pt x="6571344" y="1533009"/>
                </a:cubicBezTo>
                <a:cubicBezTo>
                  <a:pt x="6415051" y="1603933"/>
                  <a:pt x="6128435" y="1457996"/>
                  <a:pt x="5842522" y="1533009"/>
                </a:cubicBezTo>
                <a:cubicBezTo>
                  <a:pt x="5556609" y="1608022"/>
                  <a:pt x="5507339" y="1490231"/>
                  <a:pt x="5310841" y="1533009"/>
                </a:cubicBezTo>
                <a:cubicBezTo>
                  <a:pt x="5114343" y="1575787"/>
                  <a:pt x="4881029" y="1473160"/>
                  <a:pt x="4582019" y="1533009"/>
                </a:cubicBezTo>
                <a:cubicBezTo>
                  <a:pt x="4283009" y="1592858"/>
                  <a:pt x="4126164" y="1461195"/>
                  <a:pt x="3918911" y="1533009"/>
                </a:cubicBezTo>
                <a:cubicBezTo>
                  <a:pt x="3711658" y="1604823"/>
                  <a:pt x="3556603" y="1506696"/>
                  <a:pt x="3255802" y="1533009"/>
                </a:cubicBezTo>
                <a:cubicBezTo>
                  <a:pt x="2955001" y="1559322"/>
                  <a:pt x="2945613" y="1522292"/>
                  <a:pt x="2855548" y="1533009"/>
                </a:cubicBezTo>
                <a:cubicBezTo>
                  <a:pt x="2765483" y="1543726"/>
                  <a:pt x="2509805" y="1489223"/>
                  <a:pt x="2389580" y="1533009"/>
                </a:cubicBezTo>
                <a:cubicBezTo>
                  <a:pt x="2269355" y="1576795"/>
                  <a:pt x="2074080" y="1492491"/>
                  <a:pt x="1792185" y="1533009"/>
                </a:cubicBezTo>
                <a:cubicBezTo>
                  <a:pt x="1510290" y="1573527"/>
                  <a:pt x="1581897" y="1485735"/>
                  <a:pt x="1391930" y="1533009"/>
                </a:cubicBezTo>
                <a:cubicBezTo>
                  <a:pt x="1201963" y="1580283"/>
                  <a:pt x="1024762" y="1522820"/>
                  <a:pt x="925962" y="1533009"/>
                </a:cubicBezTo>
                <a:cubicBezTo>
                  <a:pt x="827162" y="1543198"/>
                  <a:pt x="353444" y="1524788"/>
                  <a:pt x="0" y="1533009"/>
                </a:cubicBezTo>
                <a:cubicBezTo>
                  <a:pt x="-39218" y="1329090"/>
                  <a:pt x="60900" y="1256479"/>
                  <a:pt x="0" y="1022006"/>
                </a:cubicBezTo>
                <a:cubicBezTo>
                  <a:pt x="-60900" y="787533"/>
                  <a:pt x="15406" y="686277"/>
                  <a:pt x="0" y="526333"/>
                </a:cubicBezTo>
                <a:cubicBezTo>
                  <a:pt x="-15406" y="366389"/>
                  <a:pt x="32994" y="257302"/>
                  <a:pt x="0" y="0"/>
                </a:cubicBezTo>
                <a:close/>
              </a:path>
              <a:path w="6571344" h="1533009" stroke="0" extrusionOk="0">
                <a:moveTo>
                  <a:pt x="0" y="0"/>
                </a:moveTo>
                <a:cubicBezTo>
                  <a:pt x="105220" y="-28487"/>
                  <a:pt x="344301" y="54532"/>
                  <a:pt x="465968" y="0"/>
                </a:cubicBezTo>
                <a:cubicBezTo>
                  <a:pt x="587635" y="-54532"/>
                  <a:pt x="747662" y="9504"/>
                  <a:pt x="866223" y="0"/>
                </a:cubicBezTo>
                <a:cubicBezTo>
                  <a:pt x="984785" y="-9504"/>
                  <a:pt x="1211865" y="19650"/>
                  <a:pt x="1529331" y="0"/>
                </a:cubicBezTo>
                <a:cubicBezTo>
                  <a:pt x="1846797" y="-19650"/>
                  <a:pt x="1859017" y="53406"/>
                  <a:pt x="2061012" y="0"/>
                </a:cubicBezTo>
                <a:cubicBezTo>
                  <a:pt x="2263007" y="-53406"/>
                  <a:pt x="2298122" y="4715"/>
                  <a:pt x="2526980" y="0"/>
                </a:cubicBezTo>
                <a:cubicBezTo>
                  <a:pt x="2755838" y="-4715"/>
                  <a:pt x="2876259" y="15180"/>
                  <a:pt x="2992948" y="0"/>
                </a:cubicBezTo>
                <a:cubicBezTo>
                  <a:pt x="3109637" y="-15180"/>
                  <a:pt x="3567210" y="74284"/>
                  <a:pt x="3721770" y="0"/>
                </a:cubicBezTo>
                <a:cubicBezTo>
                  <a:pt x="3876330" y="-74284"/>
                  <a:pt x="4117896" y="46453"/>
                  <a:pt x="4319165" y="0"/>
                </a:cubicBezTo>
                <a:cubicBezTo>
                  <a:pt x="4520434" y="-46453"/>
                  <a:pt x="4589829" y="6241"/>
                  <a:pt x="4719420" y="0"/>
                </a:cubicBezTo>
                <a:cubicBezTo>
                  <a:pt x="4849011" y="-6241"/>
                  <a:pt x="5046971" y="27690"/>
                  <a:pt x="5316815" y="0"/>
                </a:cubicBezTo>
                <a:cubicBezTo>
                  <a:pt x="5586659" y="-27690"/>
                  <a:pt x="5645081" y="38737"/>
                  <a:pt x="5782783" y="0"/>
                </a:cubicBezTo>
                <a:cubicBezTo>
                  <a:pt x="5920485" y="-38737"/>
                  <a:pt x="6208686" y="36574"/>
                  <a:pt x="6571344" y="0"/>
                </a:cubicBezTo>
                <a:cubicBezTo>
                  <a:pt x="6602810" y="116168"/>
                  <a:pt x="6541645" y="324066"/>
                  <a:pt x="6571344" y="465013"/>
                </a:cubicBezTo>
                <a:cubicBezTo>
                  <a:pt x="6601043" y="605960"/>
                  <a:pt x="6514714" y="803324"/>
                  <a:pt x="6571344" y="960686"/>
                </a:cubicBezTo>
                <a:cubicBezTo>
                  <a:pt x="6627974" y="1118048"/>
                  <a:pt x="6518114" y="1355874"/>
                  <a:pt x="6571344" y="1533009"/>
                </a:cubicBezTo>
                <a:cubicBezTo>
                  <a:pt x="6411652" y="1542149"/>
                  <a:pt x="6271377" y="1486917"/>
                  <a:pt x="5973949" y="1533009"/>
                </a:cubicBezTo>
                <a:cubicBezTo>
                  <a:pt x="5676522" y="1579101"/>
                  <a:pt x="5743305" y="1532625"/>
                  <a:pt x="5573695" y="1533009"/>
                </a:cubicBezTo>
                <a:cubicBezTo>
                  <a:pt x="5404085" y="1533393"/>
                  <a:pt x="5182599" y="1495927"/>
                  <a:pt x="4976300" y="1533009"/>
                </a:cubicBezTo>
                <a:cubicBezTo>
                  <a:pt x="4770001" y="1570091"/>
                  <a:pt x="4618688" y="1511395"/>
                  <a:pt x="4510332" y="1533009"/>
                </a:cubicBezTo>
                <a:cubicBezTo>
                  <a:pt x="4401976" y="1554623"/>
                  <a:pt x="4081330" y="1477987"/>
                  <a:pt x="3912937" y="1533009"/>
                </a:cubicBezTo>
                <a:cubicBezTo>
                  <a:pt x="3744545" y="1588031"/>
                  <a:pt x="3364082" y="1524968"/>
                  <a:pt x="3184115" y="1533009"/>
                </a:cubicBezTo>
                <a:cubicBezTo>
                  <a:pt x="3004148" y="1541050"/>
                  <a:pt x="2898853" y="1528048"/>
                  <a:pt x="2652433" y="1533009"/>
                </a:cubicBezTo>
                <a:cubicBezTo>
                  <a:pt x="2406013" y="1537970"/>
                  <a:pt x="2422061" y="1498576"/>
                  <a:pt x="2252179" y="1533009"/>
                </a:cubicBezTo>
                <a:cubicBezTo>
                  <a:pt x="2082297" y="1567442"/>
                  <a:pt x="1930983" y="1526736"/>
                  <a:pt x="1654784" y="1533009"/>
                </a:cubicBezTo>
                <a:cubicBezTo>
                  <a:pt x="1378585" y="1539282"/>
                  <a:pt x="1368026" y="1502013"/>
                  <a:pt x="1123102" y="1533009"/>
                </a:cubicBezTo>
                <a:cubicBezTo>
                  <a:pt x="878178" y="1564005"/>
                  <a:pt x="900821" y="1498564"/>
                  <a:pt x="722848" y="1533009"/>
                </a:cubicBezTo>
                <a:cubicBezTo>
                  <a:pt x="544875" y="1567454"/>
                  <a:pt x="326162" y="1465415"/>
                  <a:pt x="0" y="1533009"/>
                </a:cubicBezTo>
                <a:cubicBezTo>
                  <a:pt x="-39819" y="1286868"/>
                  <a:pt x="10540" y="1211976"/>
                  <a:pt x="0" y="1022006"/>
                </a:cubicBezTo>
                <a:cubicBezTo>
                  <a:pt x="-10540" y="832036"/>
                  <a:pt x="60257" y="611396"/>
                  <a:pt x="0" y="480343"/>
                </a:cubicBezTo>
                <a:cubicBezTo>
                  <a:pt x="-60257" y="349290"/>
                  <a:pt x="28902" y="202787"/>
                  <a:pt x="0" y="0"/>
                </a:cubicBezTo>
                <a:close/>
              </a:path>
            </a:pathLst>
          </a:custGeom>
          <a:ln>
            <a:noFill/>
            <a:extLst>
              <a:ext uri="{C807C97D-BFC1-408E-A445-0C87EB9F89A2}">
                <ask:lineSketchStyleProps xmlns:ask="http://schemas.microsoft.com/office/drawing/2018/sketchyshapes" sd="1690340278">
                  <ask:type>
                    <ask:lineSketchScribble/>
                  </ask:type>
                </ask:lineSketchStyleProps>
              </a:ext>
            </a:extLst>
          </a:ln>
        </p:spPr>
        <p:txBody>
          <a:bodyPr>
            <a:normAutofit fontScale="90000"/>
          </a:bodyPr>
          <a:lstStyle/>
          <a:p>
            <a:pPr algn="ctr"/>
            <a:r>
              <a:rPr lang="da-DK" sz="4800" b="1" dirty="0">
                <a:solidFill>
                  <a:srgbClr val="FF0000"/>
                </a:solidFill>
                <a:latin typeface="Arial Rounded MT Bold" panose="020F0704030504030204" pitchFamily="34" charset="0"/>
              </a:rPr>
              <a:t>The </a:t>
            </a:r>
            <a:r>
              <a:rPr lang="da-DK" sz="4800" b="1" dirty="0" err="1">
                <a:solidFill>
                  <a:srgbClr val="FF0000"/>
                </a:solidFill>
                <a:latin typeface="Arial Rounded MT Bold" panose="020F0704030504030204" pitchFamily="34" charset="0"/>
              </a:rPr>
              <a:t>Lovers</a:t>
            </a:r>
            <a:br>
              <a:rPr lang="da-DK" sz="4800" b="1" dirty="0">
                <a:solidFill>
                  <a:srgbClr val="FF0000"/>
                </a:solidFill>
                <a:latin typeface="Arial Rounded MT Bold" panose="020F0704030504030204" pitchFamily="34" charset="0"/>
              </a:rPr>
            </a:br>
            <a:r>
              <a:rPr lang="en-US" sz="2000" dirty="0">
                <a:solidFill>
                  <a:srgbClr val="FF0000"/>
                </a:solidFill>
              </a:rPr>
              <a:t>Originally performed for 90 days along The Great Wall of China, 1988</a:t>
            </a:r>
            <a:br>
              <a:rPr lang="da-DK" sz="2000" dirty="0"/>
            </a:br>
            <a:endParaRPr lang="da-DK" sz="4800" b="1" dirty="0">
              <a:solidFill>
                <a:srgbClr val="FF0000"/>
              </a:solidFill>
              <a:latin typeface="Arial Rounded MT Bold" panose="020F0704030504030204" pitchFamily="34" charset="0"/>
            </a:endParaRPr>
          </a:p>
        </p:txBody>
      </p:sp>
      <p:sp>
        <p:nvSpPr>
          <p:cNvPr id="6" name="Tekstfelt 5">
            <a:extLst>
              <a:ext uri="{FF2B5EF4-FFF2-40B4-BE49-F238E27FC236}">
                <a16:creationId xmlns:a16="http://schemas.microsoft.com/office/drawing/2014/main" id="{ABEFE4EF-6296-3C2C-272D-3F9EF1621FE3}"/>
              </a:ext>
            </a:extLst>
          </p:cNvPr>
          <p:cNvSpPr txBox="1"/>
          <p:nvPr/>
        </p:nvSpPr>
        <p:spPr>
          <a:xfrm>
            <a:off x="6995280" y="5417896"/>
            <a:ext cx="4995333" cy="461665"/>
          </a:xfrm>
          <a:prstGeom prst="rect">
            <a:avLst/>
          </a:prstGeom>
          <a:noFill/>
          <a:ln>
            <a:solidFill>
              <a:srgbClr val="FF0000"/>
            </a:solidFill>
          </a:ln>
        </p:spPr>
        <p:txBody>
          <a:bodyPr wrap="square">
            <a:spAutoFit/>
          </a:bodyPr>
          <a:lstStyle/>
          <a:p>
            <a:r>
              <a:rPr lang="da-DK" sz="1200" dirty="0">
                <a:hlinkClick r:id="rId2"/>
              </a:rPr>
              <a:t>https://www.youtube.com/watch?v=1SslxObPDAQ</a:t>
            </a:r>
            <a:endParaRPr lang="da-DK" sz="1200" dirty="0"/>
          </a:p>
          <a:p>
            <a:r>
              <a:rPr lang="da-DK" sz="1200" dirty="0"/>
              <a:t>Link til kort intro til ”The </a:t>
            </a:r>
            <a:r>
              <a:rPr lang="da-DK" sz="1200" dirty="0" err="1"/>
              <a:t>Lovers</a:t>
            </a:r>
            <a:r>
              <a:rPr lang="da-DK" sz="1200" dirty="0"/>
              <a:t>”, 1988</a:t>
            </a:r>
          </a:p>
        </p:txBody>
      </p:sp>
      <p:sp>
        <p:nvSpPr>
          <p:cNvPr id="8" name="Tekstfelt 7">
            <a:extLst>
              <a:ext uri="{FF2B5EF4-FFF2-40B4-BE49-F238E27FC236}">
                <a16:creationId xmlns:a16="http://schemas.microsoft.com/office/drawing/2014/main" id="{4729B6DC-1CE6-B880-B226-E236055ABC1E}"/>
              </a:ext>
            </a:extLst>
          </p:cNvPr>
          <p:cNvSpPr txBox="1"/>
          <p:nvPr/>
        </p:nvSpPr>
        <p:spPr>
          <a:xfrm>
            <a:off x="6995281" y="274527"/>
            <a:ext cx="4995333" cy="5047536"/>
          </a:xfrm>
          <a:prstGeom prst="rect">
            <a:avLst/>
          </a:prstGeom>
          <a:noFill/>
          <a:ln w="19050">
            <a:solidFill>
              <a:srgbClr val="FF0000"/>
            </a:solidFill>
          </a:ln>
        </p:spPr>
        <p:txBody>
          <a:bodyPr wrap="square">
            <a:spAutoFit/>
          </a:bodyPr>
          <a:lstStyle/>
          <a:p>
            <a:r>
              <a:rPr lang="en-US" sz="1400" b="1" dirty="0"/>
              <a:t>MARINA ABRAMOVIĆ</a:t>
            </a:r>
            <a:r>
              <a:rPr lang="en-US" sz="1400" dirty="0"/>
              <a:t>: When we was Australian desert and living with the Aborigines, we was looking to this report of astronauts who said that only construction who can be seen from moon, human-made, is the Pyramids and the Great Wall of China.</a:t>
            </a:r>
          </a:p>
          <a:p>
            <a:r>
              <a:rPr lang="en-US" sz="1400" dirty="0"/>
              <a:t>And then we got this idea, we should just walk the Great Wall. It took us about eight years from that moment to get permissions from Chinese Government.</a:t>
            </a:r>
          </a:p>
          <a:p>
            <a:r>
              <a:rPr lang="en-US" sz="1400" dirty="0"/>
              <a:t>The Great Wall of China was built, we discover, not just as a defense from the Genghis Khan and intruders to China, but it was really more like a metaphysical structure. The Great Wall is a replica of the Milky Way on the earth. It starts in Yellow Sea the head of the Dragon is buried in the sea, and the tail it's in the Gobi Desert, and the body is in the mountain.</a:t>
            </a:r>
          </a:p>
          <a:p>
            <a:r>
              <a:rPr lang="en-US" sz="1400" dirty="0" err="1"/>
              <a:t>Ulay</a:t>
            </a:r>
            <a:r>
              <a:rPr lang="en-US" sz="1400" dirty="0"/>
              <a:t> as the fire, as the male start from the desert, and I start from the female, as the water, from the sea.</a:t>
            </a:r>
          </a:p>
          <a:p>
            <a:r>
              <a:rPr lang="en-US" sz="1400" b="1" dirty="0"/>
              <a:t>GLENN LOWRY</a:t>
            </a:r>
            <a:r>
              <a:rPr lang="en-US" sz="1400" dirty="0"/>
              <a:t>: Their original plan was to meet in the middle and get married. However, over the years between the inception of the idea and their performance, Abramovic and </a:t>
            </a:r>
            <a:r>
              <a:rPr lang="en-US" sz="1400" dirty="0" err="1"/>
              <a:t>Ulay’s</a:t>
            </a:r>
            <a:r>
              <a:rPr lang="en-US" sz="1400" dirty="0"/>
              <a:t> relationship dissolved. This was their final performance together.</a:t>
            </a:r>
          </a:p>
          <a:p>
            <a:r>
              <a:rPr lang="en-US" sz="1400" b="1" dirty="0"/>
              <a:t>MARINA ABRAMOVIĆ</a:t>
            </a:r>
            <a:r>
              <a:rPr lang="en-US" sz="1400" dirty="0"/>
              <a:t>: Each of us walked two and half thousand kilometers to meet in the middle and depart from each other and continue working as a single artist. It was very dramatic and a very painful ending.</a:t>
            </a:r>
          </a:p>
        </p:txBody>
      </p:sp>
      <p:sp>
        <p:nvSpPr>
          <p:cNvPr id="12" name="Tekstfelt 11">
            <a:extLst>
              <a:ext uri="{FF2B5EF4-FFF2-40B4-BE49-F238E27FC236}">
                <a16:creationId xmlns:a16="http://schemas.microsoft.com/office/drawing/2014/main" id="{FB4A7F9F-1FF6-F353-616F-1BC0FCA4BFB4}"/>
              </a:ext>
            </a:extLst>
          </p:cNvPr>
          <p:cNvSpPr txBox="1"/>
          <p:nvPr/>
        </p:nvSpPr>
        <p:spPr>
          <a:xfrm>
            <a:off x="201386" y="4725398"/>
            <a:ext cx="6571343" cy="2031325"/>
          </a:xfrm>
          <a:prstGeom prst="rect">
            <a:avLst/>
          </a:prstGeom>
          <a:noFill/>
          <a:ln w="19050">
            <a:solidFill>
              <a:srgbClr val="FF0000"/>
            </a:solidFill>
          </a:ln>
        </p:spPr>
        <p:txBody>
          <a:bodyPr wrap="square">
            <a:spAutoFit/>
          </a:bodyPr>
          <a:lstStyle/>
          <a:p>
            <a:r>
              <a:rPr lang="da-DK" dirty="0"/>
              <a:t>Værket </a:t>
            </a:r>
            <a:r>
              <a:rPr lang="da-DK" i="1" dirty="0"/>
              <a:t>Great Wall </a:t>
            </a:r>
            <a:r>
              <a:rPr lang="da-DK" i="1" dirty="0" err="1"/>
              <a:t>Walk</a:t>
            </a:r>
            <a:r>
              <a:rPr lang="da-DK" dirty="0"/>
              <a:t> fra 1988 angiver afslutningen på </a:t>
            </a:r>
            <a:r>
              <a:rPr lang="da-DK" dirty="0" err="1"/>
              <a:t>Abramovićs</a:t>
            </a:r>
            <a:r>
              <a:rPr lang="da-DK" dirty="0"/>
              <a:t> og </a:t>
            </a:r>
            <a:r>
              <a:rPr lang="da-DK" dirty="0" err="1"/>
              <a:t>Ulays</a:t>
            </a:r>
            <a:r>
              <a:rPr lang="da-DK" dirty="0"/>
              <a:t> private forhold samt deres kollaboration som kunstnere. I dette værk tilbagelægger </a:t>
            </a:r>
            <a:r>
              <a:rPr lang="da-DK" dirty="0" err="1"/>
              <a:t>Abramović</a:t>
            </a:r>
            <a:r>
              <a:rPr lang="da-DK" dirty="0"/>
              <a:t> og </a:t>
            </a:r>
            <a:r>
              <a:rPr lang="da-DK" dirty="0" err="1"/>
              <a:t>Ulay</a:t>
            </a:r>
            <a:r>
              <a:rPr lang="da-DK" dirty="0"/>
              <a:t> tilsammen hele strækningen af Den Kinesiske Mur. </a:t>
            </a:r>
            <a:r>
              <a:rPr lang="da-DK" dirty="0" err="1"/>
              <a:t>Abramović</a:t>
            </a:r>
            <a:r>
              <a:rPr lang="da-DK" dirty="0"/>
              <a:t> starter sin vandring ved den østlige ende af muren, mens </a:t>
            </a:r>
            <a:r>
              <a:rPr lang="da-DK" dirty="0" err="1"/>
              <a:t>Ulay</a:t>
            </a:r>
            <a:r>
              <a:rPr lang="da-DK" dirty="0"/>
              <a:t> starter sin lange og tilsvarende vandring ved den vestlige ende af muren. De mødes på midten af Den Kinesiske Mur efter begge at have gået i 90 dage.</a:t>
            </a:r>
          </a:p>
        </p:txBody>
      </p:sp>
      <p:sp>
        <p:nvSpPr>
          <p:cNvPr id="14" name="Tekstfelt 13">
            <a:extLst>
              <a:ext uri="{FF2B5EF4-FFF2-40B4-BE49-F238E27FC236}">
                <a16:creationId xmlns:a16="http://schemas.microsoft.com/office/drawing/2014/main" id="{0F659E49-0273-4650-CC9F-5DF536016477}"/>
              </a:ext>
            </a:extLst>
          </p:cNvPr>
          <p:cNvSpPr txBox="1"/>
          <p:nvPr/>
        </p:nvSpPr>
        <p:spPr>
          <a:xfrm>
            <a:off x="6995279" y="5993272"/>
            <a:ext cx="4995333" cy="646331"/>
          </a:xfrm>
          <a:prstGeom prst="rect">
            <a:avLst/>
          </a:prstGeom>
          <a:noFill/>
          <a:ln w="12700">
            <a:solidFill>
              <a:srgbClr val="FF0000"/>
            </a:solidFill>
          </a:ln>
        </p:spPr>
        <p:txBody>
          <a:bodyPr wrap="square">
            <a:spAutoFit/>
          </a:bodyPr>
          <a:lstStyle/>
          <a:p>
            <a:r>
              <a:rPr lang="da-DK" sz="1200" dirty="0">
                <a:hlinkClick r:id="rId3"/>
              </a:rPr>
              <a:t>https://www.youtube.com/watch?v=KtX7yZo_5vg</a:t>
            </a:r>
            <a:endParaRPr lang="da-DK" sz="1200" dirty="0"/>
          </a:p>
          <a:p>
            <a:r>
              <a:rPr lang="da-DK" sz="1200" dirty="0"/>
              <a:t>Link til filmen ”The </a:t>
            </a:r>
            <a:r>
              <a:rPr lang="da-DK" sz="1200" dirty="0" err="1"/>
              <a:t>Lovers</a:t>
            </a:r>
            <a:r>
              <a:rPr lang="da-DK" sz="1200" dirty="0"/>
              <a:t>”, der dokumenterer </a:t>
            </a:r>
            <a:r>
              <a:rPr lang="da-DK" sz="1200" dirty="0" err="1"/>
              <a:t>Abramovićs</a:t>
            </a:r>
            <a:r>
              <a:rPr lang="da-DK" sz="1200" dirty="0"/>
              <a:t> og </a:t>
            </a:r>
            <a:r>
              <a:rPr lang="da-DK" sz="1200" dirty="0" err="1"/>
              <a:t>Ulays</a:t>
            </a:r>
            <a:r>
              <a:rPr lang="da-DK" sz="1200" dirty="0"/>
              <a:t> vandring på Den Kinesiske Mur, herunder deres afsluttende møde på midten af muren.</a:t>
            </a:r>
          </a:p>
        </p:txBody>
      </p:sp>
      <p:pic>
        <p:nvPicPr>
          <p:cNvPr id="16" name="Billede 15" descr="Et billede, der indeholder tekst, natur, dal, kløft&#10;&#10;Automatisk genereret beskrivelse">
            <a:extLst>
              <a:ext uri="{FF2B5EF4-FFF2-40B4-BE49-F238E27FC236}">
                <a16:creationId xmlns:a16="http://schemas.microsoft.com/office/drawing/2014/main" id="{D2452B5C-9EF2-7F23-0DF8-5E0847902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27" y="1339273"/>
            <a:ext cx="5118673" cy="3071204"/>
          </a:xfrm>
          <a:prstGeom prst="rect">
            <a:avLst/>
          </a:prstGeom>
        </p:spPr>
      </p:pic>
    </p:spTree>
    <p:extLst>
      <p:ext uri="{BB962C8B-B14F-4D97-AF65-F5344CB8AC3E}">
        <p14:creationId xmlns:p14="http://schemas.microsoft.com/office/powerpoint/2010/main" val="340231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allerken&#10;&#10;Automatisk genereret beskrivelse">
            <a:extLst>
              <a:ext uri="{FF2B5EF4-FFF2-40B4-BE49-F238E27FC236}">
                <a16:creationId xmlns:a16="http://schemas.microsoft.com/office/drawing/2014/main" id="{D368E040-294F-520A-45D6-F3F1FF2B8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56988"/>
            <a:ext cx="10791825" cy="6191250"/>
          </a:xfrm>
          <a:prstGeom prst="rect">
            <a:avLst/>
          </a:prstGeom>
        </p:spPr>
      </p:pic>
      <p:sp>
        <p:nvSpPr>
          <p:cNvPr id="5" name="Tekstfelt 4">
            <a:extLst>
              <a:ext uri="{FF2B5EF4-FFF2-40B4-BE49-F238E27FC236}">
                <a16:creationId xmlns:a16="http://schemas.microsoft.com/office/drawing/2014/main" id="{CD1714C7-95B2-6834-0DC0-C91B5F4CE5F6}"/>
              </a:ext>
            </a:extLst>
          </p:cNvPr>
          <p:cNvSpPr txBox="1"/>
          <p:nvPr/>
        </p:nvSpPr>
        <p:spPr>
          <a:xfrm>
            <a:off x="942974" y="6372225"/>
            <a:ext cx="10791825" cy="369332"/>
          </a:xfrm>
          <a:prstGeom prst="rect">
            <a:avLst/>
          </a:prstGeom>
          <a:noFill/>
        </p:spPr>
        <p:txBody>
          <a:bodyPr wrap="square">
            <a:spAutoFit/>
          </a:bodyPr>
          <a:lstStyle/>
          <a:p>
            <a:r>
              <a:rPr lang="da-DK" dirty="0"/>
              <a:t>Marina </a:t>
            </a:r>
            <a:r>
              <a:rPr lang="da-DK" dirty="0" err="1"/>
              <a:t>Abramović</a:t>
            </a:r>
            <a:r>
              <a:rPr lang="da-DK" dirty="0"/>
              <a:t>. Balkan </a:t>
            </a:r>
            <a:r>
              <a:rPr lang="da-DK" dirty="0" err="1"/>
              <a:t>Baroque</a:t>
            </a:r>
            <a:r>
              <a:rPr lang="da-DK" dirty="0"/>
              <a:t>. Performance, 4 dage, 6 timer. XLVII Biennale </a:t>
            </a:r>
            <a:r>
              <a:rPr lang="da-DK" dirty="0" err="1"/>
              <a:t>Venice</a:t>
            </a:r>
            <a:r>
              <a:rPr lang="da-DK" dirty="0"/>
              <a:t>, Juni/June, 1997. </a:t>
            </a:r>
          </a:p>
        </p:txBody>
      </p:sp>
      <p:sp>
        <p:nvSpPr>
          <p:cNvPr id="4" name="Tekstfelt 3">
            <a:extLst>
              <a:ext uri="{FF2B5EF4-FFF2-40B4-BE49-F238E27FC236}">
                <a16:creationId xmlns:a16="http://schemas.microsoft.com/office/drawing/2014/main" id="{37358521-7289-80A7-5695-D2DD1EC5C5FD}"/>
              </a:ext>
            </a:extLst>
          </p:cNvPr>
          <p:cNvSpPr txBox="1"/>
          <p:nvPr/>
        </p:nvSpPr>
        <p:spPr>
          <a:xfrm>
            <a:off x="942974" y="837017"/>
            <a:ext cx="3032341" cy="3647152"/>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da-DK" sz="2800" b="1" i="0" u="none" strike="noStrike" cap="none" normalizeH="0" baseline="0" dirty="0">
                <a:ln>
                  <a:noFill/>
                </a:ln>
                <a:solidFill>
                  <a:schemeClr val="bg1"/>
                </a:solidFill>
                <a:effectLst/>
              </a:rPr>
              <a:t>The Cleaner</a:t>
            </a:r>
          </a:p>
          <a:p>
            <a:pPr marR="0" lvl="0" fontAlgn="base">
              <a:lnSpc>
                <a:spcPct val="90000"/>
              </a:lnSpc>
              <a:spcBef>
                <a:spcPct val="0"/>
              </a:spcBef>
              <a:spcAft>
                <a:spcPts val="600"/>
              </a:spcAft>
              <a:buClrTx/>
              <a:buSzTx/>
              <a:tabLst/>
            </a:pPr>
            <a:r>
              <a:rPr kumimoji="0" lang="en-US" altLang="da-DK" sz="1800" b="1" i="0" u="none" strike="noStrike" cap="none" normalizeH="0" baseline="0" dirty="0" err="1">
                <a:ln>
                  <a:noFill/>
                </a:ln>
                <a:solidFill>
                  <a:schemeClr val="bg1"/>
                </a:solidFill>
                <a:effectLst/>
              </a:rPr>
              <a:t>Kunstens</a:t>
            </a:r>
            <a:r>
              <a:rPr kumimoji="0" lang="en-US" altLang="da-DK" sz="1800" b="1" i="0" u="none" strike="noStrike" cap="none" normalizeH="0" baseline="0" dirty="0">
                <a:ln>
                  <a:noFill/>
                </a:ln>
                <a:solidFill>
                  <a:schemeClr val="bg1"/>
                </a:solidFill>
                <a:effectLst/>
              </a:rPr>
              <a:t> </a:t>
            </a:r>
            <a:r>
              <a:rPr kumimoji="0" lang="en-US" altLang="da-DK" sz="1800" b="1" i="0" u="none" strike="noStrike" cap="none" normalizeH="0" baseline="0" dirty="0" err="1">
                <a:ln>
                  <a:noFill/>
                </a:ln>
                <a:solidFill>
                  <a:schemeClr val="bg1"/>
                </a:solidFill>
                <a:effectLst/>
              </a:rPr>
              <a:t>sorgbearbejdende</a:t>
            </a:r>
            <a:r>
              <a:rPr kumimoji="0" lang="en-US" altLang="da-DK" sz="1800" b="1" i="0" u="none" strike="noStrike" cap="none" normalizeH="0" baseline="0" dirty="0">
                <a:ln>
                  <a:noFill/>
                </a:ln>
                <a:solidFill>
                  <a:schemeClr val="bg1"/>
                </a:solidFill>
                <a:effectLst/>
              </a:rPr>
              <a:t> </a:t>
            </a:r>
            <a:r>
              <a:rPr kumimoji="0" lang="en-US" altLang="da-DK" sz="1800" b="1" i="0" u="none" strike="noStrike" cap="none" normalizeH="0" baseline="0" dirty="0" err="1">
                <a:ln>
                  <a:noFill/>
                </a:ln>
                <a:solidFill>
                  <a:schemeClr val="bg1"/>
                </a:solidFill>
                <a:effectLst/>
              </a:rPr>
              <a:t>funktion</a:t>
            </a:r>
            <a:endParaRPr kumimoji="0" lang="en-US" altLang="da-DK" sz="1800" b="0" i="0" u="none" strike="noStrike" cap="none" normalizeH="0" baseline="0" dirty="0">
              <a:ln>
                <a:noFill/>
              </a:ln>
              <a:solidFill>
                <a:schemeClr val="bg1"/>
              </a:solidFill>
              <a:effectLst/>
            </a:endParaRPr>
          </a:p>
          <a:p>
            <a:pPr marR="0" lvl="0" fontAlgn="base">
              <a:lnSpc>
                <a:spcPct val="90000"/>
              </a:lnSpc>
              <a:spcBef>
                <a:spcPct val="0"/>
              </a:spcBef>
              <a:spcAft>
                <a:spcPts val="600"/>
              </a:spcAft>
              <a:buClrTx/>
              <a:buSzTx/>
              <a:tabLst/>
            </a:pPr>
            <a:r>
              <a:rPr lang="en-US" altLang="da-DK" sz="1600" dirty="0" err="1">
                <a:solidFill>
                  <a:schemeClr val="bg1"/>
                </a:solidFill>
              </a:rPr>
              <a:t>Bruddet</a:t>
            </a:r>
            <a:r>
              <a:rPr lang="en-US" altLang="da-DK" sz="1600" dirty="0">
                <a:solidFill>
                  <a:schemeClr val="bg1"/>
                </a:solidFill>
              </a:rPr>
              <a:t> med </a:t>
            </a:r>
            <a:r>
              <a:rPr lang="en-US" altLang="da-DK" sz="1600" dirty="0" err="1">
                <a:solidFill>
                  <a:schemeClr val="bg1"/>
                </a:solidFill>
              </a:rPr>
              <a:t>Ulay</a:t>
            </a:r>
            <a:r>
              <a:rPr lang="en-US" altLang="da-DK" sz="1600" dirty="0">
                <a:solidFill>
                  <a:schemeClr val="bg1"/>
                </a:solidFill>
              </a:rPr>
              <a:t> </a:t>
            </a:r>
            <a:r>
              <a:rPr lang="en-US" altLang="da-DK" sz="1600" dirty="0" err="1">
                <a:solidFill>
                  <a:schemeClr val="bg1"/>
                </a:solidFill>
              </a:rPr>
              <a:t>opleves</a:t>
            </a:r>
            <a:r>
              <a:rPr lang="en-US" altLang="da-DK" sz="1600" dirty="0">
                <a:solidFill>
                  <a:schemeClr val="bg1"/>
                </a:solidFill>
              </a:rPr>
              <a:t> </a:t>
            </a:r>
            <a:r>
              <a:rPr lang="en-US" altLang="da-DK" sz="1600" dirty="0" err="1">
                <a:solidFill>
                  <a:schemeClr val="bg1"/>
                </a:solidFill>
              </a:rPr>
              <a:t>af</a:t>
            </a:r>
            <a:r>
              <a:rPr lang="en-US" altLang="da-DK" sz="1600" dirty="0">
                <a:solidFill>
                  <a:schemeClr val="bg1"/>
                </a:solidFill>
              </a:rPr>
              <a:t> MA </a:t>
            </a:r>
            <a:r>
              <a:rPr lang="en-US" altLang="da-DK" sz="1600" dirty="0" err="1">
                <a:solidFill>
                  <a:schemeClr val="bg1"/>
                </a:solidFill>
              </a:rPr>
              <a:t>som</a:t>
            </a:r>
            <a:r>
              <a:rPr lang="en-US" altLang="da-DK" sz="1600" dirty="0">
                <a:solidFill>
                  <a:schemeClr val="bg1"/>
                </a:solidFill>
              </a:rPr>
              <a:t> et tab </a:t>
            </a:r>
            <a:r>
              <a:rPr lang="en-US" altLang="da-DK" sz="1600" dirty="0" err="1">
                <a:solidFill>
                  <a:schemeClr val="bg1"/>
                </a:solidFill>
              </a:rPr>
              <a:t>og</a:t>
            </a:r>
            <a:r>
              <a:rPr lang="en-US" altLang="da-DK" sz="1600" dirty="0">
                <a:solidFill>
                  <a:schemeClr val="bg1"/>
                </a:solidFill>
              </a:rPr>
              <a:t> </a:t>
            </a:r>
            <a:r>
              <a:rPr lang="en-US" altLang="da-DK" sz="1600" dirty="0" err="1">
                <a:solidFill>
                  <a:schemeClr val="bg1"/>
                </a:solidFill>
              </a:rPr>
              <a:t>svigt</a:t>
            </a:r>
            <a:r>
              <a:rPr lang="en-US" altLang="da-DK" sz="1600" dirty="0">
                <a:solidFill>
                  <a:schemeClr val="bg1"/>
                </a:solidFill>
              </a:rPr>
              <a:t> </a:t>
            </a:r>
            <a:r>
              <a:rPr lang="en-US" altLang="da-DK" sz="1600" dirty="0" err="1">
                <a:solidFill>
                  <a:schemeClr val="bg1"/>
                </a:solidFill>
              </a:rPr>
              <a:t>og</a:t>
            </a:r>
            <a:r>
              <a:rPr lang="en-US" altLang="da-DK" sz="1600" dirty="0">
                <a:solidFill>
                  <a:schemeClr val="bg1"/>
                </a:solidFill>
              </a:rPr>
              <a:t> </a:t>
            </a:r>
            <a:r>
              <a:rPr lang="en-US" altLang="da-DK" sz="1600" dirty="0" err="1">
                <a:solidFill>
                  <a:schemeClr val="bg1"/>
                </a:solidFill>
              </a:rPr>
              <a:t>dertil</a:t>
            </a:r>
            <a:r>
              <a:rPr lang="en-US" altLang="da-DK" sz="1600" dirty="0">
                <a:solidFill>
                  <a:schemeClr val="bg1"/>
                </a:solidFill>
              </a:rPr>
              <a:t> </a:t>
            </a:r>
            <a:r>
              <a:rPr lang="en-US" altLang="da-DK" sz="1600" dirty="0" err="1">
                <a:solidFill>
                  <a:schemeClr val="bg1"/>
                </a:solidFill>
              </a:rPr>
              <a:t>kommer</a:t>
            </a:r>
            <a:r>
              <a:rPr lang="en-US" altLang="da-DK" sz="1600" dirty="0">
                <a:solidFill>
                  <a:schemeClr val="bg1"/>
                </a:solidFill>
              </a:rPr>
              <a:t> at </a:t>
            </a:r>
            <a:r>
              <a:rPr lang="en-US" altLang="da-DK" sz="1600" dirty="0" err="1">
                <a:solidFill>
                  <a:schemeClr val="bg1"/>
                </a:solidFill>
              </a:rPr>
              <a:t>hun</a:t>
            </a:r>
            <a:r>
              <a:rPr lang="en-US" altLang="da-DK" sz="1600" dirty="0">
                <a:solidFill>
                  <a:schemeClr val="bg1"/>
                </a:solidFill>
              </a:rPr>
              <a:t> nu </a:t>
            </a:r>
            <a:r>
              <a:rPr lang="en-US" altLang="da-DK" sz="1600" dirty="0" err="1">
                <a:solidFill>
                  <a:schemeClr val="bg1"/>
                </a:solidFill>
              </a:rPr>
              <a:t>også</a:t>
            </a:r>
            <a:r>
              <a:rPr lang="en-US" altLang="da-DK" sz="1600" dirty="0">
                <a:solidFill>
                  <a:schemeClr val="bg1"/>
                </a:solidFill>
              </a:rPr>
              <a:t> </a:t>
            </a:r>
            <a:r>
              <a:rPr lang="en-US" altLang="da-DK" sz="1600" dirty="0" err="1">
                <a:solidFill>
                  <a:schemeClr val="bg1"/>
                </a:solidFill>
              </a:rPr>
              <a:t>skal</a:t>
            </a:r>
            <a:r>
              <a:rPr lang="en-US" altLang="da-DK" sz="1600" dirty="0">
                <a:solidFill>
                  <a:schemeClr val="bg1"/>
                </a:solidFill>
              </a:rPr>
              <a:t> </a:t>
            </a:r>
            <a:r>
              <a:rPr lang="en-US" altLang="da-DK" sz="1600" dirty="0" err="1">
                <a:solidFill>
                  <a:schemeClr val="bg1"/>
                </a:solidFill>
              </a:rPr>
              <a:t>til</a:t>
            </a:r>
            <a:r>
              <a:rPr lang="en-US" altLang="da-DK" sz="1600" dirty="0">
                <a:solidFill>
                  <a:schemeClr val="bg1"/>
                </a:solidFill>
              </a:rPr>
              <a:t> at </a:t>
            </a:r>
            <a:r>
              <a:rPr lang="en-US" altLang="da-DK" sz="1600" dirty="0" err="1">
                <a:solidFill>
                  <a:schemeClr val="bg1"/>
                </a:solidFill>
              </a:rPr>
              <a:t>genopfinde</a:t>
            </a:r>
            <a:r>
              <a:rPr lang="en-US" altLang="da-DK" sz="1600" dirty="0">
                <a:solidFill>
                  <a:schemeClr val="bg1"/>
                </a:solidFill>
              </a:rPr>
              <a:t> sig </a:t>
            </a:r>
            <a:r>
              <a:rPr lang="en-US" altLang="da-DK" sz="1600" dirty="0" err="1">
                <a:solidFill>
                  <a:schemeClr val="bg1"/>
                </a:solidFill>
              </a:rPr>
              <a:t>selv</a:t>
            </a:r>
            <a:r>
              <a:rPr lang="en-US" altLang="da-DK" sz="1600" dirty="0">
                <a:solidFill>
                  <a:schemeClr val="bg1"/>
                </a:solidFill>
              </a:rPr>
              <a:t> </a:t>
            </a:r>
            <a:r>
              <a:rPr lang="en-US" altLang="da-DK" sz="1600" dirty="0" err="1">
                <a:solidFill>
                  <a:schemeClr val="bg1"/>
                </a:solidFill>
              </a:rPr>
              <a:t>som</a:t>
            </a:r>
            <a:r>
              <a:rPr lang="en-US" altLang="da-DK" sz="1600" dirty="0">
                <a:solidFill>
                  <a:schemeClr val="bg1"/>
                </a:solidFill>
              </a:rPr>
              <a:t> </a:t>
            </a:r>
            <a:r>
              <a:rPr lang="en-US" altLang="da-DK" sz="1600" dirty="0" err="1">
                <a:solidFill>
                  <a:schemeClr val="bg1"/>
                </a:solidFill>
              </a:rPr>
              <a:t>kvindelig</a:t>
            </a:r>
            <a:r>
              <a:rPr lang="en-US" altLang="da-DK" sz="1600" dirty="0">
                <a:solidFill>
                  <a:schemeClr val="bg1"/>
                </a:solidFill>
              </a:rPr>
              <a:t> </a:t>
            </a:r>
            <a:r>
              <a:rPr lang="en-US" altLang="da-DK" sz="1600" dirty="0" err="1">
                <a:solidFill>
                  <a:schemeClr val="bg1"/>
                </a:solidFill>
              </a:rPr>
              <a:t>kunstner</a:t>
            </a:r>
            <a:r>
              <a:rPr lang="en-US" altLang="da-DK" sz="1600" dirty="0">
                <a:solidFill>
                  <a:schemeClr val="bg1"/>
                </a:solidFill>
              </a:rPr>
              <a:t> </a:t>
            </a:r>
            <a:r>
              <a:rPr lang="en-US" altLang="da-DK" sz="1600" dirty="0" err="1">
                <a:solidFill>
                  <a:schemeClr val="bg1"/>
                </a:solidFill>
              </a:rPr>
              <a:t>og</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igen</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skabe</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værker</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på</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egen</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hånd</a:t>
            </a:r>
            <a:r>
              <a:rPr kumimoji="0" lang="en-US" altLang="da-DK" sz="1600" b="0" i="0" u="none" strike="noStrike" cap="none" normalizeH="0" baseline="0" dirty="0">
                <a:ln>
                  <a:noFill/>
                </a:ln>
                <a:solidFill>
                  <a:schemeClr val="bg1"/>
                </a:solidFill>
                <a:effectLst/>
              </a:rPr>
              <a:t>.</a:t>
            </a:r>
          </a:p>
          <a:p>
            <a:pPr marR="0" lvl="0" fontAlgn="base">
              <a:lnSpc>
                <a:spcPct val="90000"/>
              </a:lnSpc>
              <a:spcBef>
                <a:spcPct val="0"/>
              </a:spcBef>
              <a:spcAft>
                <a:spcPts val="600"/>
              </a:spcAft>
              <a:buClrTx/>
              <a:buSzTx/>
              <a:tabLst/>
            </a:pPr>
            <a:r>
              <a:rPr lang="en-US" altLang="da-DK" sz="1600" dirty="0" err="1">
                <a:solidFill>
                  <a:schemeClr val="bg1"/>
                </a:solidFill>
              </a:rPr>
              <a:t>Efter</a:t>
            </a:r>
            <a:r>
              <a:rPr lang="en-US" altLang="da-DK" sz="1600" dirty="0">
                <a:solidFill>
                  <a:schemeClr val="bg1"/>
                </a:solidFill>
              </a:rPr>
              <a:t> </a:t>
            </a:r>
            <a:r>
              <a:rPr lang="en-US" altLang="da-DK" sz="1600" dirty="0" err="1">
                <a:solidFill>
                  <a:schemeClr val="bg1"/>
                </a:solidFill>
              </a:rPr>
              <a:t>Ulay</a:t>
            </a:r>
            <a:r>
              <a:rPr lang="en-US" altLang="da-DK" sz="1600" dirty="0">
                <a:solidFill>
                  <a:schemeClr val="bg1"/>
                </a:solidFill>
              </a:rPr>
              <a:t> </a:t>
            </a:r>
            <a:r>
              <a:rPr lang="en-US" altLang="da-DK" sz="1600" dirty="0" err="1">
                <a:solidFill>
                  <a:schemeClr val="bg1"/>
                </a:solidFill>
              </a:rPr>
              <a:t>begynder</a:t>
            </a:r>
            <a:r>
              <a:rPr lang="en-US" altLang="da-DK" sz="1600" dirty="0">
                <a:solidFill>
                  <a:schemeClr val="bg1"/>
                </a:solidFill>
              </a:rPr>
              <a:t> MA </a:t>
            </a:r>
            <a:r>
              <a:rPr lang="en-US" altLang="da-DK" sz="1600" dirty="0" err="1">
                <a:solidFill>
                  <a:schemeClr val="bg1"/>
                </a:solidFill>
              </a:rPr>
              <a:t>på</a:t>
            </a:r>
            <a:r>
              <a:rPr lang="en-US" altLang="da-DK" sz="1600" dirty="0">
                <a:solidFill>
                  <a:schemeClr val="bg1"/>
                </a:solidFill>
              </a:rPr>
              <a:t> </a:t>
            </a:r>
            <a:r>
              <a:rPr lang="en-US" altLang="da-DK" sz="1600" dirty="0" err="1">
                <a:solidFill>
                  <a:schemeClr val="bg1"/>
                </a:solidFill>
              </a:rPr>
              <a:t>forskellig</a:t>
            </a:r>
            <a:r>
              <a:rPr lang="en-US" altLang="da-DK" sz="1600" dirty="0">
                <a:solidFill>
                  <a:schemeClr val="bg1"/>
                </a:solidFill>
              </a:rPr>
              <a:t> vis at </a:t>
            </a:r>
            <a:r>
              <a:rPr lang="en-US" altLang="da-DK" sz="1600" dirty="0" err="1">
                <a:solidFill>
                  <a:schemeClr val="bg1"/>
                </a:solidFill>
              </a:rPr>
              <a:t>arbejde</a:t>
            </a:r>
            <a:r>
              <a:rPr kumimoji="0" lang="en-US" altLang="da-DK" sz="1600" b="0" i="0" u="none" strike="noStrike" cap="none" normalizeH="0" baseline="0" dirty="0">
                <a:ln>
                  <a:noFill/>
                </a:ln>
                <a:solidFill>
                  <a:schemeClr val="bg1"/>
                </a:solidFill>
                <a:effectLst/>
              </a:rPr>
              <a:t> med </a:t>
            </a:r>
            <a:r>
              <a:rPr kumimoji="0" lang="en-US" altLang="da-DK" sz="1600" b="0" i="0" u="none" strike="noStrike" cap="none" normalizeH="0" baseline="0" dirty="0" err="1">
                <a:ln>
                  <a:noFill/>
                </a:ln>
                <a:solidFill>
                  <a:schemeClr val="bg1"/>
                </a:solidFill>
                <a:effectLst/>
              </a:rPr>
              <a:t>en</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af</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kunstens</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kernefunktioner</a:t>
            </a:r>
            <a:r>
              <a:rPr kumimoji="0" lang="en-US" altLang="da-DK" sz="1600" b="0" i="0" u="none" strike="noStrike" cap="none" normalizeH="0" baseline="0" dirty="0">
                <a:ln>
                  <a:noFill/>
                </a:ln>
                <a:solidFill>
                  <a:schemeClr val="bg1"/>
                </a:solidFill>
                <a:effectLst/>
              </a:rPr>
              <a:t>: Dens </a:t>
            </a:r>
            <a:r>
              <a:rPr kumimoji="0" lang="en-US" altLang="da-DK" sz="1600" b="0" i="0" u="none" strike="noStrike" cap="none" normalizeH="0" baseline="0" dirty="0" err="1">
                <a:ln>
                  <a:noFill/>
                </a:ln>
                <a:solidFill>
                  <a:schemeClr val="bg1"/>
                </a:solidFill>
                <a:effectLst/>
              </a:rPr>
              <a:t>sorgbearbejdende</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og</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smertefortællende</a:t>
            </a:r>
            <a:r>
              <a:rPr kumimoji="0" lang="en-US" altLang="da-DK" sz="1600" b="0" i="0" u="none" strike="noStrike" cap="none" normalizeH="0" baseline="0" dirty="0">
                <a:ln>
                  <a:noFill/>
                </a:ln>
                <a:solidFill>
                  <a:schemeClr val="bg1"/>
                </a:solidFill>
                <a:effectLst/>
              </a:rPr>
              <a:t> </a:t>
            </a:r>
            <a:r>
              <a:rPr kumimoji="0" lang="en-US" altLang="da-DK" sz="1600" b="0" i="0" u="none" strike="noStrike" cap="none" normalizeH="0" baseline="0" dirty="0" err="1">
                <a:ln>
                  <a:noFill/>
                </a:ln>
                <a:solidFill>
                  <a:schemeClr val="bg1"/>
                </a:solidFill>
                <a:effectLst/>
              </a:rPr>
              <a:t>funktion</a:t>
            </a:r>
            <a:endParaRPr kumimoji="0" lang="en-US" altLang="da-DK" sz="16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52946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10B7900-C7A7-9659-B388-263C327CA4CC}"/>
              </a:ext>
            </a:extLst>
          </p:cNvPr>
          <p:cNvSpPr txBox="1"/>
          <p:nvPr/>
        </p:nvSpPr>
        <p:spPr>
          <a:xfrm>
            <a:off x="1001579" y="1146324"/>
            <a:ext cx="6094708" cy="4565352"/>
          </a:xfrm>
          <a:prstGeom prst="rect">
            <a:avLst/>
          </a:prstGeom>
          <a:noFill/>
        </p:spPr>
        <p:txBody>
          <a:bodyPr wrap="square">
            <a:spAutoFit/>
          </a:bodyPr>
          <a:lstStyle/>
          <a:p>
            <a:pPr algn="l">
              <a:lnSpc>
                <a:spcPts val="1950"/>
              </a:lnSpc>
              <a:spcBef>
                <a:spcPts val="2025"/>
              </a:spcBef>
              <a:spcAft>
                <a:spcPts val="750"/>
              </a:spcAft>
              <a:buNone/>
            </a:pPr>
            <a:r>
              <a:rPr lang="da-DK" b="1" i="0" dirty="0">
                <a:solidFill>
                  <a:srgbClr val="000000"/>
                </a:solidFill>
                <a:effectLst/>
                <a:latin typeface="Inter"/>
              </a:rPr>
              <a:t>Balkan </a:t>
            </a:r>
            <a:r>
              <a:rPr lang="da-DK" b="1" i="0" dirty="0" err="1">
                <a:solidFill>
                  <a:srgbClr val="000000"/>
                </a:solidFill>
                <a:effectLst/>
                <a:latin typeface="Inter"/>
              </a:rPr>
              <a:t>Baroque</a:t>
            </a:r>
            <a:r>
              <a:rPr lang="da-DK" b="1" i="0" dirty="0">
                <a:solidFill>
                  <a:srgbClr val="000000"/>
                </a:solidFill>
                <a:effectLst/>
                <a:latin typeface="Inter"/>
              </a:rPr>
              <a:t> (1997)</a:t>
            </a:r>
          </a:p>
          <a:p>
            <a:pPr algn="l">
              <a:spcAft>
                <a:spcPts val="2025"/>
              </a:spcAft>
              <a:buNone/>
            </a:pPr>
            <a:r>
              <a:rPr lang="da-DK" b="0" i="1" dirty="0">
                <a:solidFill>
                  <a:srgbClr val="000000"/>
                </a:solidFill>
                <a:effectLst/>
                <a:latin typeface="Publico text"/>
              </a:rPr>
              <a:t>Balkan </a:t>
            </a:r>
            <a:r>
              <a:rPr lang="da-DK" b="0" i="1" dirty="0" err="1">
                <a:solidFill>
                  <a:srgbClr val="000000"/>
                </a:solidFill>
                <a:effectLst/>
                <a:latin typeface="Publico text"/>
              </a:rPr>
              <a:t>Baroque</a:t>
            </a:r>
            <a:r>
              <a:rPr lang="da-DK" b="0" i="0" dirty="0">
                <a:solidFill>
                  <a:srgbClr val="000000"/>
                </a:solidFill>
                <a:effectLst/>
                <a:latin typeface="Publico text"/>
              </a:rPr>
              <a:t> er et kombineret video- og performanceværk, som </a:t>
            </a:r>
            <a:r>
              <a:rPr lang="da-DK" b="0" i="0" dirty="0" err="1">
                <a:solidFill>
                  <a:srgbClr val="000000"/>
                </a:solidFill>
                <a:effectLst/>
                <a:latin typeface="Publico text"/>
              </a:rPr>
              <a:t>Abramović</a:t>
            </a:r>
            <a:r>
              <a:rPr lang="da-DK" b="0" i="0" dirty="0">
                <a:solidFill>
                  <a:srgbClr val="000000"/>
                </a:solidFill>
                <a:effectLst/>
                <a:latin typeface="Publico text"/>
              </a:rPr>
              <a:t> opførte ved Venedig Biennalen. Værket er en direkte kommentar til borgerkrigen i det tidligere </a:t>
            </a:r>
            <a:r>
              <a:rPr lang="da-DK" b="0" i="0" u="none" strike="noStrike" dirty="0">
                <a:solidFill>
                  <a:srgbClr val="000000"/>
                </a:solidFill>
                <a:effectLst/>
                <a:latin typeface="Publico text"/>
                <a:hlinkClick r:id="rId2"/>
              </a:rPr>
              <a:t>Jugoslavien</a:t>
            </a:r>
            <a:r>
              <a:rPr lang="da-DK" b="0" i="0" dirty="0">
                <a:solidFill>
                  <a:srgbClr val="000000"/>
                </a:solidFill>
                <a:effectLst/>
                <a:latin typeface="Publico text"/>
              </a:rPr>
              <a:t>, som på dette tidspunkt endnu ikke var afsluttet.</a:t>
            </a:r>
          </a:p>
          <a:p>
            <a:pPr algn="l">
              <a:spcAft>
                <a:spcPts val="2025"/>
              </a:spcAft>
              <a:buNone/>
            </a:pPr>
            <a:r>
              <a:rPr lang="da-DK" b="0" i="0" dirty="0">
                <a:solidFill>
                  <a:srgbClr val="000000"/>
                </a:solidFill>
                <a:effectLst/>
                <a:latin typeface="Publico text"/>
              </a:rPr>
              <a:t>I videodelen af værket interviewer </a:t>
            </a:r>
            <a:r>
              <a:rPr lang="da-DK" b="0" i="0" dirty="0" err="1">
                <a:solidFill>
                  <a:srgbClr val="000000"/>
                </a:solidFill>
                <a:effectLst/>
                <a:latin typeface="Publico text"/>
              </a:rPr>
              <a:t>Abramović</a:t>
            </a:r>
            <a:r>
              <a:rPr lang="da-DK" b="0" i="0" dirty="0">
                <a:solidFill>
                  <a:srgbClr val="000000"/>
                </a:solidFill>
                <a:effectLst/>
                <a:latin typeface="Publico text"/>
              </a:rPr>
              <a:t> bl.a. sine forældre, der begge havde været pro-jugoslaviske partisaner under </a:t>
            </a:r>
            <a:r>
              <a:rPr lang="da-DK" b="0" i="0" u="none" strike="noStrike" dirty="0">
                <a:solidFill>
                  <a:srgbClr val="000000"/>
                </a:solidFill>
                <a:effectLst/>
                <a:latin typeface="Publico text"/>
                <a:hlinkClick r:id="rId3"/>
              </a:rPr>
              <a:t>2. Verdenskrig</a:t>
            </a:r>
            <a:r>
              <a:rPr lang="da-DK" b="0" i="0" dirty="0">
                <a:solidFill>
                  <a:srgbClr val="000000"/>
                </a:solidFill>
                <a:effectLst/>
                <a:latin typeface="Publico text"/>
              </a:rPr>
              <a:t>, og man ser hendes far sigte med en pistol. Performancedelen bestod i, at </a:t>
            </a:r>
            <a:r>
              <a:rPr lang="da-DK" b="0" i="0" dirty="0" err="1">
                <a:solidFill>
                  <a:srgbClr val="000000"/>
                </a:solidFill>
                <a:effectLst/>
                <a:latin typeface="Publico text"/>
              </a:rPr>
              <a:t>Abramović</a:t>
            </a:r>
            <a:r>
              <a:rPr lang="da-DK" b="0" i="0" dirty="0">
                <a:solidFill>
                  <a:srgbClr val="000000"/>
                </a:solidFill>
                <a:effectLst/>
                <a:latin typeface="Publico text"/>
              </a:rPr>
              <a:t> sad foran videoværket og forsøgte at skrubbe en bunke blodige og stærkt lugtende knogler fri for blod.</a:t>
            </a:r>
          </a:p>
          <a:p>
            <a:pPr algn="l">
              <a:spcAft>
                <a:spcPts val="2025"/>
              </a:spcAft>
            </a:pPr>
            <a:r>
              <a:rPr lang="da-DK" b="0" i="0" dirty="0">
                <a:solidFill>
                  <a:srgbClr val="000000"/>
                </a:solidFill>
                <a:effectLst/>
                <a:latin typeface="Publico text"/>
              </a:rPr>
              <a:t>En væsentlig pointe ved værket var ifølge </a:t>
            </a:r>
            <a:r>
              <a:rPr lang="da-DK" b="0" i="0" dirty="0" err="1">
                <a:solidFill>
                  <a:srgbClr val="000000"/>
                </a:solidFill>
                <a:effectLst/>
                <a:latin typeface="Publico text"/>
              </a:rPr>
              <a:t>Abramović</a:t>
            </a:r>
            <a:r>
              <a:rPr lang="da-DK" b="0" i="0" dirty="0">
                <a:solidFill>
                  <a:srgbClr val="000000"/>
                </a:solidFill>
                <a:effectLst/>
                <a:latin typeface="Publico text"/>
              </a:rPr>
              <a:t>, at blodet ikke kunne vaskes af, ligesom den skam, der er forbundet med at have deltaget i krigshandlinger, aldrig forsvinder.</a:t>
            </a:r>
          </a:p>
        </p:txBody>
      </p:sp>
      <p:sp>
        <p:nvSpPr>
          <p:cNvPr id="5" name="Tekstfelt 4">
            <a:extLst>
              <a:ext uri="{FF2B5EF4-FFF2-40B4-BE49-F238E27FC236}">
                <a16:creationId xmlns:a16="http://schemas.microsoft.com/office/drawing/2014/main" id="{C7B99F92-A437-940E-633E-D7D3D968EB13}"/>
              </a:ext>
            </a:extLst>
          </p:cNvPr>
          <p:cNvSpPr txBox="1"/>
          <p:nvPr/>
        </p:nvSpPr>
        <p:spPr>
          <a:xfrm>
            <a:off x="7441124" y="1316899"/>
            <a:ext cx="3957880" cy="2123658"/>
          </a:xfrm>
          <a:prstGeom prst="rect">
            <a:avLst/>
          </a:prstGeom>
          <a:noFill/>
        </p:spPr>
        <p:txBody>
          <a:bodyPr wrap="square">
            <a:spAutoFit/>
          </a:bodyPr>
          <a:lstStyle/>
          <a:p>
            <a:r>
              <a:rPr lang="da-DK" sz="1200" dirty="0"/>
              <a:t>Krigen på Balkan</a:t>
            </a:r>
          </a:p>
          <a:p>
            <a:r>
              <a:rPr lang="da-DK" sz="1200" dirty="0"/>
              <a:t>1990’erne rullede en lavine af borgerkrig hen over det daværende Jugoslavien. Da Jugoslavien i 1991 brød sammen, eksploderede de interne modsætninger i det etnisk sammensatte Balkanområde. Borgerkrige mellem bosniere, serbere og kroater blev ved med at blusse op med fornyet intensitet i hele tiåret frem til 2001. Det begyndte mod nord i Slovenien i 1991 og sluttede mod syd i Kosovo i 1999. Undervejs tog volden til i styrke og brutalitet. Etnisk udrensning, terrorbombning, mord, massakrer og voldtægt blev en del af hverdagen for indbyggerne på Balkan. </a:t>
            </a:r>
          </a:p>
        </p:txBody>
      </p:sp>
    </p:spTree>
    <p:extLst>
      <p:ext uri="{BB962C8B-B14F-4D97-AF65-F5344CB8AC3E}">
        <p14:creationId xmlns:p14="http://schemas.microsoft.com/office/powerpoint/2010/main" val="194981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3" name="Rectangle 1025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el 1">
            <a:extLst>
              <a:ext uri="{FF2B5EF4-FFF2-40B4-BE49-F238E27FC236}">
                <a16:creationId xmlns:a16="http://schemas.microsoft.com/office/drawing/2014/main" id="{7BBB7EC2-563B-0F43-D447-8004EBF2ACE0}"/>
              </a:ext>
            </a:extLst>
          </p:cNvPr>
          <p:cNvSpPr>
            <a:spLocks noGrp="1" noChangeArrowheads="1"/>
          </p:cNvSpPr>
          <p:nvPr>
            <p:ph type="title"/>
          </p:nvPr>
        </p:nvSpPr>
        <p:spPr>
          <a:xfrm>
            <a:off x="598665" y="0"/>
            <a:ext cx="3897880" cy="961907"/>
          </a:xfrm>
        </p:spPr>
        <p:txBody>
          <a:bodyPr>
            <a:normAutofit/>
          </a:bodyPr>
          <a:lstStyle/>
          <a:p>
            <a:r>
              <a:rPr lang="en-US" altLang="da-DK" sz="4000" b="1" dirty="0"/>
              <a:t>Marina </a:t>
            </a:r>
            <a:r>
              <a:rPr lang="en-US" altLang="da-DK" sz="4000" b="1" dirty="0" err="1"/>
              <a:t>Abramović</a:t>
            </a:r>
            <a:endParaRPr lang="da-DK" altLang="da-DK" sz="4000" b="1" dirty="0"/>
          </a:p>
        </p:txBody>
      </p:sp>
      <p:sp>
        <p:nvSpPr>
          <p:cNvPr id="10243" name="Pladsholder til indhold 2">
            <a:extLst>
              <a:ext uri="{FF2B5EF4-FFF2-40B4-BE49-F238E27FC236}">
                <a16:creationId xmlns:a16="http://schemas.microsoft.com/office/drawing/2014/main" id="{86D21EA2-1253-CE90-E02E-3FF44A103573}"/>
              </a:ext>
            </a:extLst>
          </p:cNvPr>
          <p:cNvSpPr>
            <a:spLocks noGrp="1" noChangeArrowheads="1"/>
          </p:cNvSpPr>
          <p:nvPr>
            <p:ph idx="1"/>
          </p:nvPr>
        </p:nvSpPr>
        <p:spPr>
          <a:xfrm>
            <a:off x="533773" y="845574"/>
            <a:ext cx="5812784" cy="5785301"/>
          </a:xfrm>
        </p:spPr>
        <p:txBody>
          <a:bodyPr>
            <a:normAutofit fontScale="40000" lnSpcReduction="20000"/>
          </a:bodyPr>
          <a:lstStyle/>
          <a:p>
            <a:pPr marL="0" indent="0">
              <a:buNone/>
            </a:pPr>
            <a:r>
              <a:rPr lang="da-DK" sz="4000" dirty="0"/>
              <a:t>Marina </a:t>
            </a:r>
            <a:r>
              <a:rPr lang="da-DK" sz="4000" dirty="0" err="1"/>
              <a:t>Abramović</a:t>
            </a:r>
            <a:r>
              <a:rPr lang="da-DK" sz="4000" dirty="0"/>
              <a:t> (f. 1946) er en serbisk </a:t>
            </a:r>
            <a:r>
              <a:rPr lang="da-DK" sz="4000" dirty="0">
                <a:hlinkClick r:id="rId2"/>
              </a:rPr>
              <a:t>performance</a:t>
            </a:r>
            <a:r>
              <a:rPr lang="da-DK" sz="4000" dirty="0"/>
              <a:t>-, </a:t>
            </a:r>
            <a:r>
              <a:rPr lang="da-DK" sz="4000" dirty="0">
                <a:hlinkClick r:id="rId3"/>
              </a:rPr>
              <a:t>installations</a:t>
            </a:r>
            <a:r>
              <a:rPr lang="da-DK" sz="4000" dirty="0"/>
              <a:t>-, </a:t>
            </a:r>
            <a:r>
              <a:rPr lang="da-DK" sz="4000" dirty="0">
                <a:hlinkClick r:id="rId4"/>
              </a:rPr>
              <a:t>body art</a:t>
            </a:r>
            <a:r>
              <a:rPr lang="da-DK" sz="4000" dirty="0"/>
              <a:t>- og </a:t>
            </a:r>
            <a:r>
              <a:rPr lang="da-DK" sz="4000" dirty="0">
                <a:hlinkClick r:id="rId5"/>
              </a:rPr>
              <a:t>videokunstner</a:t>
            </a:r>
            <a:r>
              <a:rPr lang="da-DK" sz="4000" dirty="0"/>
              <a:t>. Hun er især kendt for sine ekstreme performanceværker, hvor hun udfordrer publikums moral og handlekraft og sin egen udholdenhed. Fælles for mange af hendes performances er, at publikum direkte eller indirekte er med til at bestemme deres forløb og varighed.</a:t>
            </a:r>
          </a:p>
          <a:p>
            <a:pPr marL="0" indent="0">
              <a:buNone/>
            </a:pPr>
            <a:r>
              <a:rPr lang="da-DK" sz="4000" dirty="0"/>
              <a:t>I sine værker inddrager Marina </a:t>
            </a:r>
            <a:r>
              <a:rPr lang="da-DK" sz="4000" dirty="0" err="1"/>
              <a:t>Abramović</a:t>
            </a:r>
            <a:r>
              <a:rPr lang="da-DK" sz="4000" dirty="0"/>
              <a:t> ofte referencer til </a:t>
            </a:r>
            <a:r>
              <a:rPr lang="da-DK" sz="4000" dirty="0">
                <a:hlinkClick r:id="rId6"/>
              </a:rPr>
              <a:t>kommunismen</a:t>
            </a:r>
            <a:r>
              <a:rPr lang="da-DK" sz="4000" dirty="0"/>
              <a:t> og til </a:t>
            </a:r>
            <a:r>
              <a:rPr lang="da-DK" sz="4000" dirty="0">
                <a:hlinkClick r:id="rId7"/>
              </a:rPr>
              <a:t>katolicismen</a:t>
            </a:r>
            <a:r>
              <a:rPr lang="da-DK" sz="4000" dirty="0"/>
              <a:t> og den serbisk-ortodokse kirke. Hendes kunst trækker også på også temaer som </a:t>
            </a:r>
            <a:r>
              <a:rPr lang="da-DK" sz="4000" dirty="0">
                <a:hlinkClick r:id="rId8"/>
              </a:rPr>
              <a:t>identitet</a:t>
            </a:r>
            <a:r>
              <a:rPr lang="da-DK" sz="4000" dirty="0"/>
              <a:t>, </a:t>
            </a:r>
            <a:r>
              <a:rPr lang="da-DK" sz="4000" dirty="0">
                <a:hlinkClick r:id="rId9"/>
              </a:rPr>
              <a:t>individualitet</a:t>
            </a:r>
            <a:r>
              <a:rPr lang="da-DK" sz="4000" dirty="0"/>
              <a:t>, </a:t>
            </a:r>
            <a:r>
              <a:rPr lang="da-DK" sz="4000" dirty="0">
                <a:hlinkClick r:id="rId10"/>
              </a:rPr>
              <a:t>feminisme</a:t>
            </a:r>
            <a:r>
              <a:rPr lang="da-DK" sz="4000" dirty="0"/>
              <a:t>, </a:t>
            </a:r>
            <a:r>
              <a:rPr lang="da-DK" sz="4000" dirty="0">
                <a:hlinkClick r:id="rId11"/>
              </a:rPr>
              <a:t>spiritualitet</a:t>
            </a:r>
            <a:r>
              <a:rPr lang="da-DK" sz="4000" dirty="0"/>
              <a:t> og </a:t>
            </a:r>
            <a:r>
              <a:rPr lang="da-DK" sz="4000" dirty="0">
                <a:hlinkClick r:id="rId12"/>
              </a:rPr>
              <a:t>ritualer</a:t>
            </a:r>
            <a:r>
              <a:rPr lang="da-DK" sz="4000" dirty="0"/>
              <a:t> fra mange forskellige kulturer, og flere af hendes værker er blevet til i forbindelse med rejser; bl.a. har hun samarbejdet med australske </a:t>
            </a:r>
            <a:r>
              <a:rPr lang="da-DK" sz="4000" dirty="0">
                <a:hlinkClick r:id="rId13"/>
              </a:rPr>
              <a:t>aboriginere</a:t>
            </a:r>
            <a:r>
              <a:rPr lang="da-DK" sz="4000" dirty="0"/>
              <a:t> og vandret på </a:t>
            </a:r>
            <a:r>
              <a:rPr lang="da-DK" sz="4000" dirty="0">
                <a:hlinkClick r:id="rId14"/>
              </a:rPr>
              <a:t>Den Kinesiske Mur</a:t>
            </a:r>
            <a:r>
              <a:rPr lang="da-DK" sz="4000" dirty="0"/>
              <a:t>.</a:t>
            </a:r>
          </a:p>
          <a:p>
            <a:pPr marL="0" indent="0">
              <a:buNone/>
            </a:pPr>
            <a:r>
              <a:rPr lang="da-DK" sz="4000" dirty="0"/>
              <a:t>Marina </a:t>
            </a:r>
            <a:r>
              <a:rPr lang="da-DK" sz="4000" dirty="0" err="1"/>
              <a:t>Abramović</a:t>
            </a:r>
            <a:r>
              <a:rPr lang="da-DK" sz="4000" dirty="0"/>
              <a:t> regnes for en af performancekunstens vigtigste skikkelser og omtales lejlighedsvis som 'Performancekunstens bedstemor'. Gennem sit lange virke har hun modtaget en del prestigefyldte hædersbevisninger for sine nyskabende og radikale bidrag til performancekunsten. </a:t>
            </a:r>
          </a:p>
          <a:p>
            <a:pPr marL="0" indent="0">
              <a:buNone/>
            </a:pPr>
            <a:r>
              <a:rPr lang="da-DK" sz="4000" dirty="0"/>
              <a:t>Marina </a:t>
            </a:r>
            <a:r>
              <a:rPr lang="da-DK" sz="4000" dirty="0" err="1"/>
              <a:t>Abramović</a:t>
            </a:r>
            <a:r>
              <a:rPr lang="da-DK" sz="4000" dirty="0"/>
              <a:t> er uddannet ved kunstakademiet i Beograd 1965-1970. I 1976-1988 dannede hun par med den tyske kunstner </a:t>
            </a:r>
            <a:r>
              <a:rPr lang="da-DK" sz="4000" dirty="0" err="1"/>
              <a:t>Ulay</a:t>
            </a:r>
            <a:r>
              <a:rPr lang="da-DK" sz="4000" dirty="0"/>
              <a:t> (egentlig: Frank Uwe </a:t>
            </a:r>
            <a:r>
              <a:rPr lang="da-DK" sz="4000" dirty="0" err="1"/>
              <a:t>Laysiepen</a:t>
            </a:r>
            <a:r>
              <a:rPr lang="da-DK" sz="4000" dirty="0"/>
              <a:t>, 1943-2020), som hun skabte en række værker sammen med. Efter 1988 har Marina </a:t>
            </a:r>
            <a:r>
              <a:rPr lang="da-DK" sz="4000" dirty="0" err="1"/>
              <a:t>Abramović</a:t>
            </a:r>
            <a:r>
              <a:rPr lang="da-DK" sz="4000" dirty="0"/>
              <a:t> fortsat sin karriere alene. Hun bor og arbejder i dag i New York.</a:t>
            </a:r>
          </a:p>
          <a:p>
            <a:pPr marL="0" indent="0">
              <a:buNone/>
            </a:pPr>
            <a:endParaRPr lang="en-US" altLang="da-DK" sz="1900" dirty="0"/>
          </a:p>
          <a:p>
            <a:pPr marL="0" indent="0">
              <a:buNone/>
            </a:pPr>
            <a:r>
              <a:rPr lang="en-US" altLang="da-DK" sz="3000" dirty="0"/>
              <a:t>Kilde: Lex. </a:t>
            </a:r>
            <a:r>
              <a:rPr lang="en-US" altLang="da-DK" sz="3000" dirty="0" err="1"/>
              <a:t>Danmarks</a:t>
            </a:r>
            <a:r>
              <a:rPr lang="en-US" altLang="da-DK" sz="3000" dirty="0"/>
              <a:t> </a:t>
            </a:r>
            <a:r>
              <a:rPr lang="en-US" altLang="da-DK" sz="3000" dirty="0" err="1"/>
              <a:t>nationalleksikon</a:t>
            </a:r>
            <a:endParaRPr lang="en-US" altLang="da-DK" sz="3000" dirty="0"/>
          </a:p>
          <a:p>
            <a:pPr marL="0" indent="0">
              <a:buNone/>
            </a:pPr>
            <a:endParaRPr lang="en-US" altLang="da-DK" sz="1100" dirty="0"/>
          </a:p>
          <a:p>
            <a:pPr marL="0" indent="0">
              <a:buNone/>
            </a:pPr>
            <a:endParaRPr lang="da-DK" altLang="da-DK" sz="1100" dirty="0"/>
          </a:p>
          <a:p>
            <a:pPr marL="0" indent="0"/>
            <a:endParaRPr lang="da-DK" altLang="da-DK" sz="1100" dirty="0"/>
          </a:p>
        </p:txBody>
      </p:sp>
      <p:pic>
        <p:nvPicPr>
          <p:cNvPr id="1026" name="Picture 2">
            <a:extLst>
              <a:ext uri="{FF2B5EF4-FFF2-40B4-BE49-F238E27FC236}">
                <a16:creationId xmlns:a16="http://schemas.microsoft.com/office/drawing/2014/main" id="{2273479D-2C6D-2DE0-55C3-4FD18C14C3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5703" y="227125"/>
            <a:ext cx="4117936" cy="5604753"/>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descr="Et billede, der indeholder person, væg&#10;&#10;Automatisk genereret beskrivelse">
            <a:extLst>
              <a:ext uri="{FF2B5EF4-FFF2-40B4-BE49-F238E27FC236}">
                <a16:creationId xmlns:a16="http://schemas.microsoft.com/office/drawing/2014/main" id="{4A9183A1-06DF-C7FE-DF5D-9A776CD71A18}"/>
              </a:ext>
            </a:extLst>
          </p:cNvPr>
          <p:cNvPicPr>
            <a:picLocks noChangeAspect="1"/>
          </p:cNvPicPr>
          <p:nvPr/>
        </p:nvPicPr>
        <p:blipFill rotWithShape="1">
          <a:blip r:embed="rId16">
            <a:extLst>
              <a:ext uri="{28A0092B-C50C-407E-A947-70E740481C1C}">
                <a14:useLocalDpi xmlns:a14="http://schemas.microsoft.com/office/drawing/2010/main" val="0"/>
              </a:ext>
            </a:extLst>
          </a:blip>
          <a:srcRect l="14100" r="13100"/>
          <a:stretch/>
        </p:blipFill>
        <p:spPr>
          <a:xfrm>
            <a:off x="9469909" y="3324964"/>
            <a:ext cx="2406676" cy="3305911"/>
          </a:xfrm>
          <a:prstGeom prst="rect">
            <a:avLst/>
          </a:prstGeom>
          <a:effectLst/>
        </p:spPr>
      </p:pic>
      <p:sp>
        <p:nvSpPr>
          <p:cNvPr id="3" name="Tekstfelt 2">
            <a:extLst>
              <a:ext uri="{FF2B5EF4-FFF2-40B4-BE49-F238E27FC236}">
                <a16:creationId xmlns:a16="http://schemas.microsoft.com/office/drawing/2014/main" id="{551B836A-39BF-CDC2-1C64-FA71A8440985}"/>
              </a:ext>
            </a:extLst>
          </p:cNvPr>
          <p:cNvSpPr txBox="1"/>
          <p:nvPr/>
        </p:nvSpPr>
        <p:spPr>
          <a:xfrm>
            <a:off x="6805703" y="6160273"/>
            <a:ext cx="1896506" cy="369332"/>
          </a:xfrm>
          <a:prstGeom prst="rect">
            <a:avLst/>
          </a:prstGeom>
          <a:noFill/>
        </p:spPr>
        <p:txBody>
          <a:bodyPr wrap="square">
            <a:spAutoFit/>
          </a:bodyPr>
          <a:lstStyle/>
          <a:p>
            <a:r>
              <a:rPr lang="da-DK" dirty="0">
                <a:hlinkClick r:id="rId17"/>
              </a:rPr>
              <a:t>Instagram</a:t>
            </a:r>
            <a:endParaRPr lang="da-DK" dirty="0"/>
          </a:p>
        </p:txBody>
      </p:sp>
      <p:sp>
        <p:nvSpPr>
          <p:cNvPr id="7" name="Tekstfelt 6">
            <a:extLst>
              <a:ext uri="{FF2B5EF4-FFF2-40B4-BE49-F238E27FC236}">
                <a16:creationId xmlns:a16="http://schemas.microsoft.com/office/drawing/2014/main" id="{BA9ED14D-22D2-773A-7A25-67B43833C7D3}"/>
              </a:ext>
            </a:extLst>
          </p:cNvPr>
          <p:cNvSpPr txBox="1"/>
          <p:nvPr/>
        </p:nvSpPr>
        <p:spPr>
          <a:xfrm>
            <a:off x="6731133" y="5920503"/>
            <a:ext cx="2223044" cy="276999"/>
          </a:xfrm>
          <a:prstGeom prst="rect">
            <a:avLst/>
          </a:prstGeom>
          <a:noFill/>
        </p:spPr>
        <p:txBody>
          <a:bodyPr wrap="none" rtlCol="0">
            <a:spAutoFit/>
          </a:bodyPr>
          <a:lstStyle/>
          <a:p>
            <a:r>
              <a:rPr lang="da-DK" sz="1200" dirty="0"/>
              <a:t>Marina </a:t>
            </a:r>
            <a:r>
              <a:rPr lang="da-DK" sz="1200" dirty="0" err="1"/>
              <a:t>Abramovic</a:t>
            </a:r>
            <a:r>
              <a:rPr lang="da-DK" sz="1200" dirty="0"/>
              <a:t> 2024 og 2010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66F1B7-2943-9B64-F80D-42B2812679CE}"/>
              </a:ext>
            </a:extLst>
          </p:cNvPr>
          <p:cNvSpPr>
            <a:spLocks noGrp="1"/>
          </p:cNvSpPr>
          <p:nvPr>
            <p:ph type="title"/>
          </p:nvPr>
        </p:nvSpPr>
        <p:spPr>
          <a:xfrm>
            <a:off x="173535" y="-26674"/>
            <a:ext cx="6055680" cy="1250315"/>
          </a:xfrm>
        </p:spPr>
        <p:txBody>
          <a:bodyPr vert="horz" lIns="91440" tIns="45720" rIns="91440" bIns="45720" rtlCol="0" anchor="ctr">
            <a:normAutofit/>
          </a:bodyPr>
          <a:lstStyle/>
          <a:p>
            <a:r>
              <a:rPr lang="en-US" sz="3200" b="1" dirty="0"/>
              <a:t>The Cleaner - Kunst </a:t>
            </a:r>
            <a:r>
              <a:rPr lang="en-US" sz="3200" b="1" dirty="0" err="1"/>
              <a:t>og</a:t>
            </a:r>
            <a:r>
              <a:rPr lang="en-US" sz="3200" b="1" dirty="0"/>
              <a:t> </a:t>
            </a:r>
            <a:r>
              <a:rPr lang="en-US" sz="3200" b="1" dirty="0" err="1"/>
              <a:t>sorgarbejde</a:t>
            </a:r>
            <a:endParaRPr lang="en-US" sz="3200" b="1" dirty="0"/>
          </a:p>
        </p:txBody>
      </p:sp>
      <p:sp>
        <p:nvSpPr>
          <p:cNvPr id="3" name="Rectangle 1">
            <a:extLst>
              <a:ext uri="{FF2B5EF4-FFF2-40B4-BE49-F238E27FC236}">
                <a16:creationId xmlns:a16="http://schemas.microsoft.com/office/drawing/2014/main" id="{CAA05F56-3301-4620-D382-56D4E0FABD39}"/>
              </a:ext>
            </a:extLst>
          </p:cNvPr>
          <p:cNvSpPr>
            <a:spLocks noChangeArrowheads="1"/>
          </p:cNvSpPr>
          <p:nvPr/>
        </p:nvSpPr>
        <p:spPr bwMode="auto">
          <a:xfrm>
            <a:off x="381000" y="1021715"/>
            <a:ext cx="5777116" cy="36946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R="0" lvl="0" fontAlgn="base">
              <a:lnSpc>
                <a:spcPct val="90000"/>
              </a:lnSpc>
              <a:spcBef>
                <a:spcPct val="0"/>
              </a:spcBef>
              <a:spcAft>
                <a:spcPts val="600"/>
              </a:spcAft>
              <a:buClrTx/>
              <a:buSzTx/>
              <a:tabLst/>
            </a:pPr>
            <a:r>
              <a:rPr kumimoji="0" lang="en-US" altLang="da-DK" sz="2000" b="1" i="0" u="none" strike="noStrike" cap="none" normalizeH="0" baseline="0" dirty="0" err="1">
                <a:ln>
                  <a:noFill/>
                </a:ln>
                <a:effectLst/>
              </a:rPr>
              <a:t>Kunstens</a:t>
            </a:r>
            <a:r>
              <a:rPr kumimoji="0" lang="en-US" altLang="da-DK" sz="2000" b="1" i="0" u="none" strike="noStrike" cap="none" normalizeH="0" baseline="0" dirty="0">
                <a:ln>
                  <a:noFill/>
                </a:ln>
                <a:effectLst/>
              </a:rPr>
              <a:t> </a:t>
            </a:r>
            <a:r>
              <a:rPr kumimoji="0" lang="en-US" altLang="da-DK" sz="2000" b="1" i="0" u="none" strike="noStrike" cap="none" normalizeH="0" baseline="0" dirty="0" err="1">
                <a:ln>
                  <a:noFill/>
                </a:ln>
                <a:effectLst/>
              </a:rPr>
              <a:t>sorgbearbejdende</a:t>
            </a:r>
            <a:r>
              <a:rPr kumimoji="0" lang="en-US" altLang="da-DK" sz="2000" b="1" i="0" u="none" strike="noStrike" cap="none" normalizeH="0" baseline="0" dirty="0">
                <a:ln>
                  <a:noFill/>
                </a:ln>
                <a:effectLst/>
              </a:rPr>
              <a:t> </a:t>
            </a:r>
            <a:r>
              <a:rPr kumimoji="0" lang="en-US" altLang="da-DK" sz="2000" b="1" i="0" u="none" strike="noStrike" cap="none" normalizeH="0" baseline="0" dirty="0" err="1">
                <a:ln>
                  <a:noFill/>
                </a:ln>
                <a:effectLst/>
              </a:rPr>
              <a:t>funktion</a:t>
            </a:r>
            <a:endParaRPr kumimoji="0" lang="en-US" altLang="da-DK" sz="2000" b="0" i="0" u="none" strike="noStrike" cap="none" normalizeH="0" baseline="0" dirty="0">
              <a:ln>
                <a:noFill/>
              </a:ln>
              <a:effectLst/>
            </a:endParaRPr>
          </a:p>
          <a:p>
            <a:pPr marR="0" lvl="0" fontAlgn="base">
              <a:lnSpc>
                <a:spcPct val="90000"/>
              </a:lnSpc>
              <a:spcBef>
                <a:spcPct val="0"/>
              </a:spcBef>
              <a:spcAft>
                <a:spcPts val="600"/>
              </a:spcAft>
              <a:buClrTx/>
              <a:buSzTx/>
              <a:tabLst/>
            </a:pPr>
            <a:endParaRPr kumimoji="0" lang="en-US" altLang="da-DK" sz="1600" b="0" i="0" u="none" strike="noStrike" cap="none" normalizeH="0" baseline="0" dirty="0">
              <a:ln>
                <a:noFill/>
              </a:ln>
              <a:effectLst/>
            </a:endParaRPr>
          </a:p>
          <a:p>
            <a:pPr marR="0" lvl="0" fontAlgn="base">
              <a:lnSpc>
                <a:spcPct val="90000"/>
              </a:lnSpc>
              <a:spcBef>
                <a:spcPct val="0"/>
              </a:spcBef>
              <a:spcAft>
                <a:spcPts val="600"/>
              </a:spcAft>
              <a:buClrTx/>
              <a:buSzTx/>
              <a:tabLst/>
            </a:pPr>
            <a:r>
              <a:rPr lang="en-US" altLang="da-DK" sz="1600" dirty="0"/>
              <a:t>“I </a:t>
            </a:r>
            <a:r>
              <a:rPr lang="en-US" altLang="da-DK" sz="1600" i="1" dirty="0"/>
              <a:t>Balkan Baroque </a:t>
            </a:r>
            <a:r>
              <a:rPr lang="en-US" altLang="da-DK" sz="1600" i="1" dirty="0" err="1"/>
              <a:t>og</a:t>
            </a:r>
            <a:r>
              <a:rPr lang="en-US" altLang="da-DK" sz="1600" i="1" dirty="0"/>
              <a:t> </a:t>
            </a:r>
            <a:r>
              <a:rPr lang="en-US" altLang="da-DK" sz="1600" i="1" dirty="0" err="1"/>
              <a:t>en</a:t>
            </a:r>
            <a:r>
              <a:rPr lang="en-US" altLang="da-DK" sz="1600" i="1" dirty="0"/>
              <a:t> </a:t>
            </a:r>
            <a:r>
              <a:rPr lang="en-US" altLang="da-DK" sz="1600" i="1" dirty="0" err="1"/>
              <a:t>række</a:t>
            </a:r>
            <a:r>
              <a:rPr lang="en-US" altLang="da-DK" sz="1600" i="1" dirty="0"/>
              <a:t> </a:t>
            </a:r>
            <a:r>
              <a:rPr lang="en-US" altLang="da-DK" sz="1600" i="1" dirty="0" err="1"/>
              <a:t>andre</a:t>
            </a:r>
            <a:r>
              <a:rPr lang="en-US" altLang="da-DK" sz="1600" i="1" dirty="0"/>
              <a:t> </a:t>
            </a:r>
            <a:r>
              <a:rPr lang="en-US" altLang="da-DK" sz="1600" i="1" dirty="0" err="1"/>
              <a:t>værker</a:t>
            </a:r>
            <a:r>
              <a:rPr lang="en-US" altLang="da-DK" sz="1600" i="1" dirty="0"/>
              <a:t> </a:t>
            </a:r>
            <a:r>
              <a:rPr lang="en-US" altLang="da-DK" sz="1600" dirty="0" err="1"/>
              <a:t>tematiserer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Abramović</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på</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forskellig</a:t>
            </a:r>
            <a:r>
              <a:rPr kumimoji="0" lang="en-US" altLang="da-DK" sz="1600" b="0" i="0" u="none" strike="noStrike" cap="none" normalizeH="0" baseline="0" dirty="0">
                <a:ln>
                  <a:noFill/>
                </a:ln>
                <a:effectLst/>
              </a:rPr>
              <a:t> vis </a:t>
            </a:r>
            <a:r>
              <a:rPr kumimoji="0" lang="en-US" altLang="da-DK" sz="1600" b="0" i="0" u="none" strike="noStrike" cap="none" normalizeH="0" baseline="0" dirty="0" err="1">
                <a:ln>
                  <a:noFill/>
                </a:ln>
                <a:effectLst/>
              </a:rPr>
              <a:t>krigen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på</a:t>
            </a:r>
            <a:r>
              <a:rPr kumimoji="0" lang="en-US" altLang="da-DK" sz="1600" b="0" i="0" u="none" strike="noStrike" cap="none" normalizeH="0" baseline="0" dirty="0">
                <a:ln>
                  <a:noFill/>
                </a:ln>
                <a:effectLst/>
              </a:rPr>
              <a:t> Balkan. Her </a:t>
            </a:r>
            <a:r>
              <a:rPr kumimoji="0" lang="en-US" altLang="da-DK" sz="1600" b="0" i="0" u="none" strike="noStrike" cap="none" normalizeH="0" baseline="0" dirty="0" err="1">
                <a:ln>
                  <a:noFill/>
                </a:ln>
                <a:effectLst/>
              </a:rPr>
              <a:t>skurer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Abramović</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blodet</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af</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stor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bunke</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knogler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konkret</a:t>
            </a:r>
            <a:r>
              <a:rPr kumimoji="0" lang="en-US" altLang="da-DK" sz="1600" b="0" i="0" u="none" strike="noStrike" cap="none" normalizeH="0" baseline="0" dirty="0">
                <a:ln>
                  <a:noFill/>
                </a:ln>
                <a:effectLst/>
              </a:rPr>
              <a:t> er der tale om </a:t>
            </a:r>
            <a:r>
              <a:rPr kumimoji="0" lang="en-US" altLang="da-DK" sz="1600" b="0" i="0" u="none" strike="noStrike" cap="none" normalizeH="0" baseline="0" dirty="0" err="1">
                <a:ln>
                  <a:noFill/>
                </a:ln>
                <a:effectLst/>
              </a:rPr>
              <a:t>knogler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fra</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køer</a:t>
            </a:r>
            <a:r>
              <a:rPr kumimoji="0" lang="en-US" altLang="da-DK" sz="1600" b="0" i="0" u="none" strike="noStrike" cap="none" normalizeH="0" baseline="0" dirty="0">
                <a:ln>
                  <a:noFill/>
                </a:ln>
                <a:effectLst/>
              </a:rPr>
              <a:t>, men </a:t>
            </a:r>
            <a:r>
              <a:rPr kumimoji="0" lang="en-US" altLang="da-DK" sz="1600" b="0" i="0" u="none" strike="noStrike" cap="none" normalizeH="0" baseline="0" dirty="0" err="1">
                <a:ln>
                  <a:noFill/>
                </a:ln>
                <a:effectLst/>
              </a:rPr>
              <a:t>symbolsk</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peges</a:t>
            </a:r>
            <a:r>
              <a:rPr kumimoji="0" lang="en-US" altLang="da-DK" sz="1600" b="0" i="0" u="none" strike="noStrike" cap="none" normalizeH="0" baseline="0" dirty="0">
                <a:ln>
                  <a:noFill/>
                </a:ln>
                <a:effectLst/>
              </a:rPr>
              <a:t> der </a:t>
            </a:r>
            <a:r>
              <a:rPr kumimoji="0" lang="en-US" altLang="da-DK" sz="1600" b="0" i="0" u="none" strike="noStrike" cap="none" normalizeH="0" baseline="0" dirty="0" err="1">
                <a:ln>
                  <a:noFill/>
                </a:ln>
                <a:effectLst/>
              </a:rPr>
              <a:t>på</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krigens</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ubeskrivelige</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blodighed</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og</a:t>
            </a:r>
            <a:r>
              <a:rPr kumimoji="0" lang="en-US" altLang="da-DK" sz="1600" b="0" i="0" u="none" strike="noStrike" cap="none" normalizeH="0" baseline="0" dirty="0">
                <a:ln>
                  <a:noFill/>
                </a:ln>
                <a:effectLst/>
              </a:rPr>
              <a:t> dens </a:t>
            </a:r>
            <a:r>
              <a:rPr kumimoji="0" lang="en-US" altLang="da-DK" sz="1600" b="0" i="0" u="none" strike="noStrike" cap="none" normalizeH="0" baseline="0" dirty="0" err="1">
                <a:ln>
                  <a:noFill/>
                </a:ln>
                <a:effectLst/>
              </a:rPr>
              <a:t>ofre</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ligesom</a:t>
            </a:r>
            <a:r>
              <a:rPr kumimoji="0" lang="en-US" altLang="da-DK" sz="1600" b="0" i="0" u="none" strike="noStrike" cap="none" normalizeH="0" baseline="0" dirty="0">
                <a:ln>
                  <a:noFill/>
                </a:ln>
                <a:effectLst/>
              </a:rPr>
              <a:t> der </a:t>
            </a:r>
            <a:r>
              <a:rPr kumimoji="0" lang="en-US" altLang="da-DK" sz="1600" b="0" i="0" u="none" strike="noStrike" cap="none" normalizeH="0" baseline="0" dirty="0" err="1">
                <a:ln>
                  <a:noFill/>
                </a:ln>
                <a:effectLst/>
              </a:rPr>
              <a:t>angives</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rolle</a:t>
            </a:r>
            <a:r>
              <a:rPr kumimoji="0" lang="en-US" altLang="da-DK" sz="1600" b="0" i="0" u="none" strike="noStrike" cap="none" normalizeH="0" baseline="0" dirty="0">
                <a:ln>
                  <a:noFill/>
                </a:ln>
                <a:effectLst/>
              </a:rPr>
              <a:t> for </a:t>
            </a:r>
            <a:r>
              <a:rPr kumimoji="0" lang="en-US" altLang="da-DK" sz="1600" b="0" i="0" u="none" strike="noStrike" cap="none" normalizeH="0" baseline="0" dirty="0" err="1">
                <a:ln>
                  <a:noFill/>
                </a:ln>
                <a:effectLst/>
              </a:rPr>
              <a:t>kunstneren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eller</a:t>
            </a:r>
            <a:r>
              <a:rPr kumimoji="0" lang="en-US" altLang="da-DK" sz="1600" b="0" i="0" u="none" strike="noStrike" cap="none" normalizeH="0" baseline="0" dirty="0">
                <a:ln>
                  <a:noFill/>
                </a:ln>
                <a:effectLst/>
              </a:rPr>
              <a:t> mere </a:t>
            </a:r>
            <a:r>
              <a:rPr kumimoji="0" lang="en-US" altLang="da-DK" sz="1600" b="0" i="0" u="none" strike="noStrike" cap="none" normalizeH="0" baseline="0" dirty="0" err="1">
                <a:ln>
                  <a:noFill/>
                </a:ln>
                <a:effectLst/>
              </a:rPr>
              <a:t>præcist</a:t>
            </a:r>
            <a:r>
              <a:rPr kumimoji="0" lang="en-US" altLang="da-DK" sz="1600" b="0" i="0" u="none" strike="noStrike" cap="none" normalizeH="0" baseline="0" dirty="0">
                <a:ln>
                  <a:noFill/>
                </a:ln>
                <a:effectLst/>
              </a:rPr>
              <a:t> </a:t>
            </a:r>
            <a:r>
              <a:rPr kumimoji="0" lang="en-US" altLang="da-DK" sz="1600" b="0" i="1" u="none" strike="noStrike" cap="none" normalizeH="0" baseline="0" dirty="0" err="1">
                <a:ln>
                  <a:noFill/>
                </a:ln>
                <a:effectLst/>
              </a:rPr>
              <a:t>kunsten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nemlig</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som</a:t>
            </a:r>
            <a:r>
              <a:rPr kumimoji="0" lang="en-US" altLang="da-DK" sz="1600" b="0" i="0" u="none" strike="noStrike" cap="none" normalizeH="0" baseline="0" dirty="0">
                <a:ln>
                  <a:noFill/>
                </a:ln>
                <a:effectLst/>
              </a:rPr>
              <a:t> den </a:t>
            </a:r>
            <a:r>
              <a:rPr kumimoji="0" lang="en-US" altLang="da-DK" sz="1600" b="0" i="0" u="none" strike="noStrike" cap="none" normalizeH="0" baseline="0" dirty="0" err="1">
                <a:ln>
                  <a:noFill/>
                </a:ln>
                <a:effectLst/>
              </a:rPr>
              <a:t>størrelse</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i</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samfundet</a:t>
            </a:r>
            <a:r>
              <a:rPr kumimoji="0" lang="en-US" altLang="da-DK" sz="1600" b="0" i="0" u="none" strike="noStrike" cap="none" normalizeH="0" baseline="0" dirty="0">
                <a:ln>
                  <a:noFill/>
                </a:ln>
                <a:effectLst/>
              </a:rPr>
              <a:t>, der </a:t>
            </a:r>
            <a:r>
              <a:rPr kumimoji="0" lang="en-US" altLang="da-DK" sz="1600" b="0" i="0" u="none" strike="noStrike" cap="none" normalizeH="0" baseline="0" dirty="0" err="1">
                <a:ln>
                  <a:noFill/>
                </a:ln>
                <a:effectLst/>
              </a:rPr>
              <a:t>metaforisk</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renser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vores</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sår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vasker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blodet</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væk</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og</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gennem</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hvilken</a:t>
            </a:r>
            <a:r>
              <a:rPr kumimoji="0" lang="en-US" altLang="da-DK" sz="1600" b="0" i="0" u="none" strike="noStrike" cap="none" normalizeH="0" baseline="0" dirty="0">
                <a:ln>
                  <a:noFill/>
                </a:ln>
                <a:effectLst/>
              </a:rPr>
              <a:t>, vi </a:t>
            </a:r>
            <a:r>
              <a:rPr kumimoji="0" lang="en-US" altLang="da-DK" sz="1600" b="0" i="0" u="none" strike="noStrike" cap="none" normalizeH="0" baseline="0" dirty="0" err="1">
                <a:ln>
                  <a:noFill/>
                </a:ln>
                <a:effectLst/>
              </a:rPr>
              <a:t>bogstaveligt</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talt</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både</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beretter</a:t>
            </a:r>
            <a:r>
              <a:rPr kumimoji="0" lang="en-US" altLang="da-DK" sz="1600" b="0" i="0" u="none" strike="noStrike" cap="none" normalizeH="0" baseline="0" dirty="0">
                <a:ln>
                  <a:noFill/>
                </a:ln>
                <a:effectLst/>
              </a:rPr>
              <a:t> om, men </a:t>
            </a:r>
            <a:r>
              <a:rPr kumimoji="0" lang="en-US" altLang="da-DK" sz="1600" b="0" i="0" u="none" strike="noStrike" cap="none" normalizeH="0" baseline="0" dirty="0" err="1">
                <a:ln>
                  <a:noFill/>
                </a:ln>
                <a:effectLst/>
              </a:rPr>
              <a:t>også</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psykologisk</a:t>
            </a:r>
            <a:r>
              <a:rPr kumimoji="0" lang="en-US" altLang="da-DK" sz="1600" b="0" i="0" u="none" strike="noStrike" cap="none" normalizeH="0" baseline="0" dirty="0">
                <a:ln>
                  <a:noFill/>
                </a:ln>
                <a:effectLst/>
              </a:rPr>
              <a:t> set </a:t>
            </a:r>
            <a:r>
              <a:rPr kumimoji="0" lang="en-US" altLang="da-DK" sz="1600" b="0" i="0" u="none" strike="noStrike" cap="none" normalizeH="0" baseline="0" dirty="0" err="1">
                <a:ln>
                  <a:noFill/>
                </a:ln>
                <a:effectLst/>
              </a:rPr>
              <a:t>enten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overkommer</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eller</a:t>
            </a:r>
            <a:r>
              <a:rPr kumimoji="0" lang="en-US" altLang="da-DK" sz="1600" b="0" i="0" u="none" strike="noStrike" cap="none" normalizeH="0" baseline="0" dirty="0">
                <a:ln>
                  <a:noFill/>
                </a:ln>
                <a:effectLst/>
              </a:rPr>
              <a:t> blot </a:t>
            </a:r>
            <a:r>
              <a:rPr kumimoji="0" lang="en-US" altLang="da-DK" sz="1600" b="0" i="1" u="none" strike="noStrike" cap="none" normalizeH="0" baseline="0" dirty="0">
                <a:ln>
                  <a:noFill/>
                </a:ln>
                <a:effectLst/>
              </a:rPr>
              <a:t>er</a:t>
            </a:r>
            <a:r>
              <a:rPr kumimoji="0" lang="en-US" altLang="da-DK" sz="1600" b="0" i="0" u="none" strike="noStrike" cap="none" normalizeH="0" baseline="0" dirty="0">
                <a:ln>
                  <a:noFill/>
                </a:ln>
                <a:effectLst/>
              </a:rPr>
              <a:t> med </a:t>
            </a:r>
            <a:r>
              <a:rPr kumimoji="0" lang="en-US" altLang="da-DK" sz="1600" b="0" i="0" u="none" strike="noStrike" cap="none" normalizeH="0" baseline="0" dirty="0" err="1">
                <a:ln>
                  <a:noFill/>
                </a:ln>
                <a:effectLst/>
              </a:rPr>
              <a:t>smerten</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og</a:t>
            </a:r>
            <a:r>
              <a:rPr kumimoji="0" lang="en-US" altLang="da-DK" sz="1600" b="0" i="0" u="none" strike="noStrike" cap="none" normalizeH="0" baseline="0" dirty="0">
                <a:ln>
                  <a:noFill/>
                </a:ln>
                <a:effectLst/>
              </a:rPr>
              <a:t> </a:t>
            </a:r>
            <a:r>
              <a:rPr kumimoji="0" lang="en-US" altLang="da-DK" sz="1600" b="0" i="0" u="none" strike="noStrike" cap="none" normalizeH="0" baseline="0" dirty="0" err="1">
                <a:ln>
                  <a:noFill/>
                </a:ln>
                <a:effectLst/>
              </a:rPr>
              <a:t>sorgen</a:t>
            </a:r>
            <a:r>
              <a:rPr kumimoji="0" lang="en-US" altLang="da-DK" sz="1600" b="0" i="0" u="none" strike="noStrike" cap="none" normalizeH="0" baseline="0" dirty="0">
                <a:ln>
                  <a:noFill/>
                </a:ln>
                <a:effectLst/>
              </a:rPr>
              <a:t>.” (D. </a:t>
            </a:r>
            <a:r>
              <a:rPr lang="en-US" altLang="da-DK" sz="1600" dirty="0" err="1"/>
              <a:t>Jelstrup</a:t>
            </a:r>
            <a:r>
              <a:rPr lang="en-US" altLang="da-DK" sz="1600" dirty="0"/>
              <a:t>)</a:t>
            </a:r>
            <a:endParaRPr kumimoji="0" lang="en-US" altLang="da-DK" sz="1600" b="0" i="0" u="none" strike="noStrike" cap="none" normalizeH="0" baseline="0" dirty="0">
              <a:ln>
                <a:noFill/>
              </a:ln>
              <a:effectLst/>
            </a:endParaRPr>
          </a:p>
          <a:p>
            <a:pPr marR="0" lvl="0" fontAlgn="base">
              <a:lnSpc>
                <a:spcPct val="90000"/>
              </a:lnSpc>
              <a:spcBef>
                <a:spcPct val="0"/>
              </a:spcBef>
              <a:spcAft>
                <a:spcPts val="600"/>
              </a:spcAft>
              <a:buClrTx/>
              <a:buSzTx/>
              <a:tabLst/>
            </a:pPr>
            <a:r>
              <a:rPr lang="en-US" altLang="da-DK" sz="1600" dirty="0" err="1"/>
              <a:t>Kunstneren</a:t>
            </a:r>
            <a:r>
              <a:rPr lang="en-US" altLang="da-DK" sz="1600" dirty="0"/>
              <a:t> </a:t>
            </a:r>
            <a:r>
              <a:rPr lang="en-US" altLang="da-DK" sz="1600" dirty="0" err="1"/>
              <a:t>fremstår</a:t>
            </a:r>
            <a:r>
              <a:rPr lang="en-US" altLang="da-DK" sz="1600" dirty="0"/>
              <a:t> </a:t>
            </a:r>
            <a:r>
              <a:rPr lang="en-US" altLang="da-DK" sz="1600" dirty="0" err="1"/>
              <a:t>som</a:t>
            </a:r>
            <a:r>
              <a:rPr lang="en-US" altLang="da-DK" sz="1600" dirty="0"/>
              <a:t> “The Cleaner” – den der </a:t>
            </a:r>
            <a:r>
              <a:rPr lang="en-US" altLang="da-DK" sz="1600" dirty="0" err="1"/>
              <a:t>renser</a:t>
            </a:r>
            <a:r>
              <a:rPr lang="en-US" altLang="da-DK" sz="1600" dirty="0"/>
              <a:t> </a:t>
            </a:r>
            <a:r>
              <a:rPr lang="en-US" altLang="da-DK" sz="1600" dirty="0" err="1"/>
              <a:t>og</a:t>
            </a:r>
            <a:r>
              <a:rPr lang="en-US" altLang="da-DK" sz="1600" dirty="0"/>
              <a:t> </a:t>
            </a:r>
            <a:r>
              <a:rPr lang="en-US" altLang="da-DK" sz="1600" dirty="0" err="1"/>
              <a:t>heler</a:t>
            </a:r>
            <a:r>
              <a:rPr kumimoji="0" lang="en-US" altLang="da-DK" sz="1600" b="0" i="0" u="none" strike="noStrike" cap="none" normalizeH="0" baseline="0" dirty="0">
                <a:ln>
                  <a:noFill/>
                </a:ln>
                <a:effectLst/>
              </a:rPr>
              <a:t>.</a:t>
            </a:r>
          </a:p>
        </p:txBody>
      </p:sp>
      <p:sp>
        <p:nvSpPr>
          <p:cNvPr id="7" name="Tekstfelt 6">
            <a:extLst>
              <a:ext uri="{FF2B5EF4-FFF2-40B4-BE49-F238E27FC236}">
                <a16:creationId xmlns:a16="http://schemas.microsoft.com/office/drawing/2014/main" id="{CFE0C750-5E90-DC1F-4565-CC56390423EE}"/>
              </a:ext>
            </a:extLst>
          </p:cNvPr>
          <p:cNvSpPr txBox="1"/>
          <p:nvPr/>
        </p:nvSpPr>
        <p:spPr>
          <a:xfrm>
            <a:off x="381000" y="4716412"/>
            <a:ext cx="6096000" cy="2092881"/>
          </a:xfrm>
          <a:prstGeom prst="rect">
            <a:avLst/>
          </a:prstGeom>
          <a:noFill/>
          <a:ln>
            <a:solidFill>
              <a:srgbClr val="C00000"/>
            </a:solidFill>
          </a:ln>
        </p:spPr>
        <p:txBody>
          <a:bodyPr wrap="square">
            <a:spAutoFit/>
          </a:bodyPr>
          <a:lstStyle/>
          <a:p>
            <a:r>
              <a:rPr lang="da-DK" dirty="0"/>
              <a:t>Krigen på Balkan</a:t>
            </a:r>
          </a:p>
          <a:p>
            <a:r>
              <a:rPr lang="da-DK" sz="1400" dirty="0"/>
              <a:t>1990’erne rullede en lavine af borgerkrig hen over det daværende Jugoslavien. Da Jugoslavien i 1991 brød sammen, eksploderede de interne modsætninger i det etnisk sammensatte Balkanområde. Borgerkrige mellem bosniere, serbere og kroater blev ved med at blusse op med fornyet intensitet i hele tiåret frem til 2001. Det begyndte mod nord i Slovenien i 1991 og sluttede mod syd i Kosovo i 1999. Undervejs tog volden til i styrke og brutalitet. Etnisk udrensning, terrorbombning, mord, massakrer og voldtægt blev en del af hverdagen for indbyggerne på Balkan. </a:t>
            </a:r>
          </a:p>
        </p:txBody>
      </p:sp>
      <p:pic>
        <p:nvPicPr>
          <p:cNvPr id="9" name="Billede 8" descr="Et billede, der indeholder person&#10;&#10;Automatisk genereret beskrivelse">
            <a:extLst>
              <a:ext uri="{FF2B5EF4-FFF2-40B4-BE49-F238E27FC236}">
                <a16:creationId xmlns:a16="http://schemas.microsoft.com/office/drawing/2014/main" id="{839B7CF3-44A3-AF24-15B7-760F6580D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6674"/>
            <a:ext cx="4572000" cy="6858000"/>
          </a:xfrm>
          <a:prstGeom prst="rect">
            <a:avLst/>
          </a:prstGeom>
        </p:spPr>
      </p:pic>
    </p:spTree>
    <p:extLst>
      <p:ext uri="{BB962C8B-B14F-4D97-AF65-F5344CB8AC3E}">
        <p14:creationId xmlns:p14="http://schemas.microsoft.com/office/powerpoint/2010/main" val="35824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467A974-82AD-C930-3895-B4A9A7C3368D}"/>
              </a:ext>
            </a:extLst>
          </p:cNvPr>
          <p:cNvSpPr txBox="1"/>
          <p:nvPr/>
        </p:nvSpPr>
        <p:spPr>
          <a:xfrm>
            <a:off x="533400" y="805755"/>
            <a:ext cx="6096000" cy="1384995"/>
          </a:xfrm>
          <a:prstGeom prst="rect">
            <a:avLst/>
          </a:prstGeom>
          <a:noFill/>
          <a:ln w="9525">
            <a:solidFill>
              <a:srgbClr val="FF0000"/>
            </a:solidFill>
          </a:ln>
        </p:spPr>
        <p:txBody>
          <a:bodyPr wrap="square">
            <a:spAutoFit/>
          </a:bodyPr>
          <a:lstStyle/>
          <a:p>
            <a:r>
              <a:rPr lang="da-DK" sz="1400" dirty="0"/>
              <a:t>”MA lader også kunsten være den størrelse, der på det helt personlige plan heler tab, svigt og sorg. Hun ser kunsten er den kraft, der potentielt kan rense vore sind og hjerter for smerte og traumatiserende tabserfaringer” </a:t>
            </a:r>
          </a:p>
          <a:p>
            <a:r>
              <a:rPr lang="da-DK" sz="1400" dirty="0"/>
              <a:t>I The Artist is present betones den følelsesmæssige udveksling af energi og den helende kraft, som menneskelig kontakt, herunder intens øjenkontakt, kan give.” (D. Jelstrup)</a:t>
            </a:r>
          </a:p>
        </p:txBody>
      </p:sp>
      <p:sp>
        <p:nvSpPr>
          <p:cNvPr id="5" name="Tekstfelt 4">
            <a:extLst>
              <a:ext uri="{FF2B5EF4-FFF2-40B4-BE49-F238E27FC236}">
                <a16:creationId xmlns:a16="http://schemas.microsoft.com/office/drawing/2014/main" id="{4DF82373-ABB8-019C-6A6D-8181239EAE15}"/>
              </a:ext>
            </a:extLst>
          </p:cNvPr>
          <p:cNvSpPr txBox="1"/>
          <p:nvPr/>
        </p:nvSpPr>
        <p:spPr>
          <a:xfrm>
            <a:off x="6836644" y="805755"/>
            <a:ext cx="5224152" cy="3600986"/>
          </a:xfrm>
          <a:prstGeom prst="rect">
            <a:avLst/>
          </a:prstGeom>
          <a:noFill/>
          <a:ln w="19050">
            <a:solidFill>
              <a:srgbClr val="FF0000"/>
            </a:solidFill>
          </a:ln>
        </p:spPr>
        <p:txBody>
          <a:bodyPr wrap="square">
            <a:spAutoFit/>
          </a:bodyPr>
          <a:lstStyle/>
          <a:p>
            <a:r>
              <a:rPr lang="da-DK" sz="1200" i="1" dirty="0"/>
              <a:t>The Artist is Present</a:t>
            </a:r>
            <a:r>
              <a:rPr lang="da-DK" sz="1200" dirty="0"/>
              <a:t> er Marina </a:t>
            </a:r>
            <a:r>
              <a:rPr lang="da-DK" sz="1200" dirty="0" err="1"/>
              <a:t>Abramović</a:t>
            </a:r>
            <a:r>
              <a:rPr lang="da-DK" sz="1200" dirty="0"/>
              <a:t> længstvarende performanceværk med en samlet varighed på 736,5 timer. </a:t>
            </a:r>
            <a:r>
              <a:rPr lang="da-DK" sz="1200" i="1" dirty="0"/>
              <a:t>The Artist is Present</a:t>
            </a:r>
            <a:r>
              <a:rPr lang="da-DK" sz="1200" dirty="0"/>
              <a:t>, gennemførtes på </a:t>
            </a:r>
            <a:r>
              <a:rPr lang="da-DK" sz="1200" dirty="0">
                <a:hlinkClick r:id="rId2"/>
              </a:rPr>
              <a:t>Museum of </a:t>
            </a:r>
            <a:r>
              <a:rPr lang="da-DK" sz="1200" dirty="0" err="1">
                <a:hlinkClick r:id="rId2"/>
              </a:rPr>
              <a:t>Modern</a:t>
            </a:r>
            <a:r>
              <a:rPr lang="da-DK" sz="1200" dirty="0">
                <a:hlinkClick r:id="rId2"/>
              </a:rPr>
              <a:t> Art</a:t>
            </a:r>
            <a:r>
              <a:rPr lang="da-DK" sz="1200" dirty="0"/>
              <a:t> i New York i 2010. Her sad hun i tre måneder, godt 700 timer, på en stol, hver dag i hele museets åbningstid, uden pause. Hun havde forberedt sig i flere måneder inden, så hun kunne undlade at spise og gå på toilettet i løbet af de 7-10 timer, hun dagligt skulle sidde.</a:t>
            </a:r>
          </a:p>
          <a:p>
            <a:r>
              <a:rPr lang="da-DK" sz="1200" dirty="0"/>
              <a:t>I dette værk indbød </a:t>
            </a:r>
            <a:r>
              <a:rPr lang="da-DK" sz="1200" dirty="0" err="1"/>
              <a:t>Abramović</a:t>
            </a:r>
            <a:r>
              <a:rPr lang="da-DK" sz="1200" dirty="0"/>
              <a:t> på skift medlemmer af publikum til at sidde tavse på en stol overfor hende så længe, de havde lyst. Mellem </a:t>
            </a:r>
            <a:r>
              <a:rPr lang="da-DK" sz="1200" dirty="0" err="1"/>
              <a:t>Abramović</a:t>
            </a:r>
            <a:r>
              <a:rPr lang="da-DK" sz="1200" dirty="0"/>
              <a:t> og det enkelte besøgende medlem af publikum var der placeret et mindre, kvadratisk bord. Og væsentligst havde hvert enkelt medlem af publikum og </a:t>
            </a:r>
            <a:r>
              <a:rPr lang="da-DK" sz="1200" dirty="0" err="1"/>
              <a:t>Abramović</a:t>
            </a:r>
            <a:r>
              <a:rPr lang="da-DK" sz="1200" dirty="0"/>
              <a:t> en intens øjenkontakt, så længe mødet varede. To store, hvide lærreder placeret overfor hinanden fremviste tillige henholdsvis kunstnerens ansigt samt ansigtet på den besøgende.</a:t>
            </a:r>
          </a:p>
          <a:p>
            <a:r>
              <a:rPr lang="da-DK" sz="1200" dirty="0"/>
              <a:t>Både den fysiske og den mentale stamina er bemærkelsesværdig, men det er også bemærkelsesværdigt, at det var publikum, der havde hovedrollen. </a:t>
            </a:r>
            <a:r>
              <a:rPr lang="da-DK" sz="1200" dirty="0" err="1"/>
              <a:t>Abramović</a:t>
            </a:r>
            <a:r>
              <a:rPr lang="da-DK" sz="1200" dirty="0"/>
              <a:t> sad stille og tilbød sit blik, helt enkelt. Men hvad folk så, og hvordan de reagerede, når de sad og kiggede hende i øjnene, havde hun intet med at gøre. Mange begyndte at græde, og folk følte alt muligt, mens hun bare sad der. Åbent og uden at styre 'indholdet'.</a:t>
            </a:r>
          </a:p>
        </p:txBody>
      </p:sp>
      <p:pic>
        <p:nvPicPr>
          <p:cNvPr id="7" name="Billede 6" descr="Et billede, der indeholder gulv, indendørs, væg, værelse&#10;&#10;Automatisk genereret beskrivelse">
            <a:extLst>
              <a:ext uri="{FF2B5EF4-FFF2-40B4-BE49-F238E27FC236}">
                <a16:creationId xmlns:a16="http://schemas.microsoft.com/office/drawing/2014/main" id="{D33DEBB7-E6FA-D6D3-A1DF-F6732F9BE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57514"/>
            <a:ext cx="6029325" cy="4019550"/>
          </a:xfrm>
          <a:prstGeom prst="rect">
            <a:avLst/>
          </a:prstGeom>
        </p:spPr>
      </p:pic>
      <p:sp>
        <p:nvSpPr>
          <p:cNvPr id="9" name="Tekstfelt 8">
            <a:extLst>
              <a:ext uri="{FF2B5EF4-FFF2-40B4-BE49-F238E27FC236}">
                <a16:creationId xmlns:a16="http://schemas.microsoft.com/office/drawing/2014/main" id="{CBC1FD8E-BA9F-F407-B19F-9A42D2C4CFDB}"/>
              </a:ext>
            </a:extLst>
          </p:cNvPr>
          <p:cNvSpPr txBox="1"/>
          <p:nvPr/>
        </p:nvSpPr>
        <p:spPr>
          <a:xfrm>
            <a:off x="533400" y="6322426"/>
            <a:ext cx="6096000" cy="430887"/>
          </a:xfrm>
          <a:prstGeom prst="rect">
            <a:avLst/>
          </a:prstGeom>
          <a:noFill/>
        </p:spPr>
        <p:txBody>
          <a:bodyPr wrap="square">
            <a:spAutoFit/>
          </a:bodyPr>
          <a:lstStyle/>
          <a:p>
            <a:r>
              <a:rPr lang="en-US" sz="1100" dirty="0"/>
              <a:t>Marina </a:t>
            </a:r>
            <a:r>
              <a:rPr lang="en-US" sz="1100" dirty="0" err="1"/>
              <a:t>Abramović</a:t>
            </a:r>
            <a:r>
              <a:rPr lang="en-US" sz="1100" dirty="0"/>
              <a:t>. The Artist is Present. Performance, 3 </a:t>
            </a:r>
            <a:r>
              <a:rPr lang="en-US" sz="1100" dirty="0" err="1"/>
              <a:t>måneder</a:t>
            </a:r>
            <a:r>
              <a:rPr lang="en-US" sz="1100" dirty="0"/>
              <a:t>/months. The Museum of Modern Art, New York, NY, 2010. </a:t>
            </a:r>
            <a:endParaRPr lang="da-DK" sz="1100" dirty="0"/>
          </a:p>
        </p:txBody>
      </p:sp>
      <p:sp>
        <p:nvSpPr>
          <p:cNvPr id="10" name="Tekstfelt 9">
            <a:extLst>
              <a:ext uri="{FF2B5EF4-FFF2-40B4-BE49-F238E27FC236}">
                <a16:creationId xmlns:a16="http://schemas.microsoft.com/office/drawing/2014/main" id="{1E45FE2A-3771-388B-B7C3-AAE934D36534}"/>
              </a:ext>
            </a:extLst>
          </p:cNvPr>
          <p:cNvSpPr txBox="1"/>
          <p:nvPr/>
        </p:nvSpPr>
        <p:spPr>
          <a:xfrm>
            <a:off x="485775" y="154217"/>
            <a:ext cx="3547574" cy="584775"/>
          </a:xfrm>
          <a:prstGeom prst="rect">
            <a:avLst/>
          </a:prstGeom>
          <a:noFill/>
        </p:spPr>
        <p:txBody>
          <a:bodyPr wrap="none" rtlCol="0">
            <a:spAutoFit/>
          </a:bodyPr>
          <a:lstStyle/>
          <a:p>
            <a:r>
              <a:rPr lang="da-DK" sz="3200" b="1" dirty="0">
                <a:solidFill>
                  <a:srgbClr val="FF0000"/>
                </a:solidFill>
              </a:rPr>
              <a:t>The artist is present</a:t>
            </a:r>
          </a:p>
        </p:txBody>
      </p:sp>
      <p:sp>
        <p:nvSpPr>
          <p:cNvPr id="12" name="Tekstfelt 11">
            <a:extLst>
              <a:ext uri="{FF2B5EF4-FFF2-40B4-BE49-F238E27FC236}">
                <a16:creationId xmlns:a16="http://schemas.microsoft.com/office/drawing/2014/main" id="{841668E8-6B78-99B2-7CFD-1CF1A197E86A}"/>
              </a:ext>
            </a:extLst>
          </p:cNvPr>
          <p:cNvSpPr txBox="1"/>
          <p:nvPr/>
        </p:nvSpPr>
        <p:spPr>
          <a:xfrm>
            <a:off x="6836644" y="4673004"/>
            <a:ext cx="5224152" cy="1477328"/>
          </a:xfrm>
          <a:prstGeom prst="rect">
            <a:avLst/>
          </a:prstGeom>
          <a:noFill/>
          <a:ln>
            <a:solidFill>
              <a:srgbClr val="FF0000"/>
            </a:solidFill>
          </a:ln>
        </p:spPr>
        <p:txBody>
          <a:bodyPr wrap="square">
            <a:spAutoFit/>
          </a:bodyPr>
          <a:lstStyle/>
          <a:p>
            <a:r>
              <a:rPr lang="da-DK" sz="1400" dirty="0"/>
              <a:t>”– Folk har mange forskellige grunde til at sætte sig overfor mig. Nogle er vrede, nogle er nysgerrige, nogle vil bare se, hvad der sker. Nogle af dem er meget </a:t>
            </a:r>
            <a:r>
              <a:rPr lang="da-DK" sz="1200" dirty="0"/>
              <a:t>åbne, og man mærker en enorm smerte. Der er mange, der bærer rundt på en stor smerte. Når de sidder overfor mig, handler det ikke længere om mig. Inden længe er det bare deres eget spejlbillede de ser” (Marina </a:t>
            </a:r>
            <a:r>
              <a:rPr lang="da-DK" sz="1200" dirty="0" err="1"/>
              <a:t>Abramović</a:t>
            </a:r>
            <a:r>
              <a:rPr lang="da-DK" sz="1200" dirty="0"/>
              <a:t> i dokumentarfilmen </a:t>
            </a:r>
            <a:r>
              <a:rPr lang="da-DK" sz="1200" i="1" dirty="0"/>
              <a:t>The Artist is Present</a:t>
            </a:r>
            <a:r>
              <a:rPr lang="da-DK" sz="1200" dirty="0"/>
              <a:t> om udstillingen på </a:t>
            </a:r>
            <a:r>
              <a:rPr lang="da-DK" sz="1200" dirty="0" err="1"/>
              <a:t>MoMA</a:t>
            </a:r>
            <a:r>
              <a:rPr lang="da-DK" sz="1200" dirty="0"/>
              <a:t>.)</a:t>
            </a:r>
          </a:p>
        </p:txBody>
      </p:sp>
    </p:spTree>
    <p:extLst>
      <p:ext uri="{BB962C8B-B14F-4D97-AF65-F5344CB8AC3E}">
        <p14:creationId xmlns:p14="http://schemas.microsoft.com/office/powerpoint/2010/main" val="224010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6ECF706E-B259-7825-9B04-87D4203A9E26}"/>
              </a:ext>
            </a:extLst>
          </p:cNvPr>
          <p:cNvSpPr txBox="1"/>
          <p:nvPr/>
        </p:nvSpPr>
        <p:spPr>
          <a:xfrm>
            <a:off x="438149" y="2777411"/>
            <a:ext cx="5353050" cy="3816429"/>
          </a:xfrm>
          <a:prstGeom prst="rect">
            <a:avLst/>
          </a:prstGeom>
          <a:noFill/>
        </p:spPr>
        <p:txBody>
          <a:bodyPr wrap="square">
            <a:spAutoFit/>
          </a:bodyPr>
          <a:lstStyle/>
          <a:p>
            <a:r>
              <a:rPr lang="en-US" sz="1600" b="1" dirty="0"/>
              <a:t>Transitory object</a:t>
            </a:r>
          </a:p>
          <a:p>
            <a:r>
              <a:rPr lang="en-US" sz="1600" dirty="0"/>
              <a:t>“After walking the Chinese Wall, I realized that for the first time I had been doing a performance where the audience was not physically present. In order to transmit this experience to them I built a series of transitory objects with the idea that the audience could actively take part. The basic structure was sitting, standing, and lying. As I was building the objects I paid a lot of attention to the materials I used. I limited myself to materials like copper, iron, wood, and minerals. I believe these materials contain certain energies. I do not consider these works as sculptures, but as transitory objects to trigger physical or mental experiences among the public through direct interaction. When the experience is achieved the objects can be removed”. (Marina Abramovic)</a:t>
            </a:r>
            <a:br>
              <a:rPr lang="en-US" dirty="0"/>
            </a:br>
            <a:r>
              <a:rPr lang="da-DK" altLang="da-DK" sz="1800" dirty="0">
                <a:hlinkClick r:id="rId2"/>
              </a:rPr>
              <a:t>http://www.marinaabramovic.com/transitory.html</a:t>
            </a:r>
            <a:endParaRPr lang="da-DK" altLang="da-DK" sz="1800" dirty="0"/>
          </a:p>
        </p:txBody>
      </p:sp>
      <p:sp>
        <p:nvSpPr>
          <p:cNvPr id="8" name="Tekstfelt 7">
            <a:extLst>
              <a:ext uri="{FF2B5EF4-FFF2-40B4-BE49-F238E27FC236}">
                <a16:creationId xmlns:a16="http://schemas.microsoft.com/office/drawing/2014/main" id="{7EE1E184-5310-DB56-D709-8A1142967850}"/>
              </a:ext>
            </a:extLst>
          </p:cNvPr>
          <p:cNvSpPr txBox="1"/>
          <p:nvPr/>
        </p:nvSpPr>
        <p:spPr>
          <a:xfrm>
            <a:off x="397873" y="264160"/>
            <a:ext cx="5433603" cy="369332"/>
          </a:xfrm>
          <a:prstGeom prst="rect">
            <a:avLst/>
          </a:prstGeom>
          <a:noFill/>
          <a:ln>
            <a:solidFill>
              <a:srgbClr val="FF0000"/>
            </a:solidFill>
          </a:ln>
        </p:spPr>
        <p:txBody>
          <a:bodyPr wrap="none" rtlCol="0">
            <a:spAutoFit/>
          </a:bodyPr>
          <a:lstStyle/>
          <a:p>
            <a:r>
              <a:rPr lang="da-DK" dirty="0"/>
              <a:t>Publikums nye rolle. Fra passiv beskuer til aktiv deltager. </a:t>
            </a:r>
          </a:p>
        </p:txBody>
      </p:sp>
      <p:sp>
        <p:nvSpPr>
          <p:cNvPr id="11" name="Tekstfelt 10">
            <a:extLst>
              <a:ext uri="{FF2B5EF4-FFF2-40B4-BE49-F238E27FC236}">
                <a16:creationId xmlns:a16="http://schemas.microsoft.com/office/drawing/2014/main" id="{D30CE8E1-7115-D013-3FD0-C3CBA3AD2B1E}"/>
              </a:ext>
            </a:extLst>
          </p:cNvPr>
          <p:cNvSpPr txBox="1"/>
          <p:nvPr/>
        </p:nvSpPr>
        <p:spPr>
          <a:xfrm>
            <a:off x="438149" y="966787"/>
            <a:ext cx="5622986" cy="1477328"/>
          </a:xfrm>
          <a:prstGeom prst="rect">
            <a:avLst/>
          </a:prstGeom>
          <a:noFill/>
        </p:spPr>
        <p:txBody>
          <a:bodyPr wrap="square" rtlCol="0">
            <a:spAutoFit/>
          </a:bodyPr>
          <a:lstStyle/>
          <a:p>
            <a:r>
              <a:rPr lang="da-DK" dirty="0"/>
              <a:t>I sine sene værker, træder MA selv mere og mere i baggrunden for i stedet at overlade pladsen til publikum selv, så publikum går fra at være passiv iagttager til at blive aktiv deltager i hendes performances. MA skaber rammerne, og publikum fylder dem selv ud.</a:t>
            </a:r>
          </a:p>
        </p:txBody>
      </p:sp>
      <p:pic>
        <p:nvPicPr>
          <p:cNvPr id="2050" name="Picture 2">
            <a:extLst>
              <a:ext uri="{FF2B5EF4-FFF2-40B4-BE49-F238E27FC236}">
                <a16:creationId xmlns:a16="http://schemas.microsoft.com/office/drawing/2014/main" id="{7A68F843-DFF9-7679-BDA0-7DD407F26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2212340"/>
            <a:ext cx="297180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descr="Et billede, der indeholder gulv, indendørs, værelse, vindue&#10;&#10;Automatisk genereret beskrivelse">
            <a:extLst>
              <a:ext uri="{FF2B5EF4-FFF2-40B4-BE49-F238E27FC236}">
                <a16:creationId xmlns:a16="http://schemas.microsoft.com/office/drawing/2014/main" id="{7E6D4A87-FD82-0ACA-EAAC-39B6EE975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008" y="302401"/>
            <a:ext cx="3911855" cy="2574325"/>
          </a:xfrm>
          <a:prstGeom prst="rect">
            <a:avLst/>
          </a:prstGeom>
        </p:spPr>
      </p:pic>
      <p:pic>
        <p:nvPicPr>
          <p:cNvPr id="16" name="Billede 15" descr="Et billede, der indeholder jord, udendørs, sæde, bord&#10;&#10;Automatisk genereret beskrivelse">
            <a:extLst>
              <a:ext uri="{FF2B5EF4-FFF2-40B4-BE49-F238E27FC236}">
                <a16:creationId xmlns:a16="http://schemas.microsoft.com/office/drawing/2014/main" id="{4B4CE917-C7E3-0B44-03A5-3BE4364079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008" y="3320932"/>
            <a:ext cx="3783855" cy="2451511"/>
          </a:xfrm>
          <a:prstGeom prst="rect">
            <a:avLst/>
          </a:prstGeom>
        </p:spPr>
      </p:pic>
    </p:spTree>
    <p:extLst>
      <p:ext uri="{BB962C8B-B14F-4D97-AF65-F5344CB8AC3E}">
        <p14:creationId xmlns:p14="http://schemas.microsoft.com/office/powerpoint/2010/main" val="258896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B790542C-A280-D620-2C0A-33AA1356441A}"/>
              </a:ext>
            </a:extLst>
          </p:cNvPr>
          <p:cNvSpPr txBox="1"/>
          <p:nvPr/>
        </p:nvSpPr>
        <p:spPr>
          <a:xfrm>
            <a:off x="676275" y="2436138"/>
            <a:ext cx="5419725" cy="2031325"/>
          </a:xfrm>
          <a:prstGeom prst="rect">
            <a:avLst/>
          </a:prstGeom>
          <a:noFill/>
        </p:spPr>
        <p:txBody>
          <a:bodyPr wrap="square">
            <a:spAutoFit/>
          </a:bodyPr>
          <a:lstStyle/>
          <a:p>
            <a:r>
              <a:rPr lang="da-DK" dirty="0"/>
              <a:t>Naturen, rækkerne af sten, tilbyder sin helende og lindrende kraft til publikum, og idet man som betragter lader ansigtet, hjerteregionen samt kønnet berøre de monterede sten, transformeres man som selv ved en metaforisk overførsel af energi fra de ophængte sten til det smerteplagede sind, det sorgfyldte hjerte og/eller det sårede køn.</a:t>
            </a:r>
          </a:p>
        </p:txBody>
      </p:sp>
      <p:sp>
        <p:nvSpPr>
          <p:cNvPr id="6" name="Tekstfelt 5">
            <a:extLst>
              <a:ext uri="{FF2B5EF4-FFF2-40B4-BE49-F238E27FC236}">
                <a16:creationId xmlns:a16="http://schemas.microsoft.com/office/drawing/2014/main" id="{A28CCDF4-CA1A-D7E5-1414-07F76B55253F}"/>
              </a:ext>
            </a:extLst>
          </p:cNvPr>
          <p:cNvSpPr txBox="1"/>
          <p:nvPr/>
        </p:nvSpPr>
        <p:spPr>
          <a:xfrm>
            <a:off x="676275" y="404813"/>
            <a:ext cx="5498383" cy="2031325"/>
          </a:xfrm>
          <a:prstGeom prst="rect">
            <a:avLst/>
          </a:prstGeom>
          <a:noFill/>
        </p:spPr>
        <p:txBody>
          <a:bodyPr wrap="square">
            <a:spAutoFit/>
          </a:bodyPr>
          <a:lstStyle/>
          <a:p>
            <a:r>
              <a:rPr lang="da-DK" i="1" dirty="0"/>
              <a:t>Black Dragon </a:t>
            </a:r>
            <a:r>
              <a:rPr lang="da-DK" dirty="0"/>
              <a:t>består af nogle rækker af firkantede sten monteret på en væg.</a:t>
            </a:r>
          </a:p>
          <a:p>
            <a:r>
              <a:rPr lang="da-DK" dirty="0"/>
              <a:t>Hver række udgøres af tre sten, der er placeret vertikalt oven over hinanden med en vis afstand imellem. Det enkelte medlem af publikum inviteres af </a:t>
            </a:r>
            <a:r>
              <a:rPr lang="da-DK" dirty="0" err="1"/>
              <a:t>Abramović</a:t>
            </a:r>
            <a:r>
              <a:rPr lang="da-DK" dirty="0"/>
              <a:t> til at placere sig med ansigtet mod væggen og presse hoved, hjerte og køn ind mod de tre sten.</a:t>
            </a:r>
          </a:p>
        </p:txBody>
      </p:sp>
      <p:sp>
        <p:nvSpPr>
          <p:cNvPr id="8" name="Tekstfelt 7">
            <a:extLst>
              <a:ext uri="{FF2B5EF4-FFF2-40B4-BE49-F238E27FC236}">
                <a16:creationId xmlns:a16="http://schemas.microsoft.com/office/drawing/2014/main" id="{D2595184-A2F2-BCC3-8130-096C1F9E1322}"/>
              </a:ext>
            </a:extLst>
          </p:cNvPr>
          <p:cNvSpPr txBox="1"/>
          <p:nvPr/>
        </p:nvSpPr>
        <p:spPr>
          <a:xfrm>
            <a:off x="676275" y="4327177"/>
            <a:ext cx="5498383" cy="2308324"/>
          </a:xfrm>
          <a:prstGeom prst="rect">
            <a:avLst/>
          </a:prstGeom>
          <a:noFill/>
        </p:spPr>
        <p:txBody>
          <a:bodyPr wrap="square">
            <a:spAutoFit/>
          </a:bodyPr>
          <a:lstStyle/>
          <a:p>
            <a:r>
              <a:rPr lang="da-DK" dirty="0">
                <a:solidFill>
                  <a:srgbClr val="FF0000"/>
                </a:solidFill>
              </a:rPr>
              <a:t>Kunsten bliver igen den størrelse, der symbolsk renser os og oplader os på ny med styrke, kraft og energi. Kunsten soner, forsoner, reparerer, overkommer og frigør; Kunsten er </a:t>
            </a:r>
            <a:r>
              <a:rPr lang="da-DK" i="1" dirty="0">
                <a:solidFill>
                  <a:srgbClr val="FF0000"/>
                </a:solidFill>
              </a:rPr>
              <a:t>The </a:t>
            </a:r>
            <a:r>
              <a:rPr lang="da-DK" i="1" dirty="0" err="1">
                <a:solidFill>
                  <a:srgbClr val="FF0000"/>
                </a:solidFill>
              </a:rPr>
              <a:t>Cleaner</a:t>
            </a:r>
            <a:r>
              <a:rPr lang="da-DK" i="1" dirty="0">
                <a:solidFill>
                  <a:srgbClr val="FF0000"/>
                </a:solidFill>
              </a:rPr>
              <a:t> </a:t>
            </a:r>
            <a:r>
              <a:rPr lang="da-DK" dirty="0">
                <a:solidFill>
                  <a:srgbClr val="FF0000"/>
                </a:solidFill>
              </a:rPr>
              <a:t>uden hvilken et hvilket som helst samfund, socialitet, menneskelighed og enkeltindivid ikke kan oppebære egen humanitet i mødet med voldens traumatiske og historisk set desværre ofte tragisk tilbagevendende og afstumpede brutalitet. </a:t>
            </a:r>
            <a:r>
              <a:rPr lang="da-DK" dirty="0"/>
              <a:t>(D. Jelstrup)</a:t>
            </a:r>
          </a:p>
        </p:txBody>
      </p:sp>
      <p:pic>
        <p:nvPicPr>
          <p:cNvPr id="9" name="Billede 8" descr="Et billede, der indeholder bygning, udendørs, fortov, personer&#10;&#10;Automatisk genereret beskrivelse">
            <a:extLst>
              <a:ext uri="{FF2B5EF4-FFF2-40B4-BE49-F238E27FC236}">
                <a16:creationId xmlns:a16="http://schemas.microsoft.com/office/drawing/2014/main" id="{E8EAC9A0-1E6D-2D6E-78C9-E3AAA3389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183" y="1603439"/>
            <a:ext cx="5622986" cy="4035216"/>
          </a:xfrm>
          <a:prstGeom prst="rect">
            <a:avLst/>
          </a:prstGeom>
        </p:spPr>
      </p:pic>
      <p:sp>
        <p:nvSpPr>
          <p:cNvPr id="10" name="Tekstfelt 9">
            <a:extLst>
              <a:ext uri="{FF2B5EF4-FFF2-40B4-BE49-F238E27FC236}">
                <a16:creationId xmlns:a16="http://schemas.microsoft.com/office/drawing/2014/main" id="{C07B1A24-D30A-69E8-DC25-AB759278AA33}"/>
              </a:ext>
            </a:extLst>
          </p:cNvPr>
          <p:cNvSpPr txBox="1"/>
          <p:nvPr/>
        </p:nvSpPr>
        <p:spPr>
          <a:xfrm>
            <a:off x="6174658" y="5809550"/>
            <a:ext cx="6096000" cy="276999"/>
          </a:xfrm>
          <a:prstGeom prst="rect">
            <a:avLst/>
          </a:prstGeom>
          <a:noFill/>
        </p:spPr>
        <p:txBody>
          <a:bodyPr wrap="square">
            <a:spAutoFit/>
          </a:bodyPr>
          <a:lstStyle/>
          <a:p>
            <a:r>
              <a:rPr lang="en-US" sz="1200" i="1" dirty="0"/>
              <a:t>Black Dragon, from the series Transitory Objects for Human Use</a:t>
            </a:r>
            <a:r>
              <a:rPr lang="en-US" sz="1200" dirty="0"/>
              <a:t>, 1990-94</a:t>
            </a:r>
            <a:endParaRPr lang="da-DK" sz="1200" dirty="0"/>
          </a:p>
        </p:txBody>
      </p:sp>
      <p:sp>
        <p:nvSpPr>
          <p:cNvPr id="3" name="Tekstfelt 2">
            <a:extLst>
              <a:ext uri="{FF2B5EF4-FFF2-40B4-BE49-F238E27FC236}">
                <a16:creationId xmlns:a16="http://schemas.microsoft.com/office/drawing/2014/main" id="{1799395C-FC6E-568B-CC7A-FD9B151FC044}"/>
              </a:ext>
            </a:extLst>
          </p:cNvPr>
          <p:cNvSpPr txBox="1"/>
          <p:nvPr/>
        </p:nvSpPr>
        <p:spPr>
          <a:xfrm>
            <a:off x="6406612" y="850013"/>
            <a:ext cx="6133454" cy="523220"/>
          </a:xfrm>
          <a:prstGeom prst="rect">
            <a:avLst/>
          </a:prstGeom>
          <a:noFill/>
        </p:spPr>
        <p:txBody>
          <a:bodyPr wrap="square">
            <a:spAutoFit/>
          </a:bodyPr>
          <a:lstStyle/>
          <a:p>
            <a:r>
              <a:rPr lang="da-DK" sz="2800" b="1" dirty="0"/>
              <a:t>Black Dragon </a:t>
            </a:r>
          </a:p>
        </p:txBody>
      </p:sp>
    </p:spTree>
    <p:extLst>
      <p:ext uri="{BB962C8B-B14F-4D97-AF65-F5344CB8AC3E}">
        <p14:creationId xmlns:p14="http://schemas.microsoft.com/office/powerpoint/2010/main" val="3122903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213B1F6-3DF1-6042-E99A-72DE79A34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77" y="0"/>
            <a:ext cx="12536153" cy="6932428"/>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99E77211-55E4-A920-0E11-748383EE22A9}"/>
              </a:ext>
            </a:extLst>
          </p:cNvPr>
          <p:cNvSpPr txBox="1"/>
          <p:nvPr/>
        </p:nvSpPr>
        <p:spPr>
          <a:xfrm>
            <a:off x="295053" y="968966"/>
            <a:ext cx="4074928" cy="646331"/>
          </a:xfrm>
          <a:prstGeom prst="rect">
            <a:avLst/>
          </a:prstGeom>
          <a:noFill/>
        </p:spPr>
        <p:txBody>
          <a:bodyPr wrap="square">
            <a:spAutoFit/>
          </a:bodyPr>
          <a:lstStyle/>
          <a:p>
            <a:r>
              <a:rPr lang="da-DK" b="0" i="0" dirty="0">
                <a:solidFill>
                  <a:srgbClr val="FFFFFF"/>
                </a:solidFill>
                <a:effectLst/>
                <a:latin typeface="Italian Plate No2 Expanded"/>
              </a:rPr>
              <a:t>Cisternerne</a:t>
            </a:r>
          </a:p>
          <a:p>
            <a:r>
              <a:rPr lang="da-DK" b="0" i="0" dirty="0">
                <a:solidFill>
                  <a:srgbClr val="FFFFFF"/>
                </a:solidFill>
                <a:effectLst/>
                <a:latin typeface="Italian Plate No2 Expanded"/>
              </a:rPr>
              <a:t>14. marts 2026 - 30. november 2026</a:t>
            </a:r>
            <a:endParaRPr lang="da-DK" dirty="0"/>
          </a:p>
        </p:txBody>
      </p:sp>
      <p:sp>
        <p:nvSpPr>
          <p:cNvPr id="5" name="Tekstfelt 4">
            <a:extLst>
              <a:ext uri="{FF2B5EF4-FFF2-40B4-BE49-F238E27FC236}">
                <a16:creationId xmlns:a16="http://schemas.microsoft.com/office/drawing/2014/main" id="{1708A613-59D1-16CA-8996-4995AF7510CA}"/>
              </a:ext>
            </a:extLst>
          </p:cNvPr>
          <p:cNvSpPr txBox="1"/>
          <p:nvPr/>
        </p:nvSpPr>
        <p:spPr>
          <a:xfrm>
            <a:off x="295053" y="251448"/>
            <a:ext cx="6204098" cy="523220"/>
          </a:xfrm>
          <a:prstGeom prst="rect">
            <a:avLst/>
          </a:prstGeom>
          <a:noFill/>
        </p:spPr>
        <p:txBody>
          <a:bodyPr wrap="square">
            <a:spAutoFit/>
          </a:bodyPr>
          <a:lstStyle/>
          <a:p>
            <a:r>
              <a:rPr lang="da-DK" sz="2800" b="1" dirty="0" err="1">
                <a:solidFill>
                  <a:srgbClr val="FFFFFF"/>
                </a:solidFill>
                <a:effectLst/>
                <a:latin typeface="Italian Plate No2 Expanded"/>
              </a:rPr>
              <a:t>Seven</a:t>
            </a:r>
            <a:r>
              <a:rPr lang="da-DK" sz="2800" b="1" dirty="0">
                <a:solidFill>
                  <a:srgbClr val="FFFFFF"/>
                </a:solidFill>
                <a:effectLst/>
                <a:latin typeface="Italian Plate No2 Expanded"/>
              </a:rPr>
              <a:t> Deaths</a:t>
            </a:r>
            <a:endParaRPr lang="da-DK" sz="2800" dirty="0"/>
          </a:p>
        </p:txBody>
      </p:sp>
    </p:spTree>
    <p:extLst>
      <p:ext uri="{BB962C8B-B14F-4D97-AF65-F5344CB8AC3E}">
        <p14:creationId xmlns:p14="http://schemas.microsoft.com/office/powerpoint/2010/main" val="86253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D47E2B0-FC74-B345-38BF-BAED28F44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976" y="558153"/>
            <a:ext cx="6519620" cy="3605316"/>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8E8675D-D920-552E-21FD-17387A681302}"/>
              </a:ext>
            </a:extLst>
          </p:cNvPr>
          <p:cNvSpPr txBox="1"/>
          <p:nvPr/>
        </p:nvSpPr>
        <p:spPr>
          <a:xfrm>
            <a:off x="297710" y="117693"/>
            <a:ext cx="4816549" cy="6463308"/>
          </a:xfrm>
          <a:prstGeom prst="rect">
            <a:avLst/>
          </a:prstGeom>
          <a:noFill/>
        </p:spPr>
        <p:txBody>
          <a:bodyPr wrap="square">
            <a:spAutoFit/>
          </a:bodyPr>
          <a:lstStyle/>
          <a:p>
            <a:pPr algn="l">
              <a:buNone/>
            </a:pPr>
            <a:r>
              <a:rPr lang="da-DK" b="1" i="1" dirty="0">
                <a:effectLst/>
                <a:latin typeface="Italian Plate No2 Expanded"/>
              </a:rPr>
              <a:t>Marina </a:t>
            </a:r>
            <a:r>
              <a:rPr lang="da-DK" b="1" i="1" dirty="0" err="1">
                <a:effectLst/>
                <a:latin typeface="Italian Plate No2 Expanded"/>
              </a:rPr>
              <a:t>Abramovićs</a:t>
            </a:r>
            <a:r>
              <a:rPr lang="da-DK" b="1" i="1" dirty="0">
                <a:effectLst/>
                <a:latin typeface="Italian Plate No2 Expanded"/>
              </a:rPr>
              <a:t> filmiske operainstallation </a:t>
            </a:r>
            <a:r>
              <a:rPr lang="da-DK" b="1" i="1" dirty="0" err="1">
                <a:effectLst/>
                <a:latin typeface="Italian Plate No2 Expanded"/>
              </a:rPr>
              <a:t>Seven</a:t>
            </a:r>
            <a:r>
              <a:rPr lang="da-DK" b="1" i="1" dirty="0">
                <a:effectLst/>
                <a:latin typeface="Italian Plate No2 Expanded"/>
              </a:rPr>
              <a:t> Deaths. </a:t>
            </a:r>
            <a:r>
              <a:rPr lang="da-DK" b="0" i="0" dirty="0">
                <a:effectLst/>
                <a:latin typeface="Italian Plate No2 Expanded"/>
              </a:rPr>
              <a:t> </a:t>
            </a:r>
          </a:p>
          <a:p>
            <a:pPr algn="l">
              <a:buNone/>
            </a:pPr>
            <a:r>
              <a:rPr lang="da-DK" b="0" i="1" dirty="0" err="1">
                <a:effectLst/>
                <a:latin typeface="Italian Plate No2 Expanded"/>
              </a:rPr>
              <a:t>Seven</a:t>
            </a:r>
            <a:r>
              <a:rPr lang="da-DK" b="0" i="1" dirty="0">
                <a:effectLst/>
                <a:latin typeface="Italian Plate No2 Expanded"/>
              </a:rPr>
              <a:t> Deaths</a:t>
            </a:r>
            <a:r>
              <a:rPr lang="da-DK" b="0" i="0" dirty="0">
                <a:effectLst/>
                <a:latin typeface="Italian Plate No2 Expanded"/>
              </a:rPr>
              <a:t> er en filmisk operainstallation, hvor den verdensberømte performancekunstner Marina </a:t>
            </a:r>
            <a:r>
              <a:rPr lang="da-DK" b="0" i="0" dirty="0" err="1">
                <a:effectLst/>
                <a:latin typeface="Italian Plate No2 Expanded"/>
              </a:rPr>
              <a:t>Abramović</a:t>
            </a:r>
            <a:r>
              <a:rPr lang="da-DK" b="0" i="0" dirty="0">
                <a:effectLst/>
                <a:latin typeface="Italian Plate No2 Expanded"/>
              </a:rPr>
              <a:t> iscenesætter døden i syv af operahistoriens mest ikoniske kvinderoller. </a:t>
            </a:r>
          </a:p>
          <a:p>
            <a:pPr algn="l">
              <a:buNone/>
            </a:pPr>
            <a:r>
              <a:rPr lang="da-DK" b="0" i="0" dirty="0">
                <a:effectLst/>
                <a:latin typeface="Italian Plate No2 Expanded"/>
              </a:rPr>
              <a:t>Til syv arier sunget af den legendariske operadiva Maria Callas, har </a:t>
            </a:r>
            <a:r>
              <a:rPr lang="da-DK" b="0" i="0" dirty="0" err="1">
                <a:effectLst/>
                <a:latin typeface="Italian Plate No2 Expanded"/>
              </a:rPr>
              <a:t>Abramović</a:t>
            </a:r>
            <a:r>
              <a:rPr lang="da-DK" b="0" i="0" dirty="0">
                <a:effectLst/>
                <a:latin typeface="Italian Plate No2 Expanded"/>
              </a:rPr>
              <a:t> skabt en visuel overdådig billedside, hvor hun selv indtager den kvindelige hovedrolle, mens Hollywood-skuespilleren Willem </a:t>
            </a:r>
            <a:r>
              <a:rPr lang="da-DK" b="0" i="0" dirty="0" err="1">
                <a:effectLst/>
                <a:latin typeface="Italian Plate No2 Expanded"/>
              </a:rPr>
              <a:t>Dafoe</a:t>
            </a:r>
            <a:r>
              <a:rPr lang="da-DK" b="0" i="0" dirty="0">
                <a:effectLst/>
                <a:latin typeface="Italian Plate No2 Expanded"/>
              </a:rPr>
              <a:t> spiller overfor hende. Det er der kommet en fascinerende og medrivende fortælling om kærlighed og tab, liv og død, længsel og lidelse ud af. </a:t>
            </a:r>
            <a:r>
              <a:rPr lang="da-DK" b="0" i="1" dirty="0" err="1">
                <a:effectLst/>
                <a:latin typeface="Italian Plate No2 Expanded"/>
              </a:rPr>
              <a:t>Seven</a:t>
            </a:r>
            <a:r>
              <a:rPr lang="da-DK" b="0" i="1" dirty="0">
                <a:effectLst/>
                <a:latin typeface="Italian Plate No2 Expanded"/>
              </a:rPr>
              <a:t> Deaths </a:t>
            </a:r>
            <a:r>
              <a:rPr lang="da-DK" b="0" i="0" dirty="0">
                <a:effectLst/>
                <a:latin typeface="Italian Plate No2 Expanded"/>
              </a:rPr>
              <a:t>er et vildt og voldsomt værk om menneskets eksistentielle grundvilkår: om identitet, skæbne og de store universelle følelser.  </a:t>
            </a:r>
          </a:p>
          <a:p>
            <a:pPr algn="l"/>
            <a:r>
              <a:rPr lang="da-DK" b="0" i="0" dirty="0">
                <a:effectLst/>
                <a:latin typeface="Italian Plate No2 Expanded"/>
              </a:rPr>
              <a:t>I Cisternerne vil publikum kunne opleve de syv film i et forløb med en samlet varighed på ca. 1 time. Det er første gang værket foldes ud i tid og rum i en iscenesættelse skabt særligt til Cisternernes mørke og underjordiske rum.    (Kilde: Cisternernes hjemmeside)</a:t>
            </a:r>
          </a:p>
        </p:txBody>
      </p:sp>
      <p:sp>
        <p:nvSpPr>
          <p:cNvPr id="5" name="Tekstfelt 4">
            <a:extLst>
              <a:ext uri="{FF2B5EF4-FFF2-40B4-BE49-F238E27FC236}">
                <a16:creationId xmlns:a16="http://schemas.microsoft.com/office/drawing/2014/main" id="{38B10A02-3EAB-5374-F167-19176C02D617}"/>
              </a:ext>
            </a:extLst>
          </p:cNvPr>
          <p:cNvSpPr txBox="1"/>
          <p:nvPr/>
        </p:nvSpPr>
        <p:spPr>
          <a:xfrm>
            <a:off x="5156788" y="4743525"/>
            <a:ext cx="6097772" cy="369332"/>
          </a:xfrm>
          <a:prstGeom prst="rect">
            <a:avLst/>
          </a:prstGeom>
          <a:noFill/>
        </p:spPr>
        <p:txBody>
          <a:bodyPr wrap="square">
            <a:spAutoFit/>
          </a:bodyPr>
          <a:lstStyle/>
          <a:p>
            <a:r>
              <a:rPr lang="en-US" dirty="0">
                <a:hlinkClick r:id="rId3"/>
              </a:rPr>
              <a:t>7 DEATHS OF MARIA CALLAS</a:t>
            </a:r>
            <a:endParaRPr lang="da-DK" dirty="0"/>
          </a:p>
        </p:txBody>
      </p:sp>
    </p:spTree>
    <p:extLst>
      <p:ext uri="{BB962C8B-B14F-4D97-AF65-F5344CB8AC3E}">
        <p14:creationId xmlns:p14="http://schemas.microsoft.com/office/powerpoint/2010/main" val="73119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429C-FC38-2A91-7A8F-8E03BF23E6F5}"/>
              </a:ext>
            </a:extLst>
          </p:cNvPr>
          <p:cNvSpPr>
            <a:spLocks noGrp="1"/>
          </p:cNvSpPr>
          <p:nvPr>
            <p:ph type="title"/>
          </p:nvPr>
        </p:nvSpPr>
        <p:spPr>
          <a:xfrm>
            <a:off x="1992313" y="333375"/>
            <a:ext cx="8229600" cy="1143000"/>
          </a:xfrm>
        </p:spPr>
        <p:txBody>
          <a:bodyPr/>
          <a:lstStyle/>
          <a:p>
            <a:pPr>
              <a:defRPr/>
            </a:pPr>
            <a:r>
              <a:rPr lang="da-DK" sz="2400" dirty="0"/>
              <a:t>Links til Marina </a:t>
            </a:r>
            <a:r>
              <a:rPr lang="da-DK" sz="2400" dirty="0" err="1"/>
              <a:t>Abramovic</a:t>
            </a:r>
            <a:r>
              <a:rPr lang="da-DK" sz="2400" dirty="0"/>
              <a:t> performances og re-performances</a:t>
            </a:r>
          </a:p>
        </p:txBody>
      </p:sp>
      <p:sp>
        <p:nvSpPr>
          <p:cNvPr id="11267" name="Pladsholder til indhold 2">
            <a:extLst>
              <a:ext uri="{FF2B5EF4-FFF2-40B4-BE49-F238E27FC236}">
                <a16:creationId xmlns:a16="http://schemas.microsoft.com/office/drawing/2014/main" id="{2BF22103-D4DD-A57C-CF59-C4639CC63F8C}"/>
              </a:ext>
            </a:extLst>
          </p:cNvPr>
          <p:cNvSpPr>
            <a:spLocks noGrp="1" noChangeArrowheads="1"/>
          </p:cNvSpPr>
          <p:nvPr>
            <p:ph idx="1"/>
          </p:nvPr>
        </p:nvSpPr>
        <p:spPr>
          <a:xfrm>
            <a:off x="501445" y="1081548"/>
            <a:ext cx="10852355" cy="5594555"/>
          </a:xfrm>
        </p:spPr>
        <p:txBody>
          <a:bodyPr numCol="2">
            <a:normAutofit/>
          </a:bodyPr>
          <a:lstStyle/>
          <a:p>
            <a:pPr marL="0" indent="0">
              <a:buNone/>
            </a:pPr>
            <a:endParaRPr lang="da-DK" altLang="da-DK" sz="1400" dirty="0">
              <a:hlinkClick r:id="rId2"/>
            </a:endParaRPr>
          </a:p>
          <a:p>
            <a:pPr marL="0" indent="0">
              <a:buNone/>
            </a:pPr>
            <a:r>
              <a:rPr lang="da-DK" altLang="da-DK" sz="1400" dirty="0"/>
              <a:t>Oregon Universitets hjemmeside med mange links til billede –og video-</a:t>
            </a:r>
            <a:r>
              <a:rPr lang="da-DK" altLang="da-DK" sz="1400" dirty="0" err="1"/>
              <a:t>dokumenation</a:t>
            </a:r>
            <a:r>
              <a:rPr lang="da-DK" altLang="da-DK" sz="1400" dirty="0"/>
              <a:t> af MA og </a:t>
            </a:r>
            <a:r>
              <a:rPr lang="da-DK" altLang="da-DK" sz="1400" dirty="0" err="1"/>
              <a:t>Ulays</a:t>
            </a:r>
            <a:r>
              <a:rPr lang="da-DK" altLang="da-DK" sz="1400" dirty="0"/>
              <a:t> performance med tilhørende kommentarer, samt artikler om </a:t>
            </a:r>
            <a:r>
              <a:rPr lang="da-DK" altLang="da-DK" sz="1400" dirty="0" err="1"/>
              <a:t>MAs</a:t>
            </a:r>
            <a:r>
              <a:rPr lang="da-DK" altLang="da-DK" sz="1400" dirty="0"/>
              <a:t> </a:t>
            </a:r>
            <a:r>
              <a:rPr lang="da-DK" altLang="da-DK" sz="1400" dirty="0" err="1"/>
              <a:t>euvre</a:t>
            </a:r>
            <a:r>
              <a:rPr lang="da-DK" altLang="da-DK" sz="1400" dirty="0"/>
              <a:t> og betydning.</a:t>
            </a:r>
          </a:p>
          <a:p>
            <a:pPr marL="0" indent="0">
              <a:buNone/>
            </a:pPr>
            <a:r>
              <a:rPr lang="da-DK" altLang="da-DK" sz="1400" dirty="0">
                <a:hlinkClick r:id="rId2"/>
              </a:rPr>
              <a:t>https://blogs.uoregon.edu/marinaabramovic/category/ulayabramovic/</a:t>
            </a:r>
            <a:endParaRPr lang="da-DK" altLang="da-DK" sz="1400" dirty="0"/>
          </a:p>
          <a:p>
            <a:pPr marL="0" indent="0">
              <a:buNone/>
            </a:pPr>
            <a:endParaRPr lang="da-DK" altLang="da-DK" sz="1400" dirty="0"/>
          </a:p>
          <a:p>
            <a:pPr marL="0" indent="0">
              <a:buNone/>
            </a:pPr>
            <a:r>
              <a:rPr lang="da-DK" altLang="da-DK" sz="1400" dirty="0"/>
              <a:t>Film om MA og </a:t>
            </a:r>
            <a:r>
              <a:rPr lang="da-DK" altLang="da-DK" sz="1400" dirty="0" err="1"/>
              <a:t>Ulays</a:t>
            </a:r>
            <a:r>
              <a:rPr lang="da-DK" altLang="da-DK" sz="1400" dirty="0"/>
              <a:t> partnerskab:</a:t>
            </a:r>
          </a:p>
          <a:p>
            <a:pPr marL="0" indent="0">
              <a:buNone/>
            </a:pPr>
            <a:r>
              <a:rPr lang="da-DK" altLang="da-DK" sz="1400" dirty="0">
                <a:hlinkClick r:id="rId3"/>
              </a:rPr>
              <a:t>https://vimeo.com/705760188</a:t>
            </a:r>
            <a:endParaRPr lang="da-DK" altLang="da-DK" sz="1400" dirty="0"/>
          </a:p>
          <a:p>
            <a:pPr marL="0" indent="0">
              <a:buNone/>
            </a:pPr>
            <a:r>
              <a:rPr lang="en-US" sz="1050" dirty="0"/>
              <a:t>In this film, 'No Predicted End,' the two former lovers and artistic collaborators take us through some of the most monumental performances from their years together from 1976 to 1988. They met on the 30 November - their shared birthday - after a solo performance by Marina </a:t>
            </a:r>
            <a:r>
              <a:rPr lang="en-US" sz="1050" dirty="0" err="1"/>
              <a:t>Abramović</a:t>
            </a:r>
            <a:r>
              <a:rPr lang="en-US" sz="1050" dirty="0"/>
              <a:t> called 'Lips of Thomas', which involved cutting her stomach with a razor blade. When the performance was over, </a:t>
            </a:r>
            <a:r>
              <a:rPr lang="en-US" sz="1050" dirty="0" err="1"/>
              <a:t>Ulay</a:t>
            </a:r>
            <a:r>
              <a:rPr lang="en-US" sz="1050" dirty="0"/>
              <a:t> offered to care for her wounds, “so lovers were first,” </a:t>
            </a:r>
            <a:r>
              <a:rPr lang="en-US" sz="1050" dirty="0" err="1"/>
              <a:t>Ulay</a:t>
            </a:r>
            <a:r>
              <a:rPr lang="en-US" sz="1050" dirty="0"/>
              <a:t> recalls.</a:t>
            </a:r>
            <a:endParaRPr lang="da-DK" altLang="da-DK" sz="1400" dirty="0"/>
          </a:p>
          <a:p>
            <a:pPr marL="0" indent="0">
              <a:buNone/>
            </a:pPr>
            <a:r>
              <a:rPr lang="da-DK" altLang="da-DK" sz="1400" dirty="0"/>
              <a:t>Performeren Marina </a:t>
            </a:r>
            <a:r>
              <a:rPr lang="da-DK" altLang="da-DK" sz="1400" dirty="0" err="1"/>
              <a:t>Abramovic</a:t>
            </a:r>
            <a:r>
              <a:rPr lang="da-DK" altLang="da-DK" sz="1400" dirty="0"/>
              <a:t> fortæller om, hvad performance er.</a:t>
            </a:r>
          </a:p>
          <a:p>
            <a:pPr marL="0" indent="0">
              <a:buNone/>
            </a:pPr>
            <a:r>
              <a:rPr lang="da-DK" altLang="da-DK" sz="1400" u="sng" dirty="0">
                <a:hlinkClick r:id="rId4"/>
              </a:rPr>
              <a:t>https://www.youtube.com/watch?v=FcyYynulogY</a:t>
            </a:r>
            <a:endParaRPr lang="da-DK" altLang="da-DK" sz="1400" dirty="0"/>
          </a:p>
          <a:p>
            <a:pPr marL="0" indent="0">
              <a:buNone/>
            </a:pPr>
            <a:endParaRPr lang="da-DK" altLang="da-DK" sz="1400" dirty="0"/>
          </a:p>
          <a:p>
            <a:pPr marL="0" indent="0">
              <a:buNone/>
            </a:pPr>
            <a:r>
              <a:rPr lang="da-DK" altLang="da-DK" sz="1400" dirty="0"/>
              <a:t>OBS: Artikel om performancekunst med Tine Colstrup, kurator på Louisianas udstilling med Marina </a:t>
            </a:r>
            <a:r>
              <a:rPr lang="da-DK" altLang="da-DK" sz="1400" dirty="0" err="1"/>
              <a:t>Abramovic</a:t>
            </a:r>
            <a:r>
              <a:rPr lang="da-DK" altLang="da-DK" sz="1400" dirty="0"/>
              <a:t>. </a:t>
            </a:r>
            <a:r>
              <a:rPr lang="da-DK" altLang="da-DK" sz="1400" dirty="0" err="1"/>
              <a:t>Bla</a:t>
            </a:r>
            <a:r>
              <a:rPr lang="da-DK" altLang="da-DK" sz="1400" dirty="0"/>
              <a:t>. Med bud på hvorfor performancekunsten er så populær.</a:t>
            </a:r>
          </a:p>
          <a:p>
            <a:pPr marL="0" indent="0">
              <a:buNone/>
            </a:pPr>
            <a:r>
              <a:rPr lang="da-DK" altLang="da-DK" sz="1400" dirty="0">
                <a:hlinkClick r:id="rId5"/>
              </a:rPr>
              <a:t>https://www.alt.dk/bolig/marina-abramovic</a:t>
            </a:r>
            <a:endParaRPr lang="da-DK" altLang="da-DK" sz="1400" dirty="0"/>
          </a:p>
          <a:p>
            <a:pPr marL="0" indent="0">
              <a:buNone/>
            </a:pPr>
            <a:endParaRPr lang="da-DK" altLang="da-DK" sz="1400" dirty="0"/>
          </a:p>
          <a:p>
            <a:r>
              <a:rPr lang="da-DK" altLang="da-DK" sz="1400" dirty="0"/>
              <a:t>Mariana </a:t>
            </a:r>
            <a:r>
              <a:rPr lang="da-DK" altLang="da-DK" sz="1400" dirty="0" err="1"/>
              <a:t>Abramovic</a:t>
            </a:r>
            <a:r>
              <a:rPr lang="da-DK" altLang="da-DK" sz="1400" dirty="0"/>
              <a:t>’ egen hjemmeside:</a:t>
            </a:r>
          </a:p>
          <a:p>
            <a:r>
              <a:rPr lang="da-DK" altLang="da-DK" sz="1400" dirty="0">
                <a:hlinkClick r:id="rId6"/>
              </a:rPr>
              <a:t>http://www.marinaabramovic.com/transitory.html</a:t>
            </a:r>
            <a:endParaRPr lang="da-DK" altLang="da-DK" sz="1400" dirty="0"/>
          </a:p>
          <a:p>
            <a:pPr marL="0" indent="0">
              <a:buNone/>
            </a:pPr>
            <a:endParaRPr lang="da-DK" altLang="da-DK" sz="1400" dirty="0"/>
          </a:p>
          <a:p>
            <a:r>
              <a:rPr lang="da-DK" altLang="da-DK" sz="1400" u="sng" dirty="0">
                <a:hlinkClick r:id="rId7"/>
              </a:rPr>
              <a:t>https://www.youtube.com/watch?v=2GD5PBK_Bto</a:t>
            </a:r>
            <a:endParaRPr lang="da-DK" altLang="da-DK" sz="1400" dirty="0"/>
          </a:p>
          <a:p>
            <a:r>
              <a:rPr lang="da-DK" altLang="da-DK" sz="1400" dirty="0"/>
              <a:t> </a:t>
            </a:r>
          </a:p>
          <a:p>
            <a:r>
              <a:rPr lang="da-DK" altLang="da-DK" sz="1400" u="sng" dirty="0"/>
              <a:t>Marina </a:t>
            </a:r>
            <a:r>
              <a:rPr lang="da-DK" altLang="da-DK" sz="1400" u="sng" dirty="0" err="1"/>
              <a:t>Abramovich</a:t>
            </a:r>
            <a:r>
              <a:rPr lang="da-DK" altLang="da-DK" sz="1400" u="sng" dirty="0"/>
              <a:t>: </a:t>
            </a:r>
            <a:r>
              <a:rPr lang="da-DK" altLang="da-DK" sz="1400" u="sng" dirty="0" err="1"/>
              <a:t>Rythm</a:t>
            </a:r>
            <a:r>
              <a:rPr lang="da-DK" altLang="da-DK" sz="1400" u="sng" dirty="0"/>
              <a:t> 0</a:t>
            </a:r>
            <a:endParaRPr lang="da-DK" altLang="da-DK" sz="1400" dirty="0"/>
          </a:p>
          <a:p>
            <a:r>
              <a:rPr lang="da-DK" altLang="da-DK" sz="1400" u="sng" dirty="0"/>
              <a:t>https://www.youtube.com/watch?v=Vj7JJkYM2E8</a:t>
            </a:r>
            <a:endParaRPr lang="da-DK" altLang="da-DK" sz="1400" dirty="0"/>
          </a:p>
          <a:p>
            <a:r>
              <a:rPr lang="da-DK" altLang="da-DK" sz="1400" dirty="0"/>
              <a:t> </a:t>
            </a:r>
          </a:p>
          <a:p>
            <a:r>
              <a:rPr lang="da-DK" altLang="da-DK" sz="1400" dirty="0"/>
              <a:t>Marina </a:t>
            </a:r>
            <a:r>
              <a:rPr lang="da-DK" altLang="da-DK" sz="1400" dirty="0" err="1"/>
              <a:t>Abramovich</a:t>
            </a:r>
            <a:r>
              <a:rPr lang="da-DK" altLang="da-DK" sz="1400" dirty="0"/>
              <a:t>: </a:t>
            </a:r>
            <a:r>
              <a:rPr lang="da-DK" altLang="da-DK" sz="1400" dirty="0" err="1"/>
              <a:t>Rhythm</a:t>
            </a:r>
            <a:r>
              <a:rPr lang="da-DK" altLang="da-DK" sz="1400" dirty="0"/>
              <a:t> 10</a:t>
            </a:r>
          </a:p>
          <a:p>
            <a:r>
              <a:rPr lang="da-DK" altLang="da-DK" sz="1400" u="sng" dirty="0">
                <a:hlinkClick r:id="rId8"/>
              </a:rPr>
              <a:t>https://www.youtube.com/watch?v=Vj7JJkYM2E8</a:t>
            </a:r>
            <a:endParaRPr lang="da-DK" altLang="da-DK" sz="1400" dirty="0"/>
          </a:p>
          <a:p>
            <a:r>
              <a:rPr lang="da-DK" altLang="da-DK" sz="1400" dirty="0"/>
              <a:t> </a:t>
            </a:r>
          </a:p>
          <a:p>
            <a:r>
              <a:rPr lang="da-DK" altLang="da-DK" sz="1400" dirty="0"/>
              <a:t>Marina </a:t>
            </a:r>
            <a:r>
              <a:rPr lang="da-DK" altLang="da-DK" sz="1400" dirty="0" err="1"/>
              <a:t>Abramovich</a:t>
            </a:r>
            <a:r>
              <a:rPr lang="da-DK" altLang="da-DK" sz="1400" dirty="0"/>
              <a:t> og </a:t>
            </a:r>
            <a:r>
              <a:rPr lang="da-DK" altLang="da-DK" sz="1400" dirty="0" err="1"/>
              <a:t>Ulay</a:t>
            </a:r>
            <a:r>
              <a:rPr lang="da-DK" altLang="da-DK" sz="1400" dirty="0"/>
              <a:t> (link nr. 2 er en </a:t>
            </a:r>
            <a:r>
              <a:rPr lang="da-DK" altLang="da-DK" sz="1400" dirty="0" err="1"/>
              <a:t>Reperformance</a:t>
            </a:r>
            <a:r>
              <a:rPr lang="da-DK" altLang="da-DK" sz="1400" dirty="0"/>
              <a:t>)</a:t>
            </a:r>
          </a:p>
          <a:p>
            <a:r>
              <a:rPr lang="da-DK" altLang="da-DK" sz="1400" u="sng" dirty="0">
                <a:hlinkClick r:id="rId9"/>
              </a:rPr>
              <a:t>https://www.youtube.com/watch?v=TTV9kBcmQGE</a:t>
            </a:r>
            <a:endParaRPr lang="da-DK" altLang="da-DK" sz="1400" u="sng" dirty="0">
              <a:hlinkClick r:id="rId8"/>
            </a:endParaRPr>
          </a:p>
          <a:p>
            <a:r>
              <a:rPr lang="da-DK" altLang="da-DK" sz="1400" u="sng" dirty="0">
                <a:hlinkClick r:id="rId8"/>
              </a:rPr>
              <a:t>https://www.youtube.com/watch?v=Vj7JJkYM2E8</a:t>
            </a:r>
            <a:r>
              <a:rPr lang="da-DK" altLang="da-DK" sz="1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41875-7AA4-5A67-F1D2-CBE98A0CAB51}"/>
              </a:ext>
            </a:extLst>
          </p:cNvPr>
          <p:cNvSpPr>
            <a:spLocks noGrp="1"/>
          </p:cNvSpPr>
          <p:nvPr>
            <p:ph type="title"/>
          </p:nvPr>
        </p:nvSpPr>
        <p:spPr/>
        <p:txBody>
          <a:bodyPr>
            <a:normAutofit/>
          </a:bodyPr>
          <a:lstStyle/>
          <a:p>
            <a:r>
              <a:rPr lang="da-DK" sz="3600" dirty="0"/>
              <a:t>Centrale begreber til beskrivelse af en performance</a:t>
            </a:r>
          </a:p>
        </p:txBody>
      </p:sp>
      <p:sp>
        <p:nvSpPr>
          <p:cNvPr id="4" name="Tekstfelt 3">
            <a:extLst>
              <a:ext uri="{FF2B5EF4-FFF2-40B4-BE49-F238E27FC236}">
                <a16:creationId xmlns:a16="http://schemas.microsoft.com/office/drawing/2014/main" id="{4D7EDD0D-903D-2507-9CB9-AC40510ACD8E}"/>
              </a:ext>
            </a:extLst>
          </p:cNvPr>
          <p:cNvSpPr txBox="1"/>
          <p:nvPr/>
        </p:nvSpPr>
        <p:spPr>
          <a:xfrm>
            <a:off x="1332854" y="1690688"/>
            <a:ext cx="8531817" cy="5016758"/>
          </a:xfrm>
          <a:prstGeom prst="rect">
            <a:avLst/>
          </a:prstGeom>
          <a:noFill/>
        </p:spPr>
        <p:txBody>
          <a:bodyPr wrap="square">
            <a:spAutoFit/>
          </a:bodyPr>
          <a:lstStyle/>
          <a:p>
            <a:r>
              <a:rPr lang="da-DK" sz="1600" b="1" dirty="0"/>
              <a:t>Performancekunst</a:t>
            </a:r>
            <a:r>
              <a:rPr lang="da-DK" sz="1600" dirty="0"/>
              <a:t> er et kunstværk eller en kunstudstilling, der skabes gennem handlinger udført af kunstneren selv eller andre deltagere. Den kan opleves live eller gennem dokumentation.</a:t>
            </a:r>
          </a:p>
          <a:p>
            <a:r>
              <a:rPr lang="da-DK" sz="1600" dirty="0">
                <a:hlinkClick r:id="rId2"/>
              </a:rPr>
              <a:t>Læs mere på: https://en.wikipedia.org/wiki/Performance_art</a:t>
            </a:r>
            <a:endParaRPr lang="da-DK" sz="1600" dirty="0"/>
          </a:p>
          <a:p>
            <a:endParaRPr lang="da-DK" sz="1600" dirty="0"/>
          </a:p>
          <a:p>
            <a:r>
              <a:rPr lang="da-DK" sz="1600" b="1" dirty="0"/>
              <a:t>Re-performance</a:t>
            </a:r>
            <a:r>
              <a:rPr lang="da-DK" sz="1600" dirty="0"/>
              <a:t>: Når man genopfører en performance. En kunstner kan godt re-</a:t>
            </a:r>
            <a:r>
              <a:rPr lang="da-DK" sz="1600" dirty="0" err="1"/>
              <a:t>performe</a:t>
            </a:r>
            <a:r>
              <a:rPr lang="da-DK" sz="1600" dirty="0"/>
              <a:t> en anden kunstners værk.</a:t>
            </a:r>
          </a:p>
          <a:p>
            <a:endParaRPr lang="da-DK" sz="1600" dirty="0"/>
          </a:p>
          <a:p>
            <a:r>
              <a:rPr lang="da-DK" sz="1600" dirty="0"/>
              <a:t>Al performancekunst foregår i tid, men der findes en særlig form for performanceværker, hvor tiden i sig selv er en væsentlig del af værket: hvor tiden nærmest bruges som et materiale. </a:t>
            </a:r>
          </a:p>
          <a:p>
            <a:endParaRPr lang="da-DK" sz="1600" dirty="0"/>
          </a:p>
          <a:p>
            <a:r>
              <a:rPr lang="da-DK" sz="1600" b="1" dirty="0" err="1"/>
              <a:t>Durational</a:t>
            </a:r>
            <a:r>
              <a:rPr lang="da-DK" sz="1600" b="1" dirty="0"/>
              <a:t> performance</a:t>
            </a:r>
            <a:r>
              <a:rPr lang="da-DK" sz="1600" dirty="0"/>
              <a:t> (eller </a:t>
            </a:r>
            <a:r>
              <a:rPr lang="da-DK" sz="1600" u="sng" dirty="0"/>
              <a:t>Varighedskunst) </a:t>
            </a:r>
            <a:r>
              <a:rPr lang="da-DK" sz="1600" dirty="0"/>
              <a:t>er en kunstform, hvor kunstneren udfører en handling over en usædvanligt lang periode (timer, dage, uger, eller endda år) for at udforske tidens, kroppens og tilstedeværelsens natur, ofte gennem fysisk eller mental udholdenhed, repetition, og uforudsigelighed, hvilket skaber en dyb oplevelse for både kunstner og publikum. </a:t>
            </a:r>
          </a:p>
          <a:p>
            <a:endParaRPr lang="da-DK" sz="1600" b="1" dirty="0"/>
          </a:p>
          <a:p>
            <a:r>
              <a:rPr lang="da-DK" sz="1600" b="1" dirty="0"/>
              <a:t>Endurance performance</a:t>
            </a:r>
            <a:r>
              <a:rPr lang="da-DK" sz="1600" dirty="0"/>
              <a:t> (eller </a:t>
            </a:r>
            <a:r>
              <a:rPr lang="da-DK" sz="1600" u="sng" dirty="0"/>
              <a:t>Udholdenhedskunst</a:t>
            </a:r>
            <a:r>
              <a:rPr lang="da-DK" sz="1600" dirty="0"/>
              <a:t>) er en slags performancekunst, der involverer en form for modgang, såsom smerte, ensomhed eller udmattelse. Forestillinger, der fokuserer på forløbet af lange tidsperioder, kaldes også </a:t>
            </a:r>
            <a:r>
              <a:rPr lang="da-DK" sz="1600" b="1" dirty="0"/>
              <a:t>varighedskunst</a:t>
            </a:r>
            <a:r>
              <a:rPr lang="da-DK" sz="1600" dirty="0"/>
              <a:t> eller </a:t>
            </a:r>
            <a:r>
              <a:rPr lang="da-DK" sz="1600" b="1" dirty="0"/>
              <a:t>varighedsforestillinger</a:t>
            </a:r>
            <a:r>
              <a:rPr lang="da-DK" sz="1600" dirty="0"/>
              <a:t>.</a:t>
            </a:r>
          </a:p>
          <a:p>
            <a:endParaRPr lang="da-DK" sz="1600" dirty="0"/>
          </a:p>
          <a:p>
            <a:r>
              <a:rPr lang="da-DK" sz="1600" dirty="0"/>
              <a:t>Læs mere på:</a:t>
            </a:r>
            <a:r>
              <a:rPr lang="en-US" sz="1600" dirty="0">
                <a:hlinkClick r:id="rId3"/>
              </a:rPr>
              <a:t>Durational and Endurance Performance Art - Performance Art Resources</a:t>
            </a:r>
            <a:endParaRPr lang="da-DK" sz="1600" dirty="0"/>
          </a:p>
        </p:txBody>
      </p:sp>
    </p:spTree>
    <p:extLst>
      <p:ext uri="{BB962C8B-B14F-4D97-AF65-F5344CB8AC3E}">
        <p14:creationId xmlns:p14="http://schemas.microsoft.com/office/powerpoint/2010/main" val="195540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58A62268-0484-1194-A061-1500CC0CAE70}"/>
              </a:ext>
            </a:extLst>
          </p:cNvPr>
          <p:cNvSpPr>
            <a:spLocks noGrp="1" noChangeArrowheads="1"/>
          </p:cNvSpPr>
          <p:nvPr>
            <p:ph type="title"/>
          </p:nvPr>
        </p:nvSpPr>
        <p:spPr/>
        <p:txBody>
          <a:bodyPr/>
          <a:lstStyle/>
          <a:p>
            <a:r>
              <a:rPr lang="da-DK" altLang="da-DK" sz="1600" b="1" dirty="0"/>
              <a:t>Øvelse:</a:t>
            </a:r>
            <a:br>
              <a:rPr lang="da-DK" altLang="da-DK" sz="1600" dirty="0"/>
            </a:br>
            <a:r>
              <a:rPr lang="da-DK" altLang="da-DK" sz="3200" dirty="0"/>
              <a:t>”How to drink a glas of Water”</a:t>
            </a:r>
          </a:p>
        </p:txBody>
      </p:sp>
      <p:sp>
        <p:nvSpPr>
          <p:cNvPr id="3" name="Pladsholder til indhold 2">
            <a:extLst>
              <a:ext uri="{FF2B5EF4-FFF2-40B4-BE49-F238E27FC236}">
                <a16:creationId xmlns:a16="http://schemas.microsoft.com/office/drawing/2014/main" id="{1C9679A2-24A8-ABE8-9E5D-EDB8969A4CCB}"/>
              </a:ext>
            </a:extLst>
          </p:cNvPr>
          <p:cNvSpPr>
            <a:spLocks noGrp="1"/>
          </p:cNvSpPr>
          <p:nvPr>
            <p:ph idx="1"/>
          </p:nvPr>
        </p:nvSpPr>
        <p:spPr/>
        <p:txBody>
          <a:bodyPr>
            <a:normAutofit lnSpcReduction="10000"/>
          </a:bodyPr>
          <a:lstStyle/>
          <a:p>
            <a:pPr>
              <a:defRPr/>
            </a:pPr>
            <a:r>
              <a:rPr lang="da-DK" altLang="da-DK" sz="1400" dirty="0"/>
              <a:t>Performance-øvelse: ”How to drink af glas of Water” – et eksempel på The </a:t>
            </a:r>
            <a:r>
              <a:rPr lang="da-DK" altLang="da-DK" sz="1400" dirty="0" err="1"/>
              <a:t>Abramovic</a:t>
            </a:r>
            <a:r>
              <a:rPr lang="da-DK" altLang="da-DK" sz="1400" dirty="0"/>
              <a:t> metoden til at opnå </a:t>
            </a:r>
            <a:r>
              <a:rPr lang="da-DK" altLang="da-DK" sz="1400" dirty="0" err="1"/>
              <a:t>mindfullness</a:t>
            </a:r>
            <a:r>
              <a:rPr lang="da-DK" altLang="da-DK" sz="1400" dirty="0"/>
              <a:t> – bedre koncentration , bedre følelse af sig selv.</a:t>
            </a:r>
          </a:p>
          <a:p>
            <a:pPr>
              <a:defRPr/>
            </a:pPr>
            <a:r>
              <a:rPr lang="da-DK" altLang="da-DK" sz="1400" dirty="0"/>
              <a:t> </a:t>
            </a:r>
          </a:p>
          <a:p>
            <a:pPr>
              <a:defRPr/>
            </a:pPr>
            <a:r>
              <a:rPr lang="da-DK" altLang="da-DK" sz="1400" dirty="0"/>
              <a:t>Instruktion:</a:t>
            </a:r>
          </a:p>
          <a:p>
            <a:pPr>
              <a:defRPr/>
            </a:pPr>
            <a:r>
              <a:rPr lang="en-US" altLang="da-DK" sz="1400" dirty="0"/>
              <a:t>”Feel how the water goes into your mouth, goes into your body, into your cells.” Meet performance icon Marina </a:t>
            </a:r>
            <a:r>
              <a:rPr lang="en-US" altLang="da-DK" sz="1400" dirty="0" err="1"/>
              <a:t>Abramović</a:t>
            </a:r>
            <a:r>
              <a:rPr lang="en-US" altLang="da-DK" sz="1400" dirty="0"/>
              <a:t> in this exclusive video where </a:t>
            </a:r>
            <a:r>
              <a:rPr lang="en-US" altLang="da-DK" sz="1400" i="1" dirty="0"/>
              <a:t>she teaches you how to turn an everyday moment into an extraordinary experience.</a:t>
            </a:r>
            <a:endParaRPr lang="da-DK" altLang="da-DK" sz="1400" dirty="0"/>
          </a:p>
          <a:p>
            <a:pPr>
              <a:defRPr/>
            </a:pPr>
            <a:r>
              <a:rPr lang="en-US" altLang="da-DK" sz="1400" i="1" dirty="0"/>
              <a:t>Jo </a:t>
            </a:r>
            <a:r>
              <a:rPr lang="en-US" altLang="da-DK" sz="1400" i="1" dirty="0" err="1"/>
              <a:t>langsommere</a:t>
            </a:r>
            <a:r>
              <a:rPr lang="en-US" altLang="da-DK" sz="1400" i="1" dirty="0"/>
              <a:t> </a:t>
            </a:r>
            <a:r>
              <a:rPr lang="en-US" altLang="da-DK" sz="1400" i="1" dirty="0" err="1"/>
              <a:t>øvelsen</a:t>
            </a:r>
            <a:r>
              <a:rPr lang="en-US" altLang="da-DK" sz="1400" i="1" dirty="0"/>
              <a:t> </a:t>
            </a:r>
            <a:r>
              <a:rPr lang="en-US" altLang="da-DK" sz="1400" i="1" dirty="0" err="1"/>
              <a:t>udføres</a:t>
            </a:r>
            <a:r>
              <a:rPr lang="en-US" altLang="da-DK" sz="1400" i="1" dirty="0"/>
              <a:t>, jo </a:t>
            </a:r>
            <a:r>
              <a:rPr lang="en-US" altLang="da-DK" sz="1400" i="1" dirty="0" err="1"/>
              <a:t>bedre</a:t>
            </a:r>
            <a:r>
              <a:rPr lang="en-US" altLang="da-DK" sz="1400" i="1" dirty="0"/>
              <a:t>.</a:t>
            </a:r>
            <a:endParaRPr lang="da-DK" altLang="da-DK" sz="1400" dirty="0"/>
          </a:p>
          <a:p>
            <a:pPr>
              <a:defRPr/>
            </a:pPr>
            <a:r>
              <a:rPr lang="da-DK" altLang="da-DK" sz="1400" dirty="0"/>
              <a:t> </a:t>
            </a:r>
          </a:p>
          <a:p>
            <a:pPr>
              <a:defRPr/>
            </a:pPr>
            <a:r>
              <a:rPr lang="en-US" altLang="da-DK" sz="1400" dirty="0"/>
              <a:t>”The idea of this is to do everything in one action at a time, and nothing else.”</a:t>
            </a:r>
            <a:endParaRPr lang="da-DK" altLang="ja-JP" sz="1400" dirty="0"/>
          </a:p>
          <a:p>
            <a:pPr>
              <a:defRPr/>
            </a:pPr>
            <a:r>
              <a:rPr lang="en-US" altLang="da-DK" sz="1400" dirty="0"/>
              <a:t> </a:t>
            </a:r>
            <a:endParaRPr lang="da-DK" altLang="da-DK" sz="1400" dirty="0"/>
          </a:p>
          <a:p>
            <a:pPr>
              <a:defRPr/>
            </a:pPr>
            <a:r>
              <a:rPr lang="en-US" altLang="da-DK" sz="1400" dirty="0"/>
              <a:t>”Water is something we drink every day, but not consciously. Think of nothing but the moment of drinking.”</a:t>
            </a:r>
            <a:endParaRPr lang="da-DK" altLang="ja-JP" sz="1400" dirty="0"/>
          </a:p>
          <a:p>
            <a:pPr>
              <a:defRPr/>
            </a:pPr>
            <a:r>
              <a:rPr lang="da-DK" altLang="da-DK" sz="1400" dirty="0"/>
              <a:t> </a:t>
            </a:r>
          </a:p>
          <a:p>
            <a:pPr>
              <a:defRPr/>
            </a:pPr>
            <a:r>
              <a:rPr lang="da-DK" altLang="da-DK" sz="1400" dirty="0"/>
              <a:t>Dokumenter vha. foto</a:t>
            </a:r>
          </a:p>
          <a:p>
            <a:pPr>
              <a:defRPr/>
            </a:pPr>
            <a:endParaRPr lang="da-DK" altLang="da-DK" sz="1400" dirty="0"/>
          </a:p>
          <a:p>
            <a:pPr>
              <a:defRPr/>
            </a:pPr>
            <a:r>
              <a:rPr lang="da-DK" altLang="da-DK" sz="1400" dirty="0">
                <a:hlinkClick r:id="rId2"/>
              </a:rPr>
              <a:t>https://www.youtube.com/watch?v=3MI9b4bC7Mk</a:t>
            </a:r>
            <a:endParaRPr lang="da-DK" altLang="da-DK" sz="1400" dirty="0"/>
          </a:p>
          <a:p>
            <a:pPr marL="0" indent="0">
              <a:buNone/>
              <a:defRPr/>
            </a:pPr>
            <a:endParaRPr lang="da-DK" altLang="da-DK" sz="1400" dirty="0"/>
          </a:p>
          <a:p>
            <a:pPr>
              <a:defRPr/>
            </a:pPr>
            <a:endParaRPr lang="da-DK" altLang="da-DK"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06214-826A-8535-F3BB-FE2B085DBE32}"/>
              </a:ext>
            </a:extLst>
          </p:cNvPr>
          <p:cNvSpPr>
            <a:spLocks noGrp="1"/>
          </p:cNvSpPr>
          <p:nvPr>
            <p:ph type="title"/>
          </p:nvPr>
        </p:nvSpPr>
        <p:spPr>
          <a:xfrm>
            <a:off x="534988" y="79801"/>
            <a:ext cx="3541712" cy="600075"/>
          </a:xfrm>
        </p:spPr>
        <p:txBody>
          <a:bodyPr>
            <a:normAutofit fontScale="90000"/>
          </a:bodyPr>
          <a:lstStyle/>
          <a:p>
            <a:r>
              <a:rPr lang="da-DK" b="1" dirty="0"/>
              <a:t>De tidlige år - maleriet</a:t>
            </a:r>
          </a:p>
        </p:txBody>
      </p:sp>
      <p:sp>
        <p:nvSpPr>
          <p:cNvPr id="4" name="Pladsholder til tekst 3">
            <a:extLst>
              <a:ext uri="{FF2B5EF4-FFF2-40B4-BE49-F238E27FC236}">
                <a16:creationId xmlns:a16="http://schemas.microsoft.com/office/drawing/2014/main" id="{76A6C822-ECA7-3F6D-FB68-1059C9C93BFF}"/>
              </a:ext>
            </a:extLst>
          </p:cNvPr>
          <p:cNvSpPr>
            <a:spLocks noGrp="1"/>
          </p:cNvSpPr>
          <p:nvPr>
            <p:ph type="body" sz="half" idx="2"/>
          </p:nvPr>
        </p:nvSpPr>
        <p:spPr>
          <a:xfrm>
            <a:off x="534988" y="952500"/>
            <a:ext cx="5713412" cy="5181599"/>
          </a:xfrm>
        </p:spPr>
        <p:txBody>
          <a:bodyPr>
            <a:normAutofit fontScale="85000" lnSpcReduction="20000"/>
          </a:bodyPr>
          <a:lstStyle/>
          <a:p>
            <a:r>
              <a:rPr lang="da-DK" sz="2200" b="1" dirty="0">
                <a:effectLst/>
                <a:latin typeface="Cambria" panose="02040503050406030204" pitchFamily="18" charset="0"/>
                <a:ea typeface="MS Mincho" panose="02020609040205080304" pitchFamily="49" charset="-128"/>
                <a:cs typeface="Times New Roman" panose="02020603050405020304" pitchFamily="18" charset="0"/>
              </a:rPr>
              <a:t>De to spor: Energiudveksling og spiritualitet</a:t>
            </a:r>
            <a:endParaRPr lang="da-DK" sz="22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2200" dirty="0">
                <a:effectLst/>
                <a:latin typeface="Cambria" panose="02040503050406030204" pitchFamily="18" charset="0"/>
                <a:ea typeface="MS Mincho" panose="02020609040205080304" pitchFamily="49" charset="-128"/>
                <a:cs typeface="Times New Roman" panose="02020603050405020304" pitchFamily="18" charset="0"/>
              </a:rPr>
              <a:t>MA starter som maler. Hendes to tidligste motiver er sammenstød ml. biler samt skymotiver.</a:t>
            </a:r>
          </a:p>
          <a:p>
            <a:endParaRPr lang="da-DK" sz="22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2200" dirty="0">
                <a:effectLst/>
                <a:latin typeface="Cambria" panose="02040503050406030204" pitchFamily="18" charset="0"/>
                <a:ea typeface="MS Mincho" panose="02020609040205080304" pitchFamily="49" charset="-128"/>
                <a:cs typeface="Times New Roman" panose="02020603050405020304" pitchFamily="18" charset="0"/>
              </a:rPr>
              <a:t>De voldsomme lastbilsammenstød, hvor der udveksles energi og kraft, og skymotiverne angiver to spor i hendes senere </a:t>
            </a:r>
            <a:r>
              <a:rPr lang="da-DK" sz="2200" dirty="0" err="1">
                <a:effectLst/>
                <a:latin typeface="Cambria" panose="02040503050406030204" pitchFamily="18" charset="0"/>
                <a:ea typeface="MS Mincho" panose="02020609040205080304" pitchFamily="49" charset="-128"/>
                <a:cs typeface="Times New Roman" panose="02020603050405020304" pitchFamily="18" charset="0"/>
              </a:rPr>
              <a:t>euvre</a:t>
            </a:r>
            <a:r>
              <a:rPr lang="da-DK" sz="2200" dirty="0">
                <a:effectLst/>
                <a:latin typeface="Cambria" panose="02040503050406030204" pitchFamily="18" charset="0"/>
                <a:ea typeface="MS Mincho" panose="02020609040205080304" pitchFamily="49" charset="-128"/>
                <a:cs typeface="Times New Roman" panose="02020603050405020304" pitchFamily="18" charset="0"/>
              </a:rPr>
              <a:t>: </a:t>
            </a:r>
          </a:p>
          <a:p>
            <a:pPr marL="342900" indent="-342900">
              <a:buFontTx/>
              <a:buChar char="-"/>
            </a:pPr>
            <a:r>
              <a:rPr lang="da-DK" sz="2200" dirty="0">
                <a:effectLst/>
                <a:latin typeface="Cambria" panose="02040503050406030204" pitchFamily="18" charset="0"/>
                <a:ea typeface="MS Mincho" panose="02020609040205080304" pitchFamily="49" charset="-128"/>
                <a:cs typeface="Times New Roman" panose="02020603050405020304" pitchFamily="18" charset="0"/>
              </a:rPr>
              <a:t>Udveksling af energi. Først mellem to poler, senere ml. mennesker, og </a:t>
            </a:r>
          </a:p>
          <a:p>
            <a:pPr marL="342900" indent="-342900">
              <a:buFontTx/>
              <a:buChar char="-"/>
            </a:pPr>
            <a:r>
              <a:rPr lang="da-DK" sz="2200" dirty="0">
                <a:latin typeface="Cambria" panose="02040503050406030204" pitchFamily="18" charset="0"/>
                <a:ea typeface="MS Mincho" panose="02020609040205080304" pitchFamily="49" charset="-128"/>
                <a:cs typeface="Times New Roman" panose="02020603050405020304" pitchFamily="18" charset="0"/>
              </a:rPr>
              <a:t>I</a:t>
            </a:r>
            <a:r>
              <a:rPr lang="da-DK" sz="2200" dirty="0">
                <a:effectLst/>
                <a:latin typeface="Cambria" panose="02040503050406030204" pitchFamily="18" charset="0"/>
                <a:ea typeface="MS Mincho" panose="02020609040205080304" pitchFamily="49" charset="-128"/>
                <a:cs typeface="Times New Roman" panose="02020603050405020304" pitchFamily="18" charset="0"/>
              </a:rPr>
              <a:t>nteressen for det immaterielle og det åndelige/spirituelle.</a:t>
            </a:r>
          </a:p>
          <a:p>
            <a:endParaRPr lang="da-DK" sz="22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2200" dirty="0">
                <a:effectLst/>
                <a:latin typeface="Cambria" panose="02040503050406030204" pitchFamily="18" charset="0"/>
                <a:ea typeface="MS Mincho" panose="02020609040205080304" pitchFamily="49" charset="-128"/>
                <a:cs typeface="Times New Roman" panose="02020603050405020304" pitchFamily="18" charset="0"/>
              </a:rPr>
              <a:t>På samme måde forklarer MA sig som et resultat af forældrenes (især moderens) strenge disciplinære opdragelse og bedste-moderens religiøse/kærlige opdragelse.</a:t>
            </a:r>
          </a:p>
          <a:p>
            <a:endParaRPr lang="da-DK" sz="22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2200" dirty="0">
                <a:effectLst/>
                <a:latin typeface="Cambria" panose="02040503050406030204" pitchFamily="18" charset="0"/>
                <a:ea typeface="MS Mincho" panose="02020609040205080304" pitchFamily="49" charset="-128"/>
                <a:cs typeface="Times New Roman" panose="02020603050405020304" pitchFamily="18" charset="0"/>
              </a:rPr>
              <a:t>MA arbejdede også med lyd som en måde at forandre steder på, samt med foto.</a:t>
            </a:r>
          </a:p>
          <a:p>
            <a:endParaRPr lang="da-DK" sz="21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Rectangle 1">
            <a:extLst>
              <a:ext uri="{FF2B5EF4-FFF2-40B4-BE49-F238E27FC236}">
                <a16:creationId xmlns:a16="http://schemas.microsoft.com/office/drawing/2014/main" id="{BB7DDF70-F615-BE53-347F-2970ADCF3AE9}"/>
              </a:ext>
            </a:extLst>
          </p:cNvPr>
          <p:cNvSpPr>
            <a:spLocks noChangeArrowheads="1"/>
          </p:cNvSpPr>
          <p:nvPr/>
        </p:nvSpPr>
        <p:spPr bwMode="auto">
          <a:xfrm>
            <a:off x="3686175" y="5905500"/>
            <a:ext cx="3390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chemeClr val="tx1"/>
                </a:solidFill>
                <a:effectLst/>
                <a:latin typeface="Arial" panose="020B0604020202020204" pitchFamily="34" charset="0"/>
              </a:rPr>
              <a:t>Marina </a:t>
            </a:r>
            <a:r>
              <a:rPr kumimoji="0" lang="da-DK" altLang="da-DK" sz="1200" b="0" i="0" u="none" strike="noStrike" cap="none" normalizeH="0" baseline="0" dirty="0" err="1">
                <a:ln>
                  <a:noFill/>
                </a:ln>
                <a:solidFill>
                  <a:schemeClr val="tx1"/>
                </a:solidFill>
                <a:effectLst/>
                <a:latin typeface="Arial" panose="020B0604020202020204" pitchFamily="34" charset="0"/>
              </a:rPr>
              <a:t>Abramović</a:t>
            </a:r>
            <a:r>
              <a:rPr kumimoji="0" lang="da-DK" altLang="da-DK" sz="1200" b="0" i="0" u="none" strike="noStrike" cap="none" normalizeH="0" baseline="0" dirty="0">
                <a:ln>
                  <a:noFill/>
                </a:ln>
                <a:solidFill>
                  <a:schemeClr val="tx1"/>
                </a:solidFill>
                <a:effectLst/>
                <a:latin typeface="Arial" panose="020B0604020202020204" pitchFamily="34" charset="0"/>
              </a:rPr>
              <a:t> Black Clouds Coming 1970,</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err="1">
                <a:ln>
                  <a:noFill/>
                </a:ln>
                <a:solidFill>
                  <a:schemeClr val="tx1"/>
                </a:solidFill>
                <a:effectLst/>
                <a:latin typeface="Arial" panose="020B0604020202020204" pitchFamily="34" charset="0"/>
              </a:rPr>
              <a:t>oil</a:t>
            </a:r>
            <a:r>
              <a:rPr kumimoji="0" lang="da-DK" altLang="da-DK" sz="1200" b="0" i="0" u="none" strike="noStrike" cap="none" normalizeH="0" baseline="0" dirty="0">
                <a:ln>
                  <a:noFill/>
                </a:ln>
                <a:solidFill>
                  <a:schemeClr val="tx1"/>
                </a:solidFill>
                <a:effectLst/>
                <a:latin typeface="Arial" panose="020B0604020202020204" pitchFamily="34" charset="0"/>
              </a:rPr>
              <a:t> on </a:t>
            </a:r>
            <a:r>
              <a:rPr kumimoji="0" lang="da-DK" altLang="da-DK" sz="1200" b="0" i="0" u="none" strike="noStrike" cap="none" normalizeH="0" baseline="0" dirty="0" err="1">
                <a:ln>
                  <a:noFill/>
                </a:ln>
                <a:solidFill>
                  <a:schemeClr val="tx1"/>
                </a:solidFill>
                <a:effectLst/>
                <a:latin typeface="Arial" panose="020B0604020202020204" pitchFamily="34" charset="0"/>
              </a:rPr>
              <a:t>canvas</a:t>
            </a:r>
            <a:r>
              <a:rPr kumimoji="0" lang="da-DK" altLang="da-DK" sz="1200" b="0" i="0" u="none" strike="noStrike" cap="none" normalizeH="0" baseline="0" dirty="0">
                <a:ln>
                  <a:noFill/>
                </a:ln>
                <a:solidFill>
                  <a:schemeClr val="tx1"/>
                </a:solidFill>
                <a:effectLst/>
                <a:latin typeface="Arial" panose="020B0604020202020204" pitchFamily="34" charset="0"/>
              </a:rPr>
              <a:t>, cm 200 x 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Marina Abramović Black Clouds Coming 1970, oil on canvas, cm 200 x 140. New York, Abramović LLC. Courtesy of Marina Abramović Archives, MAC/2017/012. Marina Abramović by SIAE 2018">
            <a:extLst>
              <a:ext uri="{FF2B5EF4-FFF2-40B4-BE49-F238E27FC236}">
                <a16:creationId xmlns:a16="http://schemas.microsoft.com/office/drawing/2014/main" id="{E4C83CD9-B495-098E-D4C2-F2A2432CF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888" y="241454"/>
            <a:ext cx="4437062" cy="637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1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FF0BF73D-C210-0272-7B4B-49BFFE383E2B}"/>
              </a:ext>
            </a:extLst>
          </p:cNvPr>
          <p:cNvSpPr>
            <a:spLocks noGrp="1"/>
          </p:cNvSpPr>
          <p:nvPr>
            <p:ph type="body" sz="half" idx="2"/>
          </p:nvPr>
        </p:nvSpPr>
        <p:spPr>
          <a:xfrm>
            <a:off x="504411" y="636416"/>
            <a:ext cx="4296189" cy="6076566"/>
          </a:xfrm>
        </p:spPr>
        <p:txBody>
          <a:bodyPr>
            <a:normAutofit lnSpcReduction="10000"/>
          </a:bodyPr>
          <a:lstStyle/>
          <a:p>
            <a:r>
              <a:rPr lang="da-DK" dirty="0"/>
              <a:t>I maleriet Truck </a:t>
            </a:r>
            <a:r>
              <a:rPr lang="da-DK" dirty="0" err="1"/>
              <a:t>Accident</a:t>
            </a:r>
            <a:r>
              <a:rPr lang="da-DK" dirty="0"/>
              <a:t> (I) fra 1963 ser vi en afbildning af to lastbiler, der støder frontalt ind i hinanden.</a:t>
            </a:r>
          </a:p>
          <a:p>
            <a:r>
              <a:rPr lang="da-DK" dirty="0"/>
              <a:t>Dette maleris todimensionelle flade er symmetrisk opdelt i to halvdele, og de to lastbiler antager på det nærmeste karakter af performative figurer, der i kollision udveksler kraftfuld energi. Den formelle opbygning af en stor del af </a:t>
            </a:r>
            <a:r>
              <a:rPr lang="da-DK" dirty="0" err="1"/>
              <a:t>Abramovićs</a:t>
            </a:r>
            <a:r>
              <a:rPr lang="da-DK" dirty="0"/>
              <a:t> senere </a:t>
            </a:r>
            <a:r>
              <a:rPr lang="da-DK" i="1" dirty="0"/>
              <a:t>performances</a:t>
            </a:r>
            <a:r>
              <a:rPr lang="da-DK" dirty="0"/>
              <a:t> er netop skåret over denne todimensionelle skabelon, som vi møder i </a:t>
            </a:r>
            <a:r>
              <a:rPr lang="da-DK" i="1" dirty="0"/>
              <a:t>Truck </a:t>
            </a:r>
            <a:r>
              <a:rPr lang="da-DK" i="1" dirty="0" err="1"/>
              <a:t>Accident</a:t>
            </a:r>
            <a:r>
              <a:rPr lang="da-DK" dirty="0"/>
              <a:t>.</a:t>
            </a:r>
          </a:p>
          <a:p>
            <a:r>
              <a:rPr lang="da-DK" dirty="0"/>
              <a:t>Dette maleri antyder således også en tilgang til performance fra </a:t>
            </a:r>
            <a:r>
              <a:rPr lang="da-DK" dirty="0" err="1"/>
              <a:t>Abramovićs</a:t>
            </a:r>
            <a:r>
              <a:rPr lang="da-DK" dirty="0"/>
              <a:t> side, der på en meget grundlæggende facon finder sit afsæt i maleriet som medie.</a:t>
            </a:r>
          </a:p>
          <a:p>
            <a:r>
              <a:rPr lang="da-DK" dirty="0"/>
              <a:t>Den voldsomme kollision af to aktører i en udveksling af kraftfuld energi, der findes i </a:t>
            </a:r>
            <a:r>
              <a:rPr lang="da-DK" i="1" dirty="0"/>
              <a:t>Truck </a:t>
            </a:r>
            <a:r>
              <a:rPr lang="da-DK" i="1" dirty="0" err="1"/>
              <a:t>Accident</a:t>
            </a:r>
            <a:r>
              <a:rPr lang="da-DK" dirty="0"/>
              <a:t>, ser vi også i de senere performanceværker, som </a:t>
            </a:r>
            <a:r>
              <a:rPr lang="da-DK" dirty="0" err="1"/>
              <a:t>Abramović</a:t>
            </a:r>
            <a:r>
              <a:rPr lang="da-DK" dirty="0"/>
              <a:t> udfører både alene og senere med sin private og kunstneriske partner gennem 12 år, </a:t>
            </a:r>
            <a:r>
              <a:rPr lang="da-DK" dirty="0" err="1">
                <a:hlinkClick r:id="rId2"/>
              </a:rPr>
              <a:t>Ulay</a:t>
            </a:r>
            <a:r>
              <a:rPr lang="da-DK" dirty="0"/>
              <a:t>.</a:t>
            </a:r>
          </a:p>
          <a:p>
            <a:r>
              <a:rPr lang="da-DK" dirty="0"/>
              <a:t>(Uddrag fra Dorthe Jelstrups anmeldelse af udstillingen The </a:t>
            </a:r>
            <a:r>
              <a:rPr lang="da-DK" dirty="0" err="1"/>
              <a:t>Cleaner</a:t>
            </a:r>
            <a:r>
              <a:rPr lang="da-DK" dirty="0"/>
              <a:t> på Louisiana i 1917)</a:t>
            </a:r>
          </a:p>
          <a:p>
            <a:r>
              <a:rPr lang="da-DK" dirty="0">
                <a:hlinkClick r:id="rId3"/>
              </a:rPr>
              <a:t>https://pov.international/pragtfuld-udstilling-af-marina-abramovic-pa-louisiana1/</a:t>
            </a:r>
            <a:endParaRPr lang="da-DK" dirty="0"/>
          </a:p>
          <a:p>
            <a:endParaRPr lang="da-DK" dirty="0"/>
          </a:p>
        </p:txBody>
      </p:sp>
      <p:sp>
        <p:nvSpPr>
          <p:cNvPr id="5" name="Rectangle 1">
            <a:extLst>
              <a:ext uri="{FF2B5EF4-FFF2-40B4-BE49-F238E27FC236}">
                <a16:creationId xmlns:a16="http://schemas.microsoft.com/office/drawing/2014/main" id="{AE9EF46A-BD02-C947-EBC8-83425BDC3F9C}"/>
              </a:ext>
            </a:extLst>
          </p:cNvPr>
          <p:cNvSpPr>
            <a:spLocks noChangeArrowheads="1"/>
          </p:cNvSpPr>
          <p:nvPr/>
        </p:nvSpPr>
        <p:spPr bwMode="auto">
          <a:xfrm>
            <a:off x="5022850" y="6381365"/>
            <a:ext cx="96815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dirty="0">
                <a:ln>
                  <a:noFill/>
                </a:ln>
                <a:solidFill>
                  <a:schemeClr val="tx1"/>
                </a:solidFill>
                <a:effectLst/>
                <a:latin typeface="Arial" panose="020B0604020202020204" pitchFamily="34" charset="0"/>
              </a:rPr>
              <a:t>Marina </a:t>
            </a:r>
            <a:r>
              <a:rPr kumimoji="0" lang="da-DK" altLang="da-DK" sz="1800" b="0" i="0" u="none" strike="noStrike" cap="none" normalizeH="0" baseline="0" dirty="0" err="1">
                <a:ln>
                  <a:noFill/>
                </a:ln>
                <a:solidFill>
                  <a:schemeClr val="tx1"/>
                </a:solidFill>
                <a:effectLst/>
                <a:latin typeface="Arial" panose="020B0604020202020204" pitchFamily="34" charset="0"/>
              </a:rPr>
              <a:t>Abramović</a:t>
            </a:r>
            <a:r>
              <a:rPr kumimoji="0" lang="da-DK" altLang="da-DK" sz="1800" b="0" i="0" u="none" strike="noStrike" cap="none" normalizeH="0" baseline="0" dirty="0">
                <a:ln>
                  <a:noFill/>
                </a:ln>
                <a:solidFill>
                  <a:schemeClr val="tx1"/>
                </a:solidFill>
                <a:effectLst/>
                <a:latin typeface="Arial" panose="020B0604020202020204" pitchFamily="34" charset="0"/>
              </a:rPr>
              <a:t>. Truck </a:t>
            </a:r>
            <a:r>
              <a:rPr kumimoji="0" lang="da-DK" altLang="da-DK" sz="1800" b="0" i="0" u="none" strike="noStrike" cap="none" normalizeH="0" baseline="0" dirty="0" err="1">
                <a:ln>
                  <a:noFill/>
                </a:ln>
                <a:solidFill>
                  <a:schemeClr val="tx1"/>
                </a:solidFill>
                <a:effectLst/>
                <a:latin typeface="Arial" panose="020B0604020202020204" pitchFamily="34" charset="0"/>
              </a:rPr>
              <a:t>Accident</a:t>
            </a:r>
            <a:r>
              <a:rPr kumimoji="0" lang="da-DK" altLang="da-DK" sz="1800" b="0" i="0" u="none" strike="noStrike" cap="none" normalizeH="0" baseline="0" dirty="0">
                <a:ln>
                  <a:noFill/>
                </a:ln>
                <a:solidFill>
                  <a:schemeClr val="tx1"/>
                </a:solidFill>
                <a:effectLst/>
                <a:latin typeface="Arial" panose="020B0604020202020204" pitchFamily="34" charset="0"/>
              </a:rPr>
              <a:t> (I), 1963. Olie på lærred.</a:t>
            </a:r>
          </a:p>
        </p:txBody>
      </p:sp>
      <p:pic>
        <p:nvPicPr>
          <p:cNvPr id="7170" name="Picture 2">
            <a:extLst>
              <a:ext uri="{FF2B5EF4-FFF2-40B4-BE49-F238E27FC236}">
                <a16:creationId xmlns:a16="http://schemas.microsoft.com/office/drawing/2014/main" id="{1EC2D99A-3AE8-F84B-C7DE-7300A8E6A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76635"/>
            <a:ext cx="6512339" cy="573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6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B70095A-F75A-47F7-BD18-5BC06A344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0" y="188275"/>
            <a:ext cx="4495800" cy="66062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42B624BA-7286-ED37-CEA5-348371DF7CD1}"/>
              </a:ext>
            </a:extLst>
          </p:cNvPr>
          <p:cNvSpPr txBox="1"/>
          <p:nvPr/>
        </p:nvSpPr>
        <p:spPr>
          <a:xfrm>
            <a:off x="666750" y="266234"/>
            <a:ext cx="6096000" cy="923330"/>
          </a:xfrm>
          <a:custGeom>
            <a:avLst/>
            <a:gdLst>
              <a:gd name="connsiteX0" fmla="*/ 0 w 6096000"/>
              <a:gd name="connsiteY0" fmla="*/ 0 h 923330"/>
              <a:gd name="connsiteX1" fmla="*/ 677333 w 6096000"/>
              <a:gd name="connsiteY1" fmla="*/ 0 h 923330"/>
              <a:gd name="connsiteX2" fmla="*/ 1232747 w 6096000"/>
              <a:gd name="connsiteY2" fmla="*/ 0 h 923330"/>
              <a:gd name="connsiteX3" fmla="*/ 1727200 w 6096000"/>
              <a:gd name="connsiteY3" fmla="*/ 0 h 923330"/>
              <a:gd name="connsiteX4" fmla="*/ 2404533 w 6096000"/>
              <a:gd name="connsiteY4" fmla="*/ 0 h 923330"/>
              <a:gd name="connsiteX5" fmla="*/ 3142827 w 6096000"/>
              <a:gd name="connsiteY5" fmla="*/ 0 h 923330"/>
              <a:gd name="connsiteX6" fmla="*/ 3759200 w 6096000"/>
              <a:gd name="connsiteY6" fmla="*/ 0 h 923330"/>
              <a:gd name="connsiteX7" fmla="*/ 4436533 w 6096000"/>
              <a:gd name="connsiteY7" fmla="*/ 0 h 923330"/>
              <a:gd name="connsiteX8" fmla="*/ 5113867 w 6096000"/>
              <a:gd name="connsiteY8" fmla="*/ 0 h 923330"/>
              <a:gd name="connsiteX9" fmla="*/ 6096000 w 6096000"/>
              <a:gd name="connsiteY9" fmla="*/ 0 h 923330"/>
              <a:gd name="connsiteX10" fmla="*/ 6096000 w 6096000"/>
              <a:gd name="connsiteY10" fmla="*/ 480132 h 923330"/>
              <a:gd name="connsiteX11" fmla="*/ 6096000 w 6096000"/>
              <a:gd name="connsiteY11" fmla="*/ 923330 h 923330"/>
              <a:gd name="connsiteX12" fmla="*/ 5540587 w 6096000"/>
              <a:gd name="connsiteY12" fmla="*/ 923330 h 923330"/>
              <a:gd name="connsiteX13" fmla="*/ 4985173 w 6096000"/>
              <a:gd name="connsiteY13" fmla="*/ 923330 h 923330"/>
              <a:gd name="connsiteX14" fmla="*/ 4429760 w 6096000"/>
              <a:gd name="connsiteY14" fmla="*/ 923330 h 923330"/>
              <a:gd name="connsiteX15" fmla="*/ 3630507 w 6096000"/>
              <a:gd name="connsiteY15" fmla="*/ 923330 h 923330"/>
              <a:gd name="connsiteX16" fmla="*/ 3014133 w 6096000"/>
              <a:gd name="connsiteY16" fmla="*/ 923330 h 923330"/>
              <a:gd name="connsiteX17" fmla="*/ 2458720 w 6096000"/>
              <a:gd name="connsiteY17" fmla="*/ 923330 h 923330"/>
              <a:gd name="connsiteX18" fmla="*/ 1842347 w 6096000"/>
              <a:gd name="connsiteY18" fmla="*/ 923330 h 923330"/>
              <a:gd name="connsiteX19" fmla="*/ 1104053 w 6096000"/>
              <a:gd name="connsiteY19" fmla="*/ 923330 h 923330"/>
              <a:gd name="connsiteX20" fmla="*/ 609600 w 6096000"/>
              <a:gd name="connsiteY20" fmla="*/ 923330 h 923330"/>
              <a:gd name="connsiteX21" fmla="*/ 0 w 6096000"/>
              <a:gd name="connsiteY21" fmla="*/ 923330 h 923330"/>
              <a:gd name="connsiteX22" fmla="*/ 0 w 6096000"/>
              <a:gd name="connsiteY22" fmla="*/ 443198 h 923330"/>
              <a:gd name="connsiteX23" fmla="*/ 0 w 6096000"/>
              <a:gd name="connsiteY23"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0" h="923330" extrusionOk="0">
                <a:moveTo>
                  <a:pt x="0" y="0"/>
                </a:moveTo>
                <a:cubicBezTo>
                  <a:pt x="250478" y="-12665"/>
                  <a:pt x="465652" y="9606"/>
                  <a:pt x="677333" y="0"/>
                </a:cubicBezTo>
                <a:cubicBezTo>
                  <a:pt x="889014" y="-9606"/>
                  <a:pt x="986676" y="5505"/>
                  <a:pt x="1232747" y="0"/>
                </a:cubicBezTo>
                <a:cubicBezTo>
                  <a:pt x="1478818" y="-5505"/>
                  <a:pt x="1613684" y="23183"/>
                  <a:pt x="1727200" y="0"/>
                </a:cubicBezTo>
                <a:cubicBezTo>
                  <a:pt x="1840716" y="-23183"/>
                  <a:pt x="2218859" y="-25623"/>
                  <a:pt x="2404533" y="0"/>
                </a:cubicBezTo>
                <a:cubicBezTo>
                  <a:pt x="2590207" y="25623"/>
                  <a:pt x="2837383" y="35968"/>
                  <a:pt x="3142827" y="0"/>
                </a:cubicBezTo>
                <a:cubicBezTo>
                  <a:pt x="3448271" y="-35968"/>
                  <a:pt x="3463717" y="28823"/>
                  <a:pt x="3759200" y="0"/>
                </a:cubicBezTo>
                <a:cubicBezTo>
                  <a:pt x="4054683" y="-28823"/>
                  <a:pt x="4159364" y="5075"/>
                  <a:pt x="4436533" y="0"/>
                </a:cubicBezTo>
                <a:cubicBezTo>
                  <a:pt x="4713702" y="-5075"/>
                  <a:pt x="4935779" y="-19429"/>
                  <a:pt x="5113867" y="0"/>
                </a:cubicBezTo>
                <a:cubicBezTo>
                  <a:pt x="5291955" y="19429"/>
                  <a:pt x="5606464" y="26191"/>
                  <a:pt x="6096000" y="0"/>
                </a:cubicBezTo>
                <a:cubicBezTo>
                  <a:pt x="6079422" y="236963"/>
                  <a:pt x="6073075" y="354210"/>
                  <a:pt x="6096000" y="480132"/>
                </a:cubicBezTo>
                <a:cubicBezTo>
                  <a:pt x="6118925" y="606054"/>
                  <a:pt x="6093682" y="828039"/>
                  <a:pt x="6096000" y="923330"/>
                </a:cubicBezTo>
                <a:cubicBezTo>
                  <a:pt x="5885052" y="919417"/>
                  <a:pt x="5756034" y="904763"/>
                  <a:pt x="5540587" y="923330"/>
                </a:cubicBezTo>
                <a:cubicBezTo>
                  <a:pt x="5325140" y="941897"/>
                  <a:pt x="5221185" y="904711"/>
                  <a:pt x="4985173" y="923330"/>
                </a:cubicBezTo>
                <a:cubicBezTo>
                  <a:pt x="4749161" y="941949"/>
                  <a:pt x="4613260" y="904153"/>
                  <a:pt x="4429760" y="923330"/>
                </a:cubicBezTo>
                <a:cubicBezTo>
                  <a:pt x="4246260" y="942507"/>
                  <a:pt x="3985183" y="887995"/>
                  <a:pt x="3630507" y="923330"/>
                </a:cubicBezTo>
                <a:cubicBezTo>
                  <a:pt x="3275831" y="958665"/>
                  <a:pt x="3200210" y="922552"/>
                  <a:pt x="3014133" y="923330"/>
                </a:cubicBezTo>
                <a:cubicBezTo>
                  <a:pt x="2828056" y="924108"/>
                  <a:pt x="2576780" y="934745"/>
                  <a:pt x="2458720" y="923330"/>
                </a:cubicBezTo>
                <a:cubicBezTo>
                  <a:pt x="2340660" y="911915"/>
                  <a:pt x="2065854" y="914465"/>
                  <a:pt x="1842347" y="923330"/>
                </a:cubicBezTo>
                <a:cubicBezTo>
                  <a:pt x="1618840" y="932195"/>
                  <a:pt x="1271424" y="945488"/>
                  <a:pt x="1104053" y="923330"/>
                </a:cubicBezTo>
                <a:cubicBezTo>
                  <a:pt x="936682" y="901172"/>
                  <a:pt x="801448" y="918964"/>
                  <a:pt x="609600" y="923330"/>
                </a:cubicBezTo>
                <a:cubicBezTo>
                  <a:pt x="417752" y="927696"/>
                  <a:pt x="171541" y="941230"/>
                  <a:pt x="0" y="923330"/>
                </a:cubicBezTo>
                <a:cubicBezTo>
                  <a:pt x="4100" y="826844"/>
                  <a:pt x="-14931" y="563767"/>
                  <a:pt x="0" y="443198"/>
                </a:cubicBezTo>
                <a:cubicBezTo>
                  <a:pt x="14931" y="322629"/>
                  <a:pt x="709" y="216386"/>
                  <a:pt x="0" y="0"/>
                </a:cubicBezTo>
                <a:close/>
              </a:path>
            </a:pathLst>
          </a:custGeom>
          <a:noFill/>
          <a:ln>
            <a:solidFill>
              <a:srgbClr val="FF0000"/>
            </a:solidFill>
            <a:extLst>
              <a:ext uri="{C807C97D-BFC1-408E-A445-0C87EB9F89A2}">
                <ask:lineSketchStyleProps xmlns:ask="http://schemas.microsoft.com/office/drawing/2018/sketchyshapes" sd="1987644737">
                  <a:prstGeom prst="rect">
                    <a:avLst/>
                  </a:prstGeom>
                  <ask:type>
                    <ask:lineSketchFreehand/>
                  </ask:type>
                </ask:lineSketchStyleProps>
              </a:ext>
            </a:extLst>
          </a:ln>
        </p:spPr>
        <p:txBody>
          <a:bodyPr wrap="square">
            <a:spAutoFit/>
          </a:bodyPr>
          <a:lstStyle/>
          <a:p>
            <a:r>
              <a:rPr lang="da-DK" sz="1800" dirty="0" err="1">
                <a:effectLst/>
                <a:latin typeface="Cambria" panose="02040503050406030204" pitchFamily="18" charset="0"/>
                <a:ea typeface="MS Mincho" panose="02020609040205080304" pitchFamily="49" charset="-128"/>
                <a:cs typeface="Times New Roman" panose="02020603050405020304" pitchFamily="18" charset="0"/>
              </a:rPr>
              <a:t>MAs</a:t>
            </a:r>
            <a:r>
              <a:rPr lang="da-DK" sz="1800" dirty="0">
                <a:effectLst/>
                <a:latin typeface="Cambria" panose="02040503050406030204" pitchFamily="18" charset="0"/>
                <a:ea typeface="MS Mincho" panose="02020609040205080304" pitchFamily="49" charset="-128"/>
                <a:cs typeface="Times New Roman" panose="02020603050405020304" pitchFamily="18" charset="0"/>
              </a:rPr>
              <a:t> tidlige værker er kendetegnet ved larm, voldsomhed og intense sansebombardement og en udforskning af kroppens grænser. Fx </a:t>
            </a:r>
            <a:r>
              <a:rPr lang="da-DK" sz="1800" dirty="0" err="1">
                <a:effectLst/>
                <a:latin typeface="Cambria" panose="02040503050406030204" pitchFamily="18" charset="0"/>
                <a:ea typeface="MS Mincho" panose="02020609040205080304" pitchFamily="49" charset="-128"/>
                <a:cs typeface="Times New Roman" panose="02020603050405020304" pitchFamily="18" charset="0"/>
              </a:rPr>
              <a:t>Rytm</a:t>
            </a:r>
            <a:r>
              <a:rPr lang="da-DK" sz="1800" dirty="0">
                <a:effectLst/>
                <a:latin typeface="Cambria" panose="02040503050406030204" pitchFamily="18" charset="0"/>
                <a:ea typeface="MS Mincho" panose="02020609040205080304" pitchFamily="49" charset="-128"/>
                <a:cs typeface="Times New Roman" panose="02020603050405020304" pitchFamily="18" charset="0"/>
              </a:rPr>
              <a:t> 10 og </a:t>
            </a:r>
            <a:r>
              <a:rPr lang="da-DK" sz="1800" dirty="0" err="1">
                <a:effectLst/>
                <a:latin typeface="Cambria" panose="02040503050406030204" pitchFamily="18" charset="0"/>
                <a:ea typeface="MS Mincho" panose="02020609040205080304" pitchFamily="49" charset="-128"/>
                <a:cs typeface="Times New Roman" panose="02020603050405020304" pitchFamily="18" charset="0"/>
              </a:rPr>
              <a:t>Rytm</a:t>
            </a:r>
            <a:r>
              <a:rPr lang="da-DK" sz="1800" dirty="0">
                <a:effectLst/>
                <a:latin typeface="Cambria" panose="02040503050406030204" pitchFamily="18" charset="0"/>
                <a:ea typeface="MS Mincho" panose="02020609040205080304" pitchFamily="49" charset="-128"/>
                <a:cs typeface="Times New Roman" panose="02020603050405020304" pitchFamily="18" charset="0"/>
              </a:rPr>
              <a:t> 0</a:t>
            </a:r>
          </a:p>
        </p:txBody>
      </p:sp>
      <p:sp>
        <p:nvSpPr>
          <p:cNvPr id="7" name="Tekstfelt 6">
            <a:extLst>
              <a:ext uri="{FF2B5EF4-FFF2-40B4-BE49-F238E27FC236}">
                <a16:creationId xmlns:a16="http://schemas.microsoft.com/office/drawing/2014/main" id="{6DADF158-E0E0-B81B-8093-B14C0B531223}"/>
              </a:ext>
            </a:extLst>
          </p:cNvPr>
          <p:cNvSpPr txBox="1"/>
          <p:nvPr/>
        </p:nvSpPr>
        <p:spPr>
          <a:xfrm>
            <a:off x="666750" y="1318885"/>
            <a:ext cx="5708650" cy="5262979"/>
          </a:xfrm>
          <a:prstGeom prst="rect">
            <a:avLst/>
          </a:prstGeom>
          <a:noFill/>
        </p:spPr>
        <p:txBody>
          <a:bodyPr wrap="square">
            <a:spAutoFit/>
          </a:bodyPr>
          <a:lstStyle/>
          <a:p>
            <a:r>
              <a:rPr lang="da-DK" sz="1600" dirty="0">
                <a:solidFill>
                  <a:srgbClr val="000000"/>
                </a:solidFill>
                <a:latin typeface="Publico text"/>
              </a:rPr>
              <a:t>Marina </a:t>
            </a:r>
            <a:r>
              <a:rPr lang="da-DK" sz="1600" dirty="0" err="1">
                <a:solidFill>
                  <a:srgbClr val="000000"/>
                </a:solidFill>
                <a:latin typeface="Publico text"/>
              </a:rPr>
              <a:t>Abramovićs</a:t>
            </a:r>
            <a:r>
              <a:rPr lang="da-DK" sz="1600" dirty="0">
                <a:solidFill>
                  <a:srgbClr val="000000"/>
                </a:solidFill>
                <a:latin typeface="Publico text"/>
              </a:rPr>
              <a:t> første performanceværker var </a:t>
            </a:r>
            <a:r>
              <a:rPr lang="da-DK" sz="1600" i="1" dirty="0" err="1">
                <a:solidFill>
                  <a:srgbClr val="000000"/>
                </a:solidFill>
                <a:latin typeface="Publico text"/>
              </a:rPr>
              <a:t>Rhythm</a:t>
            </a:r>
            <a:r>
              <a:rPr lang="da-DK" sz="1600" dirty="0">
                <a:solidFill>
                  <a:srgbClr val="000000"/>
                </a:solidFill>
                <a:latin typeface="Publico text"/>
              </a:rPr>
              <a:t>-serien, hvoraf </a:t>
            </a:r>
            <a:r>
              <a:rPr lang="da-DK" sz="1600" i="1" dirty="0" err="1">
                <a:solidFill>
                  <a:srgbClr val="000000"/>
                </a:solidFill>
                <a:latin typeface="Publico text"/>
              </a:rPr>
              <a:t>Rhythm</a:t>
            </a:r>
            <a:r>
              <a:rPr lang="da-DK" sz="1600" i="1" dirty="0">
                <a:solidFill>
                  <a:srgbClr val="000000"/>
                </a:solidFill>
                <a:latin typeface="Publico text"/>
              </a:rPr>
              <a:t> 0</a:t>
            </a:r>
            <a:r>
              <a:rPr lang="da-DK" sz="1600" dirty="0">
                <a:solidFill>
                  <a:srgbClr val="000000"/>
                </a:solidFill>
                <a:latin typeface="Publico text"/>
              </a:rPr>
              <a:t> er den mest kendte. </a:t>
            </a:r>
            <a:r>
              <a:rPr lang="da-DK" sz="1600" dirty="0" err="1"/>
              <a:t>Abramovićs</a:t>
            </a:r>
            <a:r>
              <a:rPr lang="da-DK" sz="1600" dirty="0"/>
              <a:t> første performanceværk er fra 1973 og bærer titlen </a:t>
            </a:r>
            <a:r>
              <a:rPr lang="da-DK" sz="1600" i="1" dirty="0" err="1"/>
              <a:t>Rhytm</a:t>
            </a:r>
            <a:r>
              <a:rPr lang="da-DK" sz="1600" i="1" dirty="0"/>
              <a:t> 10</a:t>
            </a:r>
            <a:r>
              <a:rPr lang="da-DK" sz="1600" dirty="0"/>
              <a:t>. I dette performanceværk har </a:t>
            </a:r>
            <a:r>
              <a:rPr lang="da-DK" sz="1600" dirty="0" err="1"/>
              <a:t>Abramović</a:t>
            </a:r>
            <a:r>
              <a:rPr lang="da-DK" sz="1600" dirty="0"/>
              <a:t> en række knive foran sig, en efter en tager hun disse knive og stikker dem ned mellem sine fingre på venstrehånden, der hviler på en hvid bund, som udgør et gulv. Værket er på denne vis også et lydværk; rytmen, der fremkommer, når kniven rammer bunden, gulvet, er central. Undervejs rammer </a:t>
            </a:r>
            <a:r>
              <a:rPr lang="da-DK" sz="1600" dirty="0" err="1"/>
              <a:t>Abramović</a:t>
            </a:r>
            <a:r>
              <a:rPr lang="da-DK" sz="1600" dirty="0"/>
              <a:t> sine egne fingre med de forskellige knive, og hendes blod løber ud på den hvide bundflade.</a:t>
            </a:r>
          </a:p>
          <a:p>
            <a:r>
              <a:rPr lang="da-DK" sz="1600" dirty="0"/>
              <a:t>Også i </a:t>
            </a:r>
            <a:r>
              <a:rPr lang="da-DK" sz="1600" i="1" dirty="0" err="1"/>
              <a:t>Rhytm</a:t>
            </a:r>
            <a:r>
              <a:rPr lang="da-DK" sz="1600" i="1" dirty="0"/>
              <a:t> 10 </a:t>
            </a:r>
            <a:r>
              <a:rPr lang="da-DK" sz="1600" dirty="0"/>
              <a:t>oplever vi en voldelig </a:t>
            </a:r>
            <a:r>
              <a:rPr lang="da-DK" sz="1600" dirty="0" err="1"/>
              <a:t>kollison</a:t>
            </a:r>
            <a:r>
              <a:rPr lang="da-DK" sz="1600" dirty="0"/>
              <a:t>, ganske som i </a:t>
            </a:r>
            <a:r>
              <a:rPr lang="da-DK" sz="1600" i="1" dirty="0"/>
              <a:t>Truck </a:t>
            </a:r>
            <a:r>
              <a:rPr lang="da-DK" sz="1600" i="1" dirty="0" err="1"/>
              <a:t>Accident</a:t>
            </a:r>
            <a:r>
              <a:rPr lang="da-DK" sz="1600" i="1" dirty="0"/>
              <a:t> </a:t>
            </a:r>
            <a:r>
              <a:rPr lang="da-DK" sz="1600" dirty="0"/>
              <a:t>. I </a:t>
            </a:r>
            <a:r>
              <a:rPr lang="da-DK" sz="1600" i="1" dirty="0" err="1"/>
              <a:t>Rhytm</a:t>
            </a:r>
            <a:r>
              <a:rPr lang="da-DK" sz="1600" i="1" dirty="0"/>
              <a:t> 10</a:t>
            </a:r>
            <a:r>
              <a:rPr lang="da-DK" sz="1600" dirty="0"/>
              <a:t> udfolder den smertegivende konfrontation sig mellem på den ene side </a:t>
            </a:r>
            <a:r>
              <a:rPr lang="da-DK" sz="1600" dirty="0" err="1"/>
              <a:t>Abramović</a:t>
            </a:r>
            <a:r>
              <a:rPr lang="da-DK" sz="1600" dirty="0"/>
              <a:t>, den kvindelige subjektivitet og den kvindelige kunstner sammenfoldet i en kropslig figur, og på den anden side kniven, der om noget henviser til det maskuline, her aktuelt forstået som smertegenerende og dødeligt sårende…..</a:t>
            </a:r>
            <a:r>
              <a:rPr lang="da-DK" sz="1600" dirty="0" err="1"/>
              <a:t>To-delthe</a:t>
            </a:r>
            <a:r>
              <a:rPr lang="da-DK" sz="1600" dirty="0"/>
              <a:t>den, den kønsmæssige dualitet og den af Abramović selvtilføjede smerte udfoldet som et tegn for en udefrakommende smertegivende instans, er præsent fra første performanceværk og vil senere komme til at stå så markant i hele Abramovićs </a:t>
            </a:r>
            <a:r>
              <a:rPr lang="da-DK" sz="1600" i="1" dirty="0"/>
              <a:t>oeuvre. (uddrag fra Jelstrups artikel)</a:t>
            </a:r>
            <a:endParaRPr lang="da-DK" sz="1600" dirty="0"/>
          </a:p>
        </p:txBody>
      </p:sp>
    </p:spTree>
    <p:extLst>
      <p:ext uri="{BB962C8B-B14F-4D97-AF65-F5344CB8AC3E}">
        <p14:creationId xmlns:p14="http://schemas.microsoft.com/office/powerpoint/2010/main" val="297229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779E6B4-12DF-ED79-57DE-D5092ECC02E1}"/>
              </a:ext>
            </a:extLst>
          </p:cNvPr>
          <p:cNvSpPr>
            <a:spLocks noChangeArrowheads="1"/>
          </p:cNvSpPr>
          <p:nvPr/>
        </p:nvSpPr>
        <p:spPr bwMode="auto">
          <a:xfrm>
            <a:off x="758688" y="628402"/>
            <a:ext cx="489134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1" i="0" u="none" strike="noStrike" cap="none" normalizeH="0" baseline="0" dirty="0">
                <a:ln>
                  <a:noFill/>
                </a:ln>
                <a:solidFill>
                  <a:schemeClr val="tx1"/>
                </a:solidFill>
                <a:effectLst/>
                <a:latin typeface="Arial" panose="020B0604020202020204" pitchFamily="34" charset="0"/>
              </a:rPr>
              <a:t>Totalitarismens voldelighed</a:t>
            </a:r>
            <a:endParaRPr kumimoji="0" lang="da-DK" altLang="da-DK"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dirty="0">
                <a:ln>
                  <a:noFill/>
                </a:ln>
                <a:solidFill>
                  <a:schemeClr val="tx1"/>
                </a:solidFill>
                <a:effectLst/>
                <a:latin typeface="Arial" panose="020B0604020202020204" pitchFamily="34" charset="0"/>
              </a:rPr>
              <a:t>I </a:t>
            </a:r>
            <a:r>
              <a:rPr kumimoji="0" lang="da-DK" altLang="da-DK" sz="1800" b="0" i="1" u="none" strike="noStrike" cap="none" normalizeH="0" baseline="0" dirty="0" err="1">
                <a:ln>
                  <a:noFill/>
                </a:ln>
                <a:solidFill>
                  <a:schemeClr val="tx1"/>
                </a:solidFill>
                <a:effectLst/>
                <a:latin typeface="Arial" panose="020B0604020202020204" pitchFamily="34" charset="0"/>
              </a:rPr>
              <a:t>Rhytm</a:t>
            </a:r>
            <a:r>
              <a:rPr kumimoji="0" lang="da-DK" altLang="da-DK" sz="1800" b="0" i="1" u="none" strike="noStrike" cap="none" normalizeH="0" baseline="0" dirty="0">
                <a:ln>
                  <a:noFill/>
                </a:ln>
                <a:solidFill>
                  <a:schemeClr val="tx1"/>
                </a:solidFill>
                <a:effectLst/>
                <a:latin typeface="Arial" panose="020B0604020202020204" pitchFamily="34" charset="0"/>
              </a:rPr>
              <a:t> 5</a:t>
            </a:r>
            <a:r>
              <a:rPr kumimoji="0" lang="da-DK" altLang="da-DK" sz="1800" b="0" i="0" u="none" strike="noStrike" cap="none" normalizeH="0" baseline="0" dirty="0">
                <a:ln>
                  <a:noFill/>
                </a:ln>
                <a:solidFill>
                  <a:schemeClr val="tx1"/>
                </a:solidFill>
                <a:effectLst/>
                <a:latin typeface="Arial" panose="020B0604020202020204" pitchFamily="34" charset="0"/>
              </a:rPr>
              <a:t>, et andet tidligt performanceværk fra 1974, placerer </a:t>
            </a:r>
            <a:r>
              <a:rPr kumimoji="0" lang="da-DK" altLang="da-DK" sz="1800" b="0" i="0" u="none" strike="noStrike" cap="none" normalizeH="0" baseline="0" dirty="0" err="1">
                <a:ln>
                  <a:noFill/>
                </a:ln>
                <a:solidFill>
                  <a:schemeClr val="tx1"/>
                </a:solidFill>
                <a:effectLst/>
                <a:latin typeface="Arial" panose="020B0604020202020204" pitchFamily="34" charset="0"/>
              </a:rPr>
              <a:t>Abramović</a:t>
            </a:r>
            <a:r>
              <a:rPr kumimoji="0" lang="da-DK" altLang="da-DK" sz="1800" b="0" i="0" u="none" strike="noStrike" cap="none" normalizeH="0" baseline="0" dirty="0">
                <a:ln>
                  <a:noFill/>
                </a:ln>
                <a:solidFill>
                  <a:schemeClr val="tx1"/>
                </a:solidFill>
                <a:effectLst/>
                <a:latin typeface="Arial" panose="020B0604020202020204" pitchFamily="34" charset="0"/>
              </a:rPr>
              <a:t> sig selv inde i en brændende stjerne udlagt på et gulv.</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dirty="0">
                <a:ln>
                  <a:noFill/>
                </a:ln>
                <a:solidFill>
                  <a:schemeClr val="tx1"/>
                </a:solidFill>
                <a:effectLst/>
                <a:latin typeface="Arial" panose="020B0604020202020204" pitchFamily="34" charset="0"/>
              </a:rPr>
              <a:t>Atter ser vi et værk, der orienterer sig mod en dualitet, i dette tilfælde mellem det enkelte individ, subjektiviteten, og en voldelig figuration, totalitarismens repressive og kvælende magtmæssighed</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dirty="0">
                <a:ln>
                  <a:noFill/>
                </a:ln>
                <a:solidFill>
                  <a:schemeClr val="tx1"/>
                </a:solidFill>
                <a:effectLst/>
                <a:latin typeface="Arial" panose="020B0604020202020204" pitchFamily="34" charset="0"/>
              </a:rPr>
              <a:t>Stjernen symboliserer kommunismen i 1970’ernes Jugoslavien, en konkret, totalitær magt, og i brand viser den sig som en voldelig og dødsensfarlig størrelse for </a:t>
            </a:r>
            <a:r>
              <a:rPr kumimoji="0" lang="da-DK" altLang="da-DK" sz="1800" b="0" i="0" u="none" strike="noStrike" cap="none" normalizeH="0" baseline="0" dirty="0" err="1">
                <a:ln>
                  <a:noFill/>
                </a:ln>
                <a:solidFill>
                  <a:schemeClr val="tx1"/>
                </a:solidFill>
                <a:effectLst/>
                <a:latin typeface="Arial" panose="020B0604020202020204" pitchFamily="34" charset="0"/>
              </a:rPr>
              <a:t>Abramović</a:t>
            </a:r>
            <a:r>
              <a:rPr kumimoji="0" lang="da-DK" altLang="da-DK" sz="1800" b="0" i="0" u="none" strike="noStrike" cap="none" normalizeH="0" baseline="0" dirty="0">
                <a:ln>
                  <a:noFill/>
                </a:ln>
                <a:solidFill>
                  <a:schemeClr val="tx1"/>
                </a:solidFill>
                <a:effectLst/>
                <a:latin typeface="Arial" panose="020B0604020202020204" pitchFamily="34" charset="0"/>
              </a:rPr>
              <a:t>; hun mister undervejs i denne performance bogstaveligt talt bevidstheden grundet iltmangel.</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dirty="0">
                <a:ln>
                  <a:noFill/>
                </a:ln>
                <a:solidFill>
                  <a:schemeClr val="tx1"/>
                </a:solidFill>
                <a:effectLst/>
                <a:latin typeface="Arial" panose="020B0604020202020204" pitchFamily="34" charset="0"/>
              </a:rPr>
              <a:t>Atter ser vi et værk, der orienterer sig mod en dualitet, i dette tilfælde mellem det enkelte individ, subjektiviteten, og en voldelig figuration, totalitarismens repressive og kvælende magtmæssighed.</a:t>
            </a:r>
          </a:p>
        </p:txBody>
      </p:sp>
      <p:pic>
        <p:nvPicPr>
          <p:cNvPr id="6" name="Billede 5" descr="Et billede, der indeholder tekst, gammel, billede&#10;&#10;Automatisk genereret beskrivelse">
            <a:extLst>
              <a:ext uri="{FF2B5EF4-FFF2-40B4-BE49-F238E27FC236}">
                <a16:creationId xmlns:a16="http://schemas.microsoft.com/office/drawing/2014/main" id="{AB3C273B-D8FD-64C1-52D7-D18E596C5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425" y="1721934"/>
            <a:ext cx="5195888" cy="3891901"/>
          </a:xfrm>
          <a:prstGeom prst="rect">
            <a:avLst/>
          </a:prstGeom>
        </p:spPr>
      </p:pic>
    </p:spTree>
    <p:extLst>
      <p:ext uri="{BB962C8B-B14F-4D97-AF65-F5344CB8AC3E}">
        <p14:creationId xmlns:p14="http://schemas.microsoft.com/office/powerpoint/2010/main" val="260211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6758081B-ADCC-0FC0-96B8-00EC99AD5E29}"/>
              </a:ext>
            </a:extLst>
          </p:cNvPr>
          <p:cNvSpPr txBox="1"/>
          <p:nvPr/>
        </p:nvSpPr>
        <p:spPr>
          <a:xfrm>
            <a:off x="271950" y="151179"/>
            <a:ext cx="4090951" cy="6196568"/>
          </a:xfrm>
          <a:prstGeom prst="rect">
            <a:avLst/>
          </a:prstGeom>
          <a:noFill/>
        </p:spPr>
        <p:txBody>
          <a:bodyPr wrap="square">
            <a:spAutoFit/>
          </a:bodyPr>
          <a:lstStyle/>
          <a:p>
            <a:r>
              <a:rPr lang="da-DK" sz="2800" dirty="0"/>
              <a:t>”</a:t>
            </a:r>
            <a:r>
              <a:rPr lang="da-DK" sz="2800" dirty="0" err="1"/>
              <a:t>Rhytm</a:t>
            </a:r>
            <a:r>
              <a:rPr lang="da-DK" sz="2800" dirty="0"/>
              <a:t> 0” (1974)</a:t>
            </a:r>
          </a:p>
          <a:p>
            <a:endParaRPr lang="da-DK" sz="1600" dirty="0"/>
          </a:p>
          <a:p>
            <a:r>
              <a:rPr lang="da-DK" sz="1600" dirty="0" err="1"/>
              <a:t>Todeltheden</a:t>
            </a:r>
            <a:r>
              <a:rPr lang="da-DK" sz="1600" dirty="0"/>
              <a:t> gennemspilles igen i </a:t>
            </a:r>
            <a:r>
              <a:rPr lang="da-DK" sz="1600" i="1" dirty="0" err="1"/>
              <a:t>Rhytm</a:t>
            </a:r>
            <a:r>
              <a:rPr lang="da-DK" sz="1600" i="1" dirty="0"/>
              <a:t> 0</a:t>
            </a:r>
            <a:r>
              <a:rPr lang="da-DK" sz="1600" dirty="0"/>
              <a:t>, hvor </a:t>
            </a:r>
            <a:r>
              <a:rPr lang="da-DK" sz="1600" dirty="0" err="1"/>
              <a:t>mangten</a:t>
            </a:r>
            <a:r>
              <a:rPr lang="da-DK" sz="1600" dirty="0"/>
              <a:t> og dermed den potentielt voldelige handling gives til publikum. </a:t>
            </a:r>
          </a:p>
          <a:p>
            <a:pPr>
              <a:spcAft>
                <a:spcPts val="2025"/>
              </a:spcAft>
            </a:pPr>
            <a:r>
              <a:rPr lang="da-DK" sz="1600" dirty="0">
                <a:solidFill>
                  <a:srgbClr val="000000"/>
                </a:solidFill>
                <a:latin typeface="Publico text"/>
              </a:rPr>
              <a:t>Til denne performance havde </a:t>
            </a:r>
            <a:r>
              <a:rPr lang="da-DK" sz="1600" dirty="0" err="1">
                <a:solidFill>
                  <a:srgbClr val="000000"/>
                </a:solidFill>
                <a:latin typeface="Publico text"/>
              </a:rPr>
              <a:t>Abramović</a:t>
            </a:r>
            <a:r>
              <a:rPr lang="da-DK" sz="1600" dirty="0">
                <a:solidFill>
                  <a:srgbClr val="000000"/>
                </a:solidFill>
                <a:latin typeface="Publico text"/>
              </a:rPr>
              <a:t> anbragt 72 genstande på et bord, bl.a. en rose, en fjer, en saks, en kniv og en pistol med én patron. Ved siden af bordet stod et skilt, der informerede publikum om, at de måtte anvende alle genstandene i forhold til hende, som de ønskede. De ville ikke blive holdt ansvarlige for deres handlinger.</a:t>
            </a:r>
          </a:p>
          <a:p>
            <a:pPr>
              <a:spcAft>
                <a:spcPts val="2025"/>
              </a:spcAft>
            </a:pPr>
            <a:r>
              <a:rPr lang="da-DK" sz="1600" dirty="0" err="1">
                <a:solidFill>
                  <a:srgbClr val="000000"/>
                </a:solidFill>
                <a:latin typeface="Publico text"/>
              </a:rPr>
              <a:t>Performancen</a:t>
            </a:r>
            <a:r>
              <a:rPr lang="da-DK" sz="1600" dirty="0">
                <a:solidFill>
                  <a:srgbClr val="000000"/>
                </a:solidFill>
                <a:latin typeface="Publico text"/>
              </a:rPr>
              <a:t> varede i seks timer og blev gradvist mere voldsom, efterhånden som det gik op for publikum, at de virkelig kunne foretage sig hvad som helst, uden at </a:t>
            </a:r>
            <a:r>
              <a:rPr lang="da-DK" sz="1600" dirty="0" err="1">
                <a:solidFill>
                  <a:srgbClr val="000000"/>
                </a:solidFill>
                <a:latin typeface="Publico text"/>
              </a:rPr>
              <a:t>Abramović</a:t>
            </a:r>
            <a:r>
              <a:rPr lang="da-DK" sz="1600" dirty="0">
                <a:solidFill>
                  <a:srgbClr val="000000"/>
                </a:solidFill>
                <a:latin typeface="Publico text"/>
              </a:rPr>
              <a:t> gjorde modstand. Da tiden var gået, havde </a:t>
            </a:r>
            <a:r>
              <a:rPr lang="da-DK" sz="1600" dirty="0" err="1">
                <a:solidFill>
                  <a:srgbClr val="000000"/>
                </a:solidFill>
                <a:latin typeface="Publico text"/>
              </a:rPr>
              <a:t>Abramović</a:t>
            </a:r>
            <a:r>
              <a:rPr lang="da-DK" sz="1600" dirty="0">
                <a:solidFill>
                  <a:srgbClr val="000000"/>
                </a:solidFill>
                <a:latin typeface="Publico text"/>
              </a:rPr>
              <a:t> ikke længere tøj på. Der var stukket rosentorne i hendes hud, og en deltager havde holdt en pistol mod hendes hoved. </a:t>
            </a:r>
            <a:r>
              <a:rPr lang="da-DK" sz="1600" dirty="0" err="1">
                <a:solidFill>
                  <a:srgbClr val="000000"/>
                </a:solidFill>
                <a:latin typeface="Publico text"/>
              </a:rPr>
              <a:t>Abramović</a:t>
            </a:r>
            <a:r>
              <a:rPr lang="da-DK" sz="1600" dirty="0">
                <a:solidFill>
                  <a:srgbClr val="000000"/>
                </a:solidFill>
                <a:latin typeface="Publico text"/>
              </a:rPr>
              <a:t> rejste sig op og gik frem mod publikum, som hurtigt skyndte sig væk.</a:t>
            </a:r>
            <a:endParaRPr lang="da-DK" sz="1600" dirty="0"/>
          </a:p>
        </p:txBody>
      </p:sp>
      <p:pic>
        <p:nvPicPr>
          <p:cNvPr id="5" name="Billede 4" descr="Et billede, der indeholder tekst, person, indendørs, gruppe&#10;&#10;Automatisk genereret beskrivelse">
            <a:extLst>
              <a:ext uri="{FF2B5EF4-FFF2-40B4-BE49-F238E27FC236}">
                <a16:creationId xmlns:a16="http://schemas.microsoft.com/office/drawing/2014/main" id="{F7657B39-2131-A74F-26B4-704312A0A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050" y="453831"/>
            <a:ext cx="5786401" cy="4339800"/>
          </a:xfrm>
          <a:prstGeom prst="rect">
            <a:avLst/>
          </a:prstGeom>
        </p:spPr>
      </p:pic>
      <p:sp>
        <p:nvSpPr>
          <p:cNvPr id="4" name="Tekstfelt 3">
            <a:extLst>
              <a:ext uri="{FF2B5EF4-FFF2-40B4-BE49-F238E27FC236}">
                <a16:creationId xmlns:a16="http://schemas.microsoft.com/office/drawing/2014/main" id="{8E475D06-87BE-1FA2-F524-8A696C7578A3}"/>
              </a:ext>
            </a:extLst>
          </p:cNvPr>
          <p:cNvSpPr txBox="1"/>
          <p:nvPr/>
        </p:nvSpPr>
        <p:spPr>
          <a:xfrm>
            <a:off x="5250425" y="4919008"/>
            <a:ext cx="6440130" cy="1754326"/>
          </a:xfrm>
          <a:prstGeom prst="rect">
            <a:avLst/>
          </a:prstGeom>
          <a:noFill/>
        </p:spPr>
        <p:txBody>
          <a:bodyPr wrap="square">
            <a:spAutoFit/>
          </a:bodyPr>
          <a:lstStyle/>
          <a:p>
            <a:r>
              <a:rPr lang="da-DK" sz="1200" dirty="0"/>
              <a:t>Fortolkning: Nogle af genstandene kan anvendes som kærtegnende artefakter, f.eks. en hvid strudsefjer, men ganske mange af dem, f.eks. en pistol, en økse samt en del skarpe genstande, herunder både sakse og knive, kan med vold tilføje </a:t>
            </a:r>
            <a:r>
              <a:rPr lang="da-DK" sz="1200" dirty="0" err="1"/>
              <a:t>Abramović</a:t>
            </a:r>
            <a:r>
              <a:rPr lang="da-DK" sz="1200" dirty="0"/>
              <a:t> smerte og sågar død.</a:t>
            </a:r>
          </a:p>
          <a:p>
            <a:r>
              <a:rPr lang="da-DK" sz="1200" dirty="0"/>
              <a:t>Sådan stilles publikum overfor et valg, et symbolsk, men også et konkret og identitetsskabende valg. Vil man selv som enkeltstående medlem af publikum møde den kvindelige kunstnersubjektivitet i hendes frembudte kropslige udsathed med empatisk mildhed og/eller karakterdyden venlighed, eller stiller man sig omvendt på voldens, magtens, repressionens, det smertefremkaldende patriarkats og slutteligt mørkets og dødens side?</a:t>
            </a:r>
          </a:p>
          <a:p>
            <a:r>
              <a:rPr lang="da-DK" sz="1200" dirty="0"/>
              <a:t>Præcist dette fundamentale spørgsmål kan publikum reflektere over i mødet med værket </a:t>
            </a:r>
            <a:r>
              <a:rPr lang="da-DK" sz="1200" i="1" dirty="0" err="1"/>
              <a:t>Rhytm</a:t>
            </a:r>
            <a:r>
              <a:rPr lang="da-DK" sz="1200" i="1" dirty="0"/>
              <a:t> 0</a:t>
            </a:r>
            <a:r>
              <a:rPr lang="da-DK" sz="1200" dirty="0"/>
              <a:t>.</a:t>
            </a:r>
          </a:p>
        </p:txBody>
      </p:sp>
      <p:sp>
        <p:nvSpPr>
          <p:cNvPr id="2" name="Tekstfelt 1">
            <a:extLst>
              <a:ext uri="{FF2B5EF4-FFF2-40B4-BE49-F238E27FC236}">
                <a16:creationId xmlns:a16="http://schemas.microsoft.com/office/drawing/2014/main" id="{E1D710DF-1147-7E96-3EDF-DC4FEC96B399}"/>
              </a:ext>
            </a:extLst>
          </p:cNvPr>
          <p:cNvSpPr txBox="1"/>
          <p:nvPr/>
        </p:nvSpPr>
        <p:spPr>
          <a:xfrm>
            <a:off x="353230" y="6347747"/>
            <a:ext cx="2630400" cy="369332"/>
          </a:xfrm>
          <a:prstGeom prst="rect">
            <a:avLst/>
          </a:prstGeom>
          <a:noFill/>
        </p:spPr>
        <p:txBody>
          <a:bodyPr wrap="none" rtlCol="0">
            <a:spAutoFit/>
          </a:bodyPr>
          <a:lstStyle/>
          <a:p>
            <a:r>
              <a:rPr lang="en-US" dirty="0">
                <a:hlinkClick r:id="rId3"/>
              </a:rPr>
              <a:t>An Analysis of "Rhythm 0"</a:t>
            </a:r>
            <a:endParaRPr lang="da-DK" dirty="0"/>
          </a:p>
        </p:txBody>
      </p:sp>
    </p:spTree>
    <p:extLst>
      <p:ext uri="{BB962C8B-B14F-4D97-AF65-F5344CB8AC3E}">
        <p14:creationId xmlns:p14="http://schemas.microsoft.com/office/powerpoint/2010/main" val="8736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D1D1AA-ED27-D7C8-437F-C6CBCD8D5B0A}"/>
              </a:ext>
            </a:extLst>
          </p:cNvPr>
          <p:cNvSpPr>
            <a:spLocks noChangeArrowheads="1"/>
          </p:cNvSpPr>
          <p:nvPr/>
        </p:nvSpPr>
        <p:spPr bwMode="auto">
          <a:xfrm>
            <a:off x="4907266" y="0"/>
            <a:ext cx="6309361" cy="61120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10000"/>
          </a:bodyPr>
          <a:lstStyle/>
          <a:p>
            <a:pPr marR="0" lvl="0" fontAlgn="base">
              <a:lnSpc>
                <a:spcPct val="90000"/>
              </a:lnSpc>
              <a:spcBef>
                <a:spcPct val="0"/>
              </a:spcBef>
              <a:spcAft>
                <a:spcPts val="600"/>
              </a:spcAft>
              <a:buClrTx/>
              <a:buSzTx/>
              <a:tabLst/>
            </a:pPr>
            <a:r>
              <a:rPr lang="en-US" altLang="da-DK" sz="1900" b="1" dirty="0" err="1"/>
              <a:t>Feministisk</a:t>
            </a:r>
            <a:r>
              <a:rPr lang="en-US" altLang="da-DK" sz="1900" b="1" dirty="0"/>
              <a:t> </a:t>
            </a:r>
            <a:r>
              <a:rPr lang="en-US" altLang="da-DK" sz="1900" b="1" dirty="0" err="1"/>
              <a:t>tema</a:t>
            </a:r>
            <a:r>
              <a:rPr lang="en-US" altLang="da-DK" sz="1900" b="1" dirty="0"/>
              <a:t> (?)</a:t>
            </a:r>
          </a:p>
          <a:p>
            <a:pPr marR="0" lvl="0" fontAlgn="base">
              <a:lnSpc>
                <a:spcPct val="90000"/>
              </a:lnSpc>
              <a:spcBef>
                <a:spcPct val="0"/>
              </a:spcBef>
              <a:spcAft>
                <a:spcPts val="600"/>
              </a:spcAft>
              <a:buClrTx/>
              <a:buSzTx/>
              <a:tabLst/>
            </a:pPr>
            <a:endParaRPr kumimoji="0" lang="en-US" altLang="da-DK" sz="1900" b="1" i="0" u="none" strike="noStrike" cap="none" normalizeH="0" baseline="0" dirty="0">
              <a:ln>
                <a:noFill/>
              </a:ln>
              <a:effectLst/>
            </a:endParaRPr>
          </a:p>
          <a:p>
            <a:pPr fontAlgn="base">
              <a:lnSpc>
                <a:spcPct val="90000"/>
              </a:lnSpc>
              <a:spcBef>
                <a:spcPct val="0"/>
              </a:spcBef>
              <a:spcAft>
                <a:spcPts val="600"/>
              </a:spcAft>
            </a:pPr>
            <a:r>
              <a:rPr lang="da-DK" sz="1900" dirty="0"/>
              <a:t>Nogle af </a:t>
            </a:r>
            <a:r>
              <a:rPr lang="da-DK" sz="1900" dirty="0" err="1"/>
              <a:t>MAs</a:t>
            </a:r>
            <a:r>
              <a:rPr lang="da-DK" sz="1900" dirty="0"/>
              <a:t> værker kan også ses som et opgør med det traditionelle syn på såvel kvinden som kunsten. Den nøgne kvinde er et af kunsthistoriens mest klassiske motiver, som MA automatisk går i dialog med, når hun i værket ”Art Must Be </a:t>
            </a:r>
            <a:r>
              <a:rPr lang="da-DK" sz="1900" dirty="0" err="1"/>
              <a:t>Beautifull</a:t>
            </a:r>
            <a:r>
              <a:rPr lang="da-DK" sz="1900" dirty="0"/>
              <a:t>. Artist Must Be </a:t>
            </a:r>
            <a:r>
              <a:rPr lang="da-DK" sz="1900" dirty="0" err="1"/>
              <a:t>Beautifull</a:t>
            </a:r>
            <a:r>
              <a:rPr lang="da-DK" sz="1900" dirty="0"/>
              <a:t>” sætter sig nøgen og børster sit hår. Hos fx den franske maler Degas børster afklædte kvinder </a:t>
            </a:r>
            <a:r>
              <a:rPr lang="da-DK" sz="1900" dirty="0" err="1"/>
              <a:t>gratiøst</a:t>
            </a:r>
            <a:r>
              <a:rPr lang="da-DK" sz="1900" dirty="0"/>
              <a:t> deres hår i deres omklædningsrum.</a:t>
            </a:r>
          </a:p>
          <a:p>
            <a:pPr fontAlgn="base">
              <a:lnSpc>
                <a:spcPct val="90000"/>
              </a:lnSpc>
              <a:spcBef>
                <a:spcPct val="0"/>
              </a:spcBef>
              <a:spcAft>
                <a:spcPts val="600"/>
              </a:spcAft>
            </a:pPr>
            <a:r>
              <a:rPr lang="da-DK" sz="1900" dirty="0"/>
              <a:t>Men I </a:t>
            </a:r>
            <a:r>
              <a:rPr lang="en-US" altLang="da-DK" sz="1900" i="1" dirty="0"/>
              <a:t>“Art Must be Beautiful, Artist Must Be Beautiful”</a:t>
            </a:r>
            <a:r>
              <a:rPr lang="en-US" altLang="da-DK" sz="1900" dirty="0"/>
              <a:t> </a:t>
            </a:r>
            <a:r>
              <a:rPr lang="en-US" altLang="da-DK" sz="1900" dirty="0" err="1"/>
              <a:t>friserer</a:t>
            </a:r>
            <a:r>
              <a:rPr lang="en-US" altLang="da-DK" sz="1900" dirty="0"/>
              <a:t> </a:t>
            </a:r>
            <a:r>
              <a:rPr kumimoji="0" lang="en-US" altLang="da-DK" sz="1900" b="0" i="0" u="none" strike="noStrike" cap="none" normalizeH="0" baseline="0" dirty="0">
                <a:ln>
                  <a:noFill/>
                </a:ln>
                <a:effectLst/>
              </a:rPr>
              <a:t>Abramović sit </a:t>
            </a:r>
            <a:r>
              <a:rPr kumimoji="0" lang="en-US" altLang="da-DK" sz="1900" b="0" i="0" u="none" strike="noStrike" cap="none" normalizeH="0" baseline="0" dirty="0" err="1">
                <a:ln>
                  <a:noFill/>
                </a:ln>
                <a:effectLst/>
              </a:rPr>
              <a:t>udslåede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hår</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hårdt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voldsomt</a:t>
            </a:r>
            <a:r>
              <a:rPr kumimoji="0" lang="en-US" altLang="da-DK" sz="1900" b="0" i="0" u="none" strike="noStrike" cap="none" normalizeH="0" baseline="0" dirty="0">
                <a:ln>
                  <a:noFill/>
                </a:ln>
                <a:effectLst/>
              </a:rPr>
              <a:t> med </a:t>
            </a:r>
            <a:r>
              <a:rPr kumimoji="0" lang="en-US" altLang="da-DK" sz="1900" b="0" i="0" u="none" strike="noStrike" cap="none" normalizeH="0" baseline="0" dirty="0" err="1">
                <a:ln>
                  <a:noFill/>
                </a:ln>
                <a:effectLst/>
              </a:rPr>
              <a:t>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metalbørste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metalkam</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mens</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hun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igen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igen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udsiger</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sætningerne</a:t>
            </a:r>
            <a:r>
              <a:rPr kumimoji="0" lang="en-US" altLang="da-DK" sz="1900" b="0" i="0" u="none" strike="noStrike" cap="none" normalizeH="0" baseline="0" dirty="0">
                <a:ln>
                  <a:noFill/>
                </a:ln>
                <a:effectLst/>
              </a:rPr>
              <a:t> “</a:t>
            </a:r>
            <a:r>
              <a:rPr kumimoji="0" lang="en-US" altLang="da-DK" sz="1900" b="0" i="1" u="none" strike="noStrike" cap="none" normalizeH="0" baseline="0" dirty="0">
                <a:ln>
                  <a:noFill/>
                </a:ln>
                <a:effectLst/>
              </a:rPr>
              <a:t>Art must be beautiful, artist must be beautiful</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indtil</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hun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beskadiger</a:t>
            </a:r>
            <a:r>
              <a:rPr kumimoji="0" lang="en-US" altLang="da-DK" sz="1900" b="0" i="0" u="none" strike="noStrike" cap="none" normalizeH="0" baseline="0" dirty="0">
                <a:ln>
                  <a:noFill/>
                </a:ln>
                <a:effectLst/>
              </a:rPr>
              <a:t> sit </a:t>
            </a:r>
            <a:r>
              <a:rPr kumimoji="0" lang="en-US" altLang="da-DK" sz="1900" b="0" i="0" u="none" strike="noStrike" cap="none" normalizeH="0" baseline="0" dirty="0" err="1">
                <a:ln>
                  <a:noFill/>
                </a:ln>
                <a:effectLst/>
              </a:rPr>
              <a:t>ansigt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sit </a:t>
            </a:r>
            <a:r>
              <a:rPr kumimoji="0" lang="en-US" altLang="da-DK" sz="1900" b="0" i="0" u="none" strike="noStrike" cap="none" normalizeH="0" baseline="0" dirty="0" err="1">
                <a:ln>
                  <a:noFill/>
                </a:ln>
                <a:effectLst/>
              </a:rPr>
              <a:t>hår</a:t>
            </a:r>
            <a:r>
              <a:rPr kumimoji="0" lang="en-US" altLang="da-DK" sz="1900" b="0" i="0" u="none" strike="noStrike" cap="none" normalizeH="0" baseline="0" dirty="0">
                <a:ln>
                  <a:noFill/>
                </a:ln>
                <a:effectLst/>
              </a:rPr>
              <a:t>.</a:t>
            </a:r>
          </a:p>
          <a:p>
            <a:pPr marR="0" lvl="0" fontAlgn="base">
              <a:lnSpc>
                <a:spcPct val="90000"/>
              </a:lnSpc>
              <a:spcBef>
                <a:spcPct val="0"/>
              </a:spcBef>
              <a:spcAft>
                <a:spcPts val="600"/>
              </a:spcAft>
              <a:buClrTx/>
              <a:buSzTx/>
              <a:tabLst/>
            </a:pPr>
            <a:endParaRPr lang="en-US" altLang="da-DK" sz="1900" dirty="0"/>
          </a:p>
          <a:p>
            <a:r>
              <a:rPr lang="da-DK" sz="1900" dirty="0" err="1"/>
              <a:t>MAs</a:t>
            </a:r>
            <a:r>
              <a:rPr lang="da-DK" sz="1900" dirty="0"/>
              <a:t> hårbørstning er flagellantisk snarer end elegant, og de dekorative skønhedsnormer for kunst og (kvindelige) kunstnere børstes aggressivt igennem. </a:t>
            </a:r>
          </a:p>
          <a:p>
            <a:pPr marR="0" lvl="0" fontAlgn="base">
              <a:lnSpc>
                <a:spcPct val="90000"/>
              </a:lnSpc>
              <a:spcBef>
                <a:spcPct val="0"/>
              </a:spcBef>
              <a:spcAft>
                <a:spcPts val="600"/>
              </a:spcAft>
              <a:buClrTx/>
              <a:buSzTx/>
              <a:tabLst/>
            </a:pPr>
            <a:endParaRPr kumimoji="0" lang="en-US" altLang="da-DK" sz="1900" b="0" i="0" u="none" strike="noStrike" cap="none" normalizeH="0" baseline="0" dirty="0">
              <a:ln>
                <a:noFill/>
              </a:ln>
              <a:effectLst/>
            </a:endParaRPr>
          </a:p>
          <a:p>
            <a:pPr marR="0" lvl="0" fontAlgn="base">
              <a:lnSpc>
                <a:spcPct val="90000"/>
              </a:lnSpc>
              <a:spcBef>
                <a:spcPct val="0"/>
              </a:spcBef>
              <a:spcAft>
                <a:spcPts val="600"/>
              </a:spcAft>
              <a:buClrTx/>
              <a:buSzTx/>
              <a:tabLst/>
            </a:pPr>
            <a:r>
              <a:rPr lang="en-US" altLang="da-DK" sz="1900" dirty="0"/>
              <a:t>Dorthe </a:t>
            </a:r>
            <a:r>
              <a:rPr lang="en-US" altLang="da-DK" sz="1900" dirty="0" err="1"/>
              <a:t>Jelstrups</a:t>
            </a:r>
            <a:r>
              <a:rPr lang="en-US" altLang="da-DK" sz="1900" dirty="0"/>
              <a:t> </a:t>
            </a:r>
            <a:r>
              <a:rPr lang="en-US" altLang="da-DK" sz="1900" dirty="0" err="1"/>
              <a:t>feministiske</a:t>
            </a:r>
            <a:r>
              <a:rPr lang="en-US" altLang="da-DK" sz="1900" dirty="0"/>
              <a:t> </a:t>
            </a:r>
            <a:r>
              <a:rPr lang="en-US" altLang="da-DK" sz="1900" dirty="0" err="1"/>
              <a:t>fort</a:t>
            </a:r>
            <a:r>
              <a:rPr kumimoji="0" lang="en-US" altLang="da-DK" sz="1900" b="0" i="0" u="none" strike="noStrike" cap="none" normalizeH="0" baseline="0" dirty="0" err="1">
                <a:ln>
                  <a:noFill/>
                </a:ln>
                <a:effectLst/>
              </a:rPr>
              <a:t>olkning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Igen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sættes</a:t>
            </a:r>
            <a:r>
              <a:rPr kumimoji="0" lang="en-US" altLang="da-DK" sz="1900" b="0" i="0" u="none" strike="noStrike" cap="none" normalizeH="0" baseline="0" dirty="0">
                <a:ln>
                  <a:noFill/>
                </a:ln>
                <a:effectLst/>
              </a:rPr>
              <a:t> et </a:t>
            </a:r>
            <a:r>
              <a:rPr kumimoji="0" lang="en-US" altLang="da-DK" sz="1900" b="0" i="0" u="none" strike="noStrike" cap="none" normalizeH="0" baseline="0" dirty="0" err="1">
                <a:ln>
                  <a:noFill/>
                </a:ln>
                <a:effectLst/>
              </a:rPr>
              <a:t>feminint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kunstnersubjekt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overfor</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smertefremkaldende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andethed</a:t>
            </a:r>
            <a:r>
              <a:rPr kumimoji="0" lang="en-US" altLang="da-DK" sz="1900" b="0" i="0" u="none" strike="noStrike" cap="none" normalizeH="0" baseline="0" dirty="0">
                <a:ln>
                  <a:noFill/>
                </a:ln>
                <a:effectLst/>
              </a:rPr>
              <a:t>, her </a:t>
            </a:r>
            <a:r>
              <a:rPr kumimoji="0" lang="en-US" altLang="da-DK" sz="1900" b="0" i="0" u="none" strike="noStrike" cap="none" normalizeH="0" baseline="0" dirty="0" err="1">
                <a:ln>
                  <a:noFill/>
                </a:ln>
                <a:effectLst/>
              </a:rPr>
              <a:t>konkret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børsten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kammen</a:t>
            </a:r>
            <a:r>
              <a:rPr kumimoji="0" lang="en-US" altLang="da-DK" sz="1900" b="0" i="0" u="none" strike="noStrike" cap="none" normalizeH="0" baseline="0" dirty="0">
                <a:ln>
                  <a:noFill/>
                </a:ln>
                <a:effectLst/>
              </a:rPr>
              <a:t>, der </a:t>
            </a:r>
            <a:r>
              <a:rPr kumimoji="0" lang="en-US" altLang="da-DK" sz="1900" b="0" i="0" u="none" strike="noStrike" cap="none" normalizeH="0" baseline="0" dirty="0" err="1">
                <a:ln>
                  <a:noFill/>
                </a:ln>
                <a:effectLst/>
              </a:rPr>
              <a:t>symbolsk</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henviser</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til</a:t>
            </a:r>
            <a:r>
              <a:rPr kumimoji="0" lang="en-US" altLang="da-DK" sz="1900" b="0" i="0" u="none" strike="noStrike" cap="none" normalizeH="0" baseline="0" dirty="0">
                <a:ln>
                  <a:noFill/>
                </a:ln>
                <a:effectLst/>
              </a:rPr>
              <a:t> den </a:t>
            </a:r>
            <a:r>
              <a:rPr kumimoji="0" lang="en-US" altLang="da-DK" sz="1900" b="0" i="0" u="none" strike="noStrike" cap="none" normalizeH="0" baseline="0" dirty="0" err="1">
                <a:ln>
                  <a:noFill/>
                </a:ln>
                <a:effectLst/>
              </a:rPr>
              <a:t>maskulint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dominerede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kunsthistorie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kunstinstitution</a:t>
            </a:r>
            <a:r>
              <a:rPr kumimoji="0" lang="en-US" altLang="da-DK" sz="1900" b="0" i="0" u="none" strike="noStrike" cap="none" normalizeH="0" baseline="0" dirty="0">
                <a:ln>
                  <a:noFill/>
                </a:ln>
                <a:effectLst/>
              </a:rPr>
              <a:t>. En institution der, </a:t>
            </a:r>
            <a:r>
              <a:rPr kumimoji="0" lang="en-US" altLang="da-DK" sz="1900" b="0" i="0" u="none" strike="noStrike" cap="none" normalizeH="0" baseline="0" dirty="0" err="1">
                <a:ln>
                  <a:noFill/>
                </a:ln>
                <a:effectLst/>
              </a:rPr>
              <a:t>udtrykt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som</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repressiv</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patriarkalsk</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magt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til</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stadighed</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fastholder</a:t>
            </a:r>
            <a:r>
              <a:rPr kumimoji="0" lang="en-US" altLang="da-DK" sz="1900" b="0" i="0" u="none" strike="noStrike" cap="none" normalizeH="0" baseline="0" dirty="0">
                <a:ln>
                  <a:noFill/>
                </a:ln>
                <a:effectLst/>
              </a:rPr>
              <a:t> den feminine </a:t>
            </a:r>
            <a:r>
              <a:rPr kumimoji="0" lang="en-US" altLang="da-DK" sz="1900" b="0" i="0" u="none" strike="noStrike" cap="none" normalizeH="0" baseline="0" dirty="0" err="1">
                <a:ln>
                  <a:noFill/>
                </a:ln>
                <a:effectLst/>
              </a:rPr>
              <a:t>subjektivitet</a:t>
            </a:r>
            <a:r>
              <a:rPr kumimoji="0" lang="en-US" altLang="da-DK" sz="1900" b="0" i="0" u="none" strike="noStrike" cap="none" normalizeH="0" baseline="0" dirty="0">
                <a:ln>
                  <a:noFill/>
                </a:ln>
                <a:effectLst/>
              </a:rPr>
              <a:t> i et </a:t>
            </a:r>
            <a:r>
              <a:rPr kumimoji="0" lang="en-US" altLang="da-DK" sz="1900" b="0" i="0" u="none" strike="noStrike" cap="none" normalizeH="0" baseline="0" dirty="0" err="1">
                <a:ln>
                  <a:noFill/>
                </a:ln>
                <a:effectLst/>
              </a:rPr>
              <a:t>undertrykkende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dobbeltgreb</a:t>
            </a:r>
            <a:r>
              <a:rPr kumimoji="0" lang="en-US" altLang="da-DK" sz="1900" b="0" i="0" u="none" strike="noStrike" cap="none" normalizeH="0" baseline="0" dirty="0">
                <a:ln>
                  <a:noFill/>
                </a:ln>
                <a:effectLst/>
              </a:rPr>
              <a:t>, dels </a:t>
            </a:r>
            <a:r>
              <a:rPr kumimoji="0" lang="en-US" altLang="da-DK" sz="1900" b="0" i="0" u="none" strike="noStrike" cap="none" normalizeH="0" baseline="0" dirty="0" err="1">
                <a:ln>
                  <a:noFill/>
                </a:ln>
                <a:effectLst/>
              </a:rPr>
              <a:t>som</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objekt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som</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genstand</a:t>
            </a:r>
            <a:r>
              <a:rPr kumimoji="0" lang="en-US" altLang="da-DK" sz="1900" b="0" i="0" u="none" strike="noStrike" cap="none" normalizeH="0" baseline="0" dirty="0">
                <a:ln>
                  <a:noFill/>
                </a:ln>
                <a:effectLst/>
              </a:rPr>
              <a:t> for den </a:t>
            </a:r>
            <a:r>
              <a:rPr kumimoji="0" lang="en-US" altLang="da-DK" sz="1900" b="0" i="0" u="none" strike="noStrike" cap="none" normalizeH="0" baseline="0" dirty="0" err="1">
                <a:ln>
                  <a:noFill/>
                </a:ln>
                <a:effectLst/>
              </a:rPr>
              <a:t>maskuline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kunstners</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fremstilling</a:t>
            </a:r>
            <a:r>
              <a:rPr kumimoji="0" lang="en-US" altLang="da-DK" sz="1900" b="0" i="0" u="none" strike="noStrike" cap="none" normalizeH="0" baseline="0" dirty="0">
                <a:ln>
                  <a:noFill/>
                </a:ln>
                <a:effectLst/>
              </a:rPr>
              <a:t> </a:t>
            </a:r>
            <a:r>
              <a:rPr lang="en-US" altLang="da-DK" sz="1900" dirty="0"/>
              <a: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hvor</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kvinden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passivt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sættes</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som</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nøgen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skøn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diskursivt</a:t>
            </a:r>
            <a:r>
              <a:rPr kumimoji="0" lang="en-US" altLang="da-DK" sz="1900" b="0" i="0" u="none" strike="noStrike" cap="none" normalizeH="0" baseline="0" dirty="0">
                <a:ln>
                  <a:noFill/>
                </a:ln>
                <a:effectLst/>
              </a:rPr>
              <a:t> set </a:t>
            </a:r>
            <a:r>
              <a:rPr kumimoji="0" lang="en-US" altLang="da-DK" sz="1900" b="0" i="0" u="none" strike="noStrike" cap="none" normalizeH="0" baseline="0" dirty="0" err="1">
                <a:ln>
                  <a:noFill/>
                </a:ln>
                <a:effectLst/>
              </a:rPr>
              <a:t>tavs</a:t>
            </a:r>
            <a:r>
              <a:rPr kumimoji="0" lang="en-US" altLang="da-DK" sz="1900" b="0" i="0" u="none" strike="noStrike" cap="none" normalizeH="0" baseline="0" dirty="0">
                <a:ln>
                  <a:noFill/>
                </a:ln>
                <a:effectLst/>
              </a:rPr>
              <a:t> – </a:t>
            </a:r>
            <a:r>
              <a:rPr kumimoji="0" lang="en-US" altLang="da-DK" sz="1900" b="0" i="0" u="none" strike="noStrike" cap="none" normalizeH="0" baseline="0" dirty="0" err="1">
                <a:ln>
                  <a:noFill/>
                </a:ln>
                <a:effectLst/>
              </a:rPr>
              <a:t>og</a:t>
            </a:r>
            <a:r>
              <a:rPr kumimoji="0" lang="en-US" altLang="da-DK" sz="1900" b="0" i="0" u="none" strike="noStrike" cap="none" normalizeH="0" baseline="0" dirty="0">
                <a:ln>
                  <a:noFill/>
                </a:ln>
                <a:effectLst/>
              </a:rPr>
              <a:t> dels </a:t>
            </a:r>
            <a:r>
              <a:rPr kumimoji="0" lang="en-US" altLang="da-DK" sz="1900" b="0" i="0" u="none" strike="noStrike" cap="none" normalizeH="0" baseline="0" dirty="0" err="1">
                <a:ln>
                  <a:noFill/>
                </a:ln>
                <a:effectLst/>
              </a:rPr>
              <a:t>som</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en</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krop</a:t>
            </a:r>
            <a:r>
              <a:rPr kumimoji="0" lang="en-US" altLang="da-DK" sz="1900" b="0" i="0" u="none" strike="noStrike" cap="none" normalizeH="0" baseline="0" dirty="0">
                <a:ln>
                  <a:noFill/>
                </a:ln>
                <a:effectLst/>
              </a:rPr>
              <a:t>, der, </a:t>
            </a:r>
            <a:r>
              <a:rPr kumimoji="0" lang="en-US" altLang="da-DK" sz="1900" b="0" i="0" u="none" strike="noStrike" cap="none" normalizeH="0" baseline="0" dirty="0" err="1">
                <a:ln>
                  <a:noFill/>
                </a:ln>
                <a:effectLst/>
              </a:rPr>
              <a:t>presset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ind</a:t>
            </a:r>
            <a:r>
              <a:rPr kumimoji="0" lang="en-US" altLang="da-DK" sz="1900" b="0" i="0" u="none" strike="noStrike" cap="none" normalizeH="0" baseline="0" dirty="0">
                <a:ln>
                  <a:noFill/>
                </a:ln>
                <a:effectLst/>
              </a:rPr>
              <a:t> i et </a:t>
            </a:r>
            <a:r>
              <a:rPr kumimoji="0" lang="en-US" altLang="da-DK" sz="1900" b="0" i="0" u="none" strike="noStrike" cap="none" normalizeH="0" baseline="0" dirty="0" err="1">
                <a:ln>
                  <a:noFill/>
                </a:ln>
                <a:effectLst/>
              </a:rPr>
              <a:t>traditionelt</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kvindeideal</a:t>
            </a:r>
            <a:r>
              <a:rPr kumimoji="0" lang="en-US" altLang="da-DK" sz="1900" b="0" i="0" u="none" strike="noStrike" cap="none" normalizeH="0" baseline="0" dirty="0">
                <a:ln>
                  <a:noFill/>
                </a:ln>
                <a:effectLst/>
              </a:rPr>
              <a:t> om at </a:t>
            </a:r>
            <a:r>
              <a:rPr kumimoji="0" lang="en-US" altLang="da-DK" sz="1900" b="0" i="0" u="none" strike="noStrike" cap="none" normalizeH="0" baseline="0" dirty="0" err="1">
                <a:ln>
                  <a:noFill/>
                </a:ln>
                <a:effectLst/>
              </a:rPr>
              <a:t>fremstå</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skøn</a:t>
            </a:r>
            <a:r>
              <a:rPr kumimoji="0" lang="en-US" altLang="da-DK" sz="1900" b="0" i="0" u="none" strike="noStrike" cap="none" normalizeH="0" baseline="0" dirty="0">
                <a:ln>
                  <a:noFill/>
                </a:ln>
                <a:effectLst/>
              </a:rPr>
              <a:t> for det </a:t>
            </a:r>
            <a:r>
              <a:rPr kumimoji="0" lang="en-US" altLang="da-DK" sz="1900" b="0" i="0" u="none" strike="noStrike" cap="none" normalizeH="0" baseline="0" dirty="0" err="1">
                <a:ln>
                  <a:noFill/>
                </a:ln>
                <a:effectLst/>
              </a:rPr>
              <a:t>maskuline</a:t>
            </a:r>
            <a:r>
              <a:rPr kumimoji="0" lang="en-US" altLang="da-DK" sz="1900" b="0" i="0" u="none" strike="noStrike" cap="none" normalizeH="0" baseline="0" dirty="0">
                <a:ln>
                  <a:noFill/>
                </a:ln>
                <a:effectLst/>
              </a:rPr>
              <a:t> </a:t>
            </a:r>
            <a:r>
              <a:rPr kumimoji="0" lang="en-US" altLang="da-DK" sz="1900" b="0" i="0" u="none" strike="noStrike" cap="none" normalizeH="0" baseline="0" dirty="0" err="1">
                <a:ln>
                  <a:noFill/>
                </a:ln>
                <a:effectLst/>
              </a:rPr>
              <a:t>blik</a:t>
            </a:r>
            <a:r>
              <a:rPr lang="en-US" altLang="da-DK" sz="1900" dirty="0"/>
              <a:t>…”</a:t>
            </a:r>
            <a:endParaRPr kumimoji="0" lang="en-US" altLang="da-DK" sz="19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da-DK" sz="1100" b="0" i="0" u="none" strike="noStrike" cap="none" normalizeH="0" baseline="0" dirty="0">
              <a:ln>
                <a:noFill/>
              </a:ln>
              <a:effectLst/>
            </a:endParaRPr>
          </a:p>
        </p:txBody>
      </p:sp>
      <p:pic>
        <p:nvPicPr>
          <p:cNvPr id="10242" name="Picture 2">
            <a:extLst>
              <a:ext uri="{FF2B5EF4-FFF2-40B4-BE49-F238E27FC236}">
                <a16:creationId xmlns:a16="http://schemas.microsoft.com/office/drawing/2014/main" id="{F9204F36-DD5E-B7E7-5550-CD081D60BC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91" r="26690"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47" name="Straight Connector 1024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kstfelt 3">
            <a:extLst>
              <a:ext uri="{FF2B5EF4-FFF2-40B4-BE49-F238E27FC236}">
                <a16:creationId xmlns:a16="http://schemas.microsoft.com/office/drawing/2014/main" id="{E3C00F72-4D83-42EA-531F-0BF9AE0B5770}"/>
              </a:ext>
            </a:extLst>
          </p:cNvPr>
          <p:cNvSpPr txBox="1"/>
          <p:nvPr/>
        </p:nvSpPr>
        <p:spPr>
          <a:xfrm>
            <a:off x="4831223" y="6306816"/>
            <a:ext cx="6096000" cy="424732"/>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da-DK" sz="1200" b="0" i="0" u="none" strike="noStrike" cap="none" normalizeH="0" baseline="0" dirty="0" err="1">
                <a:ln>
                  <a:noFill/>
                </a:ln>
                <a:effectLst/>
              </a:rPr>
              <a:t>Performanceværket</a:t>
            </a:r>
            <a:r>
              <a:rPr kumimoji="0" lang="en-US" altLang="da-DK" sz="1200" b="0" i="0" u="none" strike="noStrike" cap="none" normalizeH="0" baseline="0" dirty="0">
                <a:ln>
                  <a:noFill/>
                </a:ln>
                <a:effectLst/>
              </a:rPr>
              <a:t> </a:t>
            </a:r>
            <a:r>
              <a:rPr kumimoji="0" lang="en-US" altLang="da-DK" sz="1200" b="0" i="1" u="none" strike="noStrike" cap="none" normalizeH="0" baseline="0" dirty="0">
                <a:ln>
                  <a:noFill/>
                </a:ln>
                <a:effectLst/>
              </a:rPr>
              <a:t>Art Must be Beautiful, Artist Must Be Beautiful</a:t>
            </a:r>
            <a:r>
              <a:rPr kumimoji="0" lang="en-US" altLang="da-DK" sz="1200" b="0" i="0" u="none" strike="noStrike" cap="none" normalizeH="0" baseline="0" dirty="0">
                <a:ln>
                  <a:noFill/>
                </a:ln>
                <a:effectLst/>
              </a:rPr>
              <a:t>, </a:t>
            </a:r>
            <a:r>
              <a:rPr kumimoji="0" lang="en-US" altLang="da-DK" sz="1200" b="0" i="0" u="none" strike="noStrike" cap="none" normalizeH="0" baseline="0" dirty="0" err="1">
                <a:ln>
                  <a:noFill/>
                </a:ln>
                <a:effectLst/>
              </a:rPr>
              <a:t>opførtes</a:t>
            </a:r>
            <a:r>
              <a:rPr kumimoji="0" lang="en-US" altLang="da-DK" sz="1200" b="0" i="0" u="none" strike="noStrike" cap="none" normalizeH="0" baseline="0" dirty="0">
                <a:ln>
                  <a:noFill/>
                </a:ln>
                <a:effectLst/>
              </a:rPr>
              <a:t> </a:t>
            </a:r>
            <a:r>
              <a:rPr kumimoji="0" lang="en-US" altLang="da-DK" sz="1200" b="0" i="0" u="none" strike="noStrike" cap="none" normalizeH="0" baseline="0" dirty="0" err="1">
                <a:ln>
                  <a:noFill/>
                </a:ln>
                <a:effectLst/>
              </a:rPr>
              <a:t>på</a:t>
            </a:r>
            <a:r>
              <a:rPr kumimoji="0" lang="en-US" altLang="da-DK" sz="1200" b="0" i="0" u="none" strike="noStrike" cap="none" normalizeH="0" baseline="0" dirty="0">
                <a:ln>
                  <a:noFill/>
                </a:ln>
                <a:effectLst/>
              </a:rPr>
              <a:t> </a:t>
            </a:r>
            <a:r>
              <a:rPr kumimoji="0" lang="en-US" altLang="da-DK" sz="1200" b="0" i="0" u="none" strike="noStrike" cap="none" normalizeH="0" baseline="0" dirty="0" err="1">
                <a:ln>
                  <a:noFill/>
                </a:ln>
                <a:effectLst/>
              </a:rPr>
              <a:t>Kvindeudstillingen</a:t>
            </a:r>
            <a:r>
              <a:rPr kumimoji="0" lang="en-US" altLang="da-DK" sz="1200" b="0" i="0" u="none" strike="noStrike" cap="none" normalizeH="0" baseline="0" dirty="0">
                <a:ln>
                  <a:noFill/>
                </a:ln>
                <a:effectLst/>
              </a:rPr>
              <a:t> </a:t>
            </a:r>
            <a:r>
              <a:rPr kumimoji="0" lang="en-US" altLang="da-DK" sz="1200" b="0" i="0" u="none" strike="noStrike" cap="none" normalizeH="0" baseline="0" dirty="0" err="1">
                <a:ln>
                  <a:noFill/>
                </a:ln>
                <a:effectLst/>
              </a:rPr>
              <a:t>på</a:t>
            </a:r>
            <a:r>
              <a:rPr kumimoji="0" lang="en-US" altLang="da-DK" sz="1200" b="0" i="0" u="none" strike="noStrike" cap="none" normalizeH="0" baseline="0" dirty="0">
                <a:ln>
                  <a:noFill/>
                </a:ln>
                <a:effectLst/>
              </a:rPr>
              <a:t> </a:t>
            </a:r>
            <a:r>
              <a:rPr kumimoji="0" lang="en-US" altLang="da-DK" sz="1200" b="0" i="0" u="none" strike="noStrike" cap="none" normalizeH="0" baseline="0" dirty="0" err="1">
                <a:ln>
                  <a:noFill/>
                </a:ln>
                <a:effectLst/>
              </a:rPr>
              <a:t>Charlottenborg</a:t>
            </a:r>
            <a:r>
              <a:rPr kumimoji="0" lang="en-US" altLang="da-DK" sz="1200" b="0" i="0" u="none" strike="noStrike" cap="none" normalizeH="0" baseline="0" dirty="0">
                <a:ln>
                  <a:noFill/>
                </a:ln>
                <a:effectLst/>
              </a:rPr>
              <a:t> i København i 1975.</a:t>
            </a:r>
          </a:p>
        </p:txBody>
      </p:sp>
    </p:spTree>
    <p:extLst>
      <p:ext uri="{BB962C8B-B14F-4D97-AF65-F5344CB8AC3E}">
        <p14:creationId xmlns:p14="http://schemas.microsoft.com/office/powerpoint/2010/main" val="81450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ekst, sløret&#10;&#10;Automatisk genereret beskrivelse">
            <a:extLst>
              <a:ext uri="{FF2B5EF4-FFF2-40B4-BE49-F238E27FC236}">
                <a16:creationId xmlns:a16="http://schemas.microsoft.com/office/drawing/2014/main" id="{A20B05CF-36CA-FE6D-E41D-90B59D408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576" y="1286170"/>
            <a:ext cx="5286266" cy="3959597"/>
          </a:xfrm>
          <a:prstGeom prst="rect">
            <a:avLst/>
          </a:prstGeom>
        </p:spPr>
      </p:pic>
      <p:sp>
        <p:nvSpPr>
          <p:cNvPr id="3" name="Tekstfelt 2">
            <a:extLst>
              <a:ext uri="{FF2B5EF4-FFF2-40B4-BE49-F238E27FC236}">
                <a16:creationId xmlns:a16="http://schemas.microsoft.com/office/drawing/2014/main" id="{C8A98452-E957-ABE4-DCC2-A2A9B08D23DF}"/>
              </a:ext>
            </a:extLst>
          </p:cNvPr>
          <p:cNvSpPr txBox="1"/>
          <p:nvPr/>
        </p:nvSpPr>
        <p:spPr>
          <a:xfrm>
            <a:off x="375483" y="1286171"/>
            <a:ext cx="5387595" cy="5509200"/>
          </a:xfrm>
          <a:prstGeom prst="rect">
            <a:avLst/>
          </a:prstGeom>
          <a:noFill/>
        </p:spPr>
        <p:txBody>
          <a:bodyPr wrap="square">
            <a:spAutoFit/>
          </a:bodyPr>
          <a:lstStyle/>
          <a:p>
            <a:r>
              <a:rPr lang="da-DK" sz="1600" dirty="0">
                <a:effectLst/>
                <a:latin typeface="Cambria" panose="02040503050406030204" pitchFamily="18" charset="0"/>
                <a:ea typeface="MS Mincho" panose="02020609040205080304" pitchFamily="49" charset="-128"/>
                <a:cs typeface="Times New Roman" panose="02020603050405020304" pitchFamily="18" charset="0"/>
              </a:rPr>
              <a:t>Ifølge MA selv er performance en SINDSTILSTAND. I de tre </a:t>
            </a:r>
            <a:r>
              <a:rPr lang="da-DK" sz="1600" b="1" dirty="0">
                <a:effectLst/>
                <a:latin typeface="Cambria" panose="02040503050406030204" pitchFamily="18" charset="0"/>
                <a:ea typeface="MS Mincho" panose="02020609040205080304" pitchFamily="49" charset="-128"/>
                <a:cs typeface="Times New Roman" panose="02020603050405020304" pitchFamily="18" charset="0"/>
              </a:rPr>
              <a:t>”</a:t>
            </a:r>
            <a:r>
              <a:rPr lang="da-DK" sz="1600" b="1" dirty="0" err="1">
                <a:effectLst/>
                <a:latin typeface="Cambria" panose="02040503050406030204" pitchFamily="18" charset="0"/>
                <a:ea typeface="MS Mincho" panose="02020609040205080304" pitchFamily="49" charset="-128"/>
                <a:cs typeface="Times New Roman" panose="02020603050405020304" pitchFamily="18" charset="0"/>
              </a:rPr>
              <a:t>Freeing</a:t>
            </a:r>
            <a:r>
              <a:rPr lang="da-DK" sz="1600" b="1" dirty="0">
                <a:effectLst/>
                <a:latin typeface="Cambria" panose="02040503050406030204" pitchFamily="18" charset="0"/>
                <a:ea typeface="MS Mincho" panose="02020609040205080304" pitchFamily="49" charset="-128"/>
                <a:cs typeface="Times New Roman" panose="02020603050405020304" pitchFamily="18" charset="0"/>
              </a:rPr>
              <a:t>”-performance” </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(1975) benytter hun udmattelse som metode til at bringe sig i denne sindstilstand.</a:t>
            </a:r>
          </a:p>
          <a:p>
            <a:r>
              <a:rPr lang="da-DK" sz="1600" dirty="0">
                <a:latin typeface="Cambria" panose="02040503050406030204" pitchFamily="18" charset="0"/>
                <a:ea typeface="MS Mincho" panose="02020609040205080304" pitchFamily="49" charset="-128"/>
                <a:cs typeface="Times New Roman" panose="02020603050405020304" pitchFamily="18" charset="0"/>
              </a:rPr>
              <a:t>I </a:t>
            </a:r>
            <a:r>
              <a:rPr lang="da-DK" sz="1600" i="1" dirty="0" err="1">
                <a:latin typeface="Cambria" panose="02040503050406030204" pitchFamily="18" charset="0"/>
                <a:ea typeface="MS Mincho" panose="02020609040205080304" pitchFamily="49" charset="-128"/>
                <a:cs typeface="Times New Roman" panose="02020603050405020304" pitchFamily="18" charset="0"/>
              </a:rPr>
              <a:t>Freeing</a:t>
            </a:r>
            <a:r>
              <a:rPr lang="da-DK" sz="1600" i="1" dirty="0">
                <a:latin typeface="Cambria" panose="02040503050406030204" pitchFamily="18" charset="0"/>
                <a:ea typeface="MS Mincho" panose="02020609040205080304" pitchFamily="49" charset="-128"/>
                <a:cs typeface="Times New Roman" panose="02020603050405020304" pitchFamily="18" charset="0"/>
              </a:rPr>
              <a:t> the body </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danser </a:t>
            </a:r>
            <a:r>
              <a:rPr lang="da-DK" sz="1600" dirty="0" err="1">
                <a:effectLst/>
                <a:latin typeface="Cambria" panose="02040503050406030204" pitchFamily="18" charset="0"/>
                <a:ea typeface="MS Mincho" panose="02020609040205080304" pitchFamily="49" charset="-128"/>
                <a:cs typeface="Times New Roman" panose="02020603050405020304" pitchFamily="18" charset="0"/>
              </a:rPr>
              <a:t>Abramovic</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til kroppen ikke kan mere og falder sammen. I </a:t>
            </a:r>
            <a:r>
              <a:rPr lang="da-DK" sz="1600" i="1" dirty="0" err="1">
                <a:latin typeface="Cambria" panose="02040503050406030204" pitchFamily="18" charset="0"/>
                <a:ea typeface="MS Mincho" panose="02020609040205080304" pitchFamily="49" charset="-128"/>
                <a:cs typeface="Times New Roman" panose="02020603050405020304" pitchFamily="18" charset="0"/>
              </a:rPr>
              <a:t>Freeing</a:t>
            </a:r>
            <a:r>
              <a:rPr lang="da-DK" sz="1600" i="1" dirty="0">
                <a:latin typeface="Cambria" panose="02040503050406030204" pitchFamily="18" charset="0"/>
                <a:ea typeface="MS Mincho" panose="02020609040205080304" pitchFamily="49" charset="-128"/>
                <a:cs typeface="Times New Roman" panose="02020603050405020304" pitchFamily="18" charset="0"/>
              </a:rPr>
              <a:t> the Memory</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remser hun uden pause de ord op, der dukker op i hendes bevidsthed, indtil det punkt hvor der ikk</a:t>
            </a:r>
            <a:r>
              <a:rPr lang="da-DK" sz="1600" dirty="0">
                <a:latin typeface="Cambria" panose="02040503050406030204" pitchFamily="18" charset="0"/>
                <a:ea typeface="MS Mincho" panose="02020609040205080304" pitchFamily="49" charset="-128"/>
                <a:cs typeface="Times New Roman" panose="02020603050405020304" pitchFamily="18" charset="0"/>
              </a:rPr>
              <a:t>e er flere ord som falder hende ind. Ved at frigøre sig for sproget, frigør hun sig for de regler og samfundsmæssige strukturer og skjulte værdier som sproget er bærer. </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Kunstneren skriger til hun mister stemmen. Er det den kvindelige kunstners skrig over at være objektgjort? Af kunsthistorien, kunstinstitutionen, sproget, </a:t>
            </a:r>
            <a:r>
              <a:rPr lang="da-DK" sz="1600" dirty="0" err="1">
                <a:latin typeface="Cambria" panose="02040503050406030204" pitchFamily="18" charset="0"/>
                <a:ea typeface="MS Mincho" panose="02020609040205080304" pitchFamily="49" charset="-128"/>
                <a:cs typeface="Times New Roman" panose="02020603050405020304" pitchFamily="18" charset="0"/>
              </a:rPr>
              <a:t>patriakatet</a:t>
            </a:r>
            <a:r>
              <a:rPr lang="da-DK" sz="1600" dirty="0">
                <a:latin typeface="Cambria" panose="02040503050406030204" pitchFamily="18" charset="0"/>
                <a:ea typeface="MS Mincho" panose="02020609040205080304" pitchFamily="49" charset="-128"/>
                <a:cs typeface="Times New Roman" panose="02020603050405020304" pitchFamily="18" charset="0"/>
              </a:rPr>
              <a:t>, det totalitære samfund …. </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Vi ved </a:t>
            </a:r>
            <a:r>
              <a:rPr lang="da-DK" sz="1600" dirty="0">
                <a:latin typeface="Cambria" panose="02040503050406030204" pitchFamily="18" charset="0"/>
                <a:ea typeface="MS Mincho" panose="02020609040205080304" pitchFamily="49" charset="-128"/>
                <a:cs typeface="Times New Roman" panose="02020603050405020304" pitchFamily="18" charset="0"/>
              </a:rPr>
              <a:t>det ikke,</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men hun skriger smerten ud, til der ikke er mere – som en </a:t>
            </a:r>
            <a:r>
              <a:rPr lang="da-DK" sz="1600" dirty="0" err="1">
                <a:effectLst/>
                <a:latin typeface="Cambria" panose="02040503050406030204" pitchFamily="18" charset="0"/>
                <a:ea typeface="MS Mincho" panose="02020609040205080304" pitchFamily="49" charset="-128"/>
                <a:cs typeface="Times New Roman" panose="02020603050405020304" pitchFamily="18" charset="0"/>
              </a:rPr>
              <a:t>katarsisk</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nulstilling/renselse</a:t>
            </a:r>
            <a:r>
              <a:rPr lang="da-DK" sz="1600" dirty="0">
                <a:latin typeface="Cambria" panose="02040503050406030204" pitchFamily="18" charset="0"/>
                <a:ea typeface="MS Mincho" panose="02020609040205080304" pitchFamily="49" charset="-128"/>
                <a:cs typeface="Times New Roman" panose="02020603050405020304" pitchFamily="18" charset="0"/>
              </a:rPr>
              <a:t> – og dermed en mulighed for at finde frem til en ny stemme - sin egen stemme(?)</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a:t>
            </a:r>
          </a:p>
          <a:p>
            <a:endParaRPr lang="da-DK" sz="16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1600" dirty="0">
                <a:effectLst/>
                <a:latin typeface="Cambria" panose="02040503050406030204" pitchFamily="18" charset="0"/>
                <a:ea typeface="MS Mincho" panose="02020609040205080304" pitchFamily="49" charset="-128"/>
                <a:cs typeface="Times New Roman" panose="02020603050405020304" pitchFamily="18" charset="0"/>
              </a:rPr>
              <a:t>Foto-serien ”</a:t>
            </a:r>
            <a:r>
              <a:rPr lang="da-DK" sz="1600" dirty="0" err="1">
                <a:effectLst/>
                <a:latin typeface="Cambria" panose="02040503050406030204" pitchFamily="18" charset="0"/>
                <a:ea typeface="MS Mincho" panose="02020609040205080304" pitchFamily="49" charset="-128"/>
                <a:cs typeface="Times New Roman" panose="02020603050405020304" pitchFamily="18" charset="0"/>
              </a:rPr>
              <a:t>Freeing</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the </a:t>
            </a:r>
            <a:r>
              <a:rPr lang="da-DK" sz="1600" dirty="0" err="1">
                <a:effectLst/>
                <a:latin typeface="Cambria" panose="02040503050406030204" pitchFamily="18" charset="0"/>
                <a:ea typeface="MS Mincho" panose="02020609040205080304" pitchFamily="49" charset="-128"/>
                <a:cs typeface="Times New Roman" panose="02020603050405020304" pitchFamily="18" charset="0"/>
              </a:rPr>
              <a:t>horizon</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 er ligeledes et værk der frigør horisonten for de kommunistiske bygninger/institutioner (de er klippet ud).</a:t>
            </a:r>
          </a:p>
          <a:p>
            <a:r>
              <a:rPr lang="da-DK" sz="1600" dirty="0">
                <a:effectLst/>
                <a:latin typeface="Cambria" panose="02040503050406030204" pitchFamily="18" charset="0"/>
                <a:ea typeface="MS Mincho" panose="02020609040205080304" pitchFamily="49" charset="-128"/>
                <a:cs typeface="Times New Roman" panose="02020603050405020304" pitchFamily="18" charset="0"/>
              </a:rPr>
              <a:t>Efter </a:t>
            </a:r>
            <a:r>
              <a:rPr lang="da-DK" sz="1600" dirty="0" err="1">
                <a:effectLst/>
                <a:latin typeface="Cambria" panose="02040503050406030204" pitchFamily="18" charset="0"/>
                <a:ea typeface="MS Mincho" panose="02020609040205080304" pitchFamily="49" charset="-128"/>
                <a:cs typeface="Times New Roman" panose="02020603050405020304" pitchFamily="18" charset="0"/>
              </a:rPr>
              <a:t>Freeing</a:t>
            </a:r>
            <a:r>
              <a:rPr lang="da-DK" sz="1600" dirty="0">
                <a:effectLst/>
                <a:latin typeface="Cambria" panose="02040503050406030204" pitchFamily="18" charset="0"/>
                <a:ea typeface="MS Mincho" panose="02020609040205080304" pitchFamily="49" charset="-128"/>
                <a:cs typeface="Times New Roman" panose="02020603050405020304" pitchFamily="18" charset="0"/>
              </a:rPr>
              <a:t>-serien frigjorde hun sig definitivt fra Beograd og flyttede i 1976 til Amsterdam.</a:t>
            </a:r>
          </a:p>
        </p:txBody>
      </p:sp>
      <p:sp>
        <p:nvSpPr>
          <p:cNvPr id="5" name="Tekstfelt 4">
            <a:extLst>
              <a:ext uri="{FF2B5EF4-FFF2-40B4-BE49-F238E27FC236}">
                <a16:creationId xmlns:a16="http://schemas.microsoft.com/office/drawing/2014/main" id="{CF74B87B-1597-0E37-2E2D-6AF8D6310B0D}"/>
              </a:ext>
            </a:extLst>
          </p:cNvPr>
          <p:cNvSpPr txBox="1"/>
          <p:nvPr/>
        </p:nvSpPr>
        <p:spPr>
          <a:xfrm>
            <a:off x="421966" y="270508"/>
            <a:ext cx="6556349" cy="707886"/>
          </a:xfrm>
          <a:prstGeom prst="rect">
            <a:avLst/>
          </a:prstGeom>
          <a:noFill/>
          <a:ln w="38100">
            <a:solidFill>
              <a:srgbClr val="FF0000"/>
            </a:solidFill>
          </a:ln>
        </p:spPr>
        <p:txBody>
          <a:bodyPr wrap="square">
            <a:spAutoFit/>
          </a:bodyPr>
          <a:lstStyle/>
          <a:p>
            <a:r>
              <a:rPr lang="da-DK" sz="20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Frigørelse, frisættelse, forløsning og udrensning af krop og sind er et hovedtema i </a:t>
            </a:r>
            <a:r>
              <a:rPr lang="da-DK" sz="2000" b="1" dirty="0" err="1">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MAs</a:t>
            </a:r>
            <a:r>
              <a:rPr lang="da-DK" sz="20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 produktion. </a:t>
            </a:r>
          </a:p>
        </p:txBody>
      </p:sp>
      <p:pic>
        <p:nvPicPr>
          <p:cNvPr id="7" name="Billede 6" descr="Et billede, der indeholder person&#10;&#10;Automatisk genereret beskrivelse">
            <a:extLst>
              <a:ext uri="{FF2B5EF4-FFF2-40B4-BE49-F238E27FC236}">
                <a16:creationId xmlns:a16="http://schemas.microsoft.com/office/drawing/2014/main" id="{0973FD1F-353F-9294-CCF6-4602D0AA4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497" y="381403"/>
            <a:ext cx="2892640" cy="2304892"/>
          </a:xfrm>
          <a:prstGeom prst="rect">
            <a:avLst/>
          </a:prstGeom>
        </p:spPr>
      </p:pic>
      <p:sp>
        <p:nvSpPr>
          <p:cNvPr id="13" name="Tekstfelt 12">
            <a:extLst>
              <a:ext uri="{FF2B5EF4-FFF2-40B4-BE49-F238E27FC236}">
                <a16:creationId xmlns:a16="http://schemas.microsoft.com/office/drawing/2014/main" id="{82ADD363-5C74-9501-3A58-1FEAAF090C1D}"/>
              </a:ext>
            </a:extLst>
          </p:cNvPr>
          <p:cNvSpPr txBox="1"/>
          <p:nvPr/>
        </p:nvSpPr>
        <p:spPr>
          <a:xfrm>
            <a:off x="5763078" y="5657671"/>
            <a:ext cx="6097604" cy="1200329"/>
          </a:xfrm>
          <a:prstGeom prst="rect">
            <a:avLst/>
          </a:prstGeom>
          <a:noFill/>
        </p:spPr>
        <p:txBody>
          <a:bodyPr wrap="square">
            <a:spAutoFit/>
          </a:bodyPr>
          <a:lstStyle/>
          <a:p>
            <a:r>
              <a:rPr lang="da-DK" dirty="0">
                <a:hlinkClick r:id="rId4"/>
              </a:rPr>
              <a:t>https://www.facebook.com/BoumBangArtzine/videos/marina-abramovi%C4%87-quatre-performances-1975-1976/1262323033811127/</a:t>
            </a:r>
            <a:endParaRPr lang="da-DK" dirty="0"/>
          </a:p>
          <a:p>
            <a:endParaRPr lang="da-DK" dirty="0"/>
          </a:p>
        </p:txBody>
      </p:sp>
    </p:spTree>
    <p:extLst>
      <p:ext uri="{BB962C8B-B14F-4D97-AF65-F5344CB8AC3E}">
        <p14:creationId xmlns:p14="http://schemas.microsoft.com/office/powerpoint/2010/main" val="20368368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12502</TotalTime>
  <Words>6292</Words>
  <Application>Microsoft Office PowerPoint</Application>
  <PresentationFormat>Widescreen</PresentationFormat>
  <Paragraphs>234</Paragraphs>
  <Slides>28</Slides>
  <Notes>0</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28</vt:i4>
      </vt:variant>
    </vt:vector>
  </HeadingPairs>
  <TitlesOfParts>
    <vt:vector size="39" baseType="lpstr">
      <vt:lpstr>MS Mincho</vt:lpstr>
      <vt:lpstr>Arial</vt:lpstr>
      <vt:lpstr>Arial Rounded MT Bold</vt:lpstr>
      <vt:lpstr>Calibri</vt:lpstr>
      <vt:lpstr>Calibri Light</vt:lpstr>
      <vt:lpstr>Cambria</vt:lpstr>
      <vt:lpstr>Inter</vt:lpstr>
      <vt:lpstr>Italian Plate No2 Expanded</vt:lpstr>
      <vt:lpstr>proxima-nova</vt:lpstr>
      <vt:lpstr>Publico text</vt:lpstr>
      <vt:lpstr>Office-tema</vt:lpstr>
      <vt:lpstr>Marina Abramovic  </vt:lpstr>
      <vt:lpstr>Marina Abramović</vt:lpstr>
      <vt:lpstr>De tidlige år - maleriet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https://www.youtube.com/watch?v=t-j0Ey2O4HU </vt:lpstr>
      <vt:lpstr>PowerPoint-præsentation</vt:lpstr>
      <vt:lpstr>PowerPoint-præsentation</vt:lpstr>
      <vt:lpstr>The Lovers Originally performed for 90 days along The Great Wall of China, 1988 </vt:lpstr>
      <vt:lpstr>PowerPoint-præsentation</vt:lpstr>
      <vt:lpstr>PowerPoint-præsentation</vt:lpstr>
      <vt:lpstr>The Cleaner - Kunst og sorgarbejde</vt:lpstr>
      <vt:lpstr>PowerPoint-præsentation</vt:lpstr>
      <vt:lpstr>PowerPoint-præsentation</vt:lpstr>
      <vt:lpstr>PowerPoint-præsentation</vt:lpstr>
      <vt:lpstr>PowerPoint-præsentation</vt:lpstr>
      <vt:lpstr>PowerPoint-præsentation</vt:lpstr>
      <vt:lpstr>Links til Marina Abramovic performances og re-performances</vt:lpstr>
      <vt:lpstr>Centrale begreber til beskrivelse af en performance</vt:lpstr>
      <vt:lpstr>Øvelse: ”How to drink a glas of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Lotte Stuhr</dc:creator>
  <cp:lastModifiedBy>Lotte Stuhr</cp:lastModifiedBy>
  <cp:revision>39</cp:revision>
  <dcterms:created xsi:type="dcterms:W3CDTF">2023-01-17T13:12:46Z</dcterms:created>
  <dcterms:modified xsi:type="dcterms:W3CDTF">2026-01-21T14:03:44Z</dcterms:modified>
</cp:coreProperties>
</file>