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8" r:id="rId2"/>
    <p:sldId id="297" r:id="rId3"/>
    <p:sldId id="258" r:id="rId4"/>
    <p:sldId id="302" r:id="rId5"/>
    <p:sldId id="259" r:id="rId6"/>
    <p:sldId id="303" r:id="rId7"/>
    <p:sldId id="306" r:id="rId8"/>
    <p:sldId id="305" r:id="rId9"/>
    <p:sldId id="262" r:id="rId10"/>
    <p:sldId id="307" r:id="rId11"/>
    <p:sldId id="300" r:id="rId12"/>
    <p:sldId id="301" r:id="rId13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s Flensburg Hansen" userId="74a17a4c-ae79-4427-962a-e719a8062c23" providerId="ADAL" clId="{195E1C75-D215-489B-8AAB-BD6B3D260BDF}"/>
    <pc:docChg chg="custSel delSld modSld">
      <pc:chgData name="Lars Flensburg Hansen" userId="74a17a4c-ae79-4427-962a-e719a8062c23" providerId="ADAL" clId="{195E1C75-D215-489B-8AAB-BD6B3D260BDF}" dt="2024-02-07T08:44:58.964" v="16" actId="27636"/>
      <pc:docMkLst>
        <pc:docMk/>
      </pc:docMkLst>
      <pc:sldChg chg="del">
        <pc:chgData name="Lars Flensburg Hansen" userId="74a17a4c-ae79-4427-962a-e719a8062c23" providerId="ADAL" clId="{195E1C75-D215-489B-8AAB-BD6B3D260BDF}" dt="2024-02-03T13:57:26.763" v="0" actId="2696"/>
        <pc:sldMkLst>
          <pc:docMk/>
          <pc:sldMk cId="2985840067" sldId="291"/>
        </pc:sldMkLst>
      </pc:sldChg>
      <pc:sldChg chg="modSp mod">
        <pc:chgData name="Lars Flensburg Hansen" userId="74a17a4c-ae79-4427-962a-e719a8062c23" providerId="ADAL" clId="{195E1C75-D215-489B-8AAB-BD6B3D260BDF}" dt="2024-02-03T14:01:28.030" v="3" actId="1076"/>
        <pc:sldMkLst>
          <pc:docMk/>
          <pc:sldMk cId="2864298001" sldId="300"/>
        </pc:sldMkLst>
        <pc:picChg chg="mod">
          <ac:chgData name="Lars Flensburg Hansen" userId="74a17a4c-ae79-4427-962a-e719a8062c23" providerId="ADAL" clId="{195E1C75-D215-489B-8AAB-BD6B3D260BDF}" dt="2024-02-03T14:01:28.030" v="3" actId="1076"/>
          <ac:picMkLst>
            <pc:docMk/>
            <pc:sldMk cId="2864298001" sldId="300"/>
            <ac:picMk id="5" creationId="{6378464B-C2C8-4DC0-98E8-DBC02302B5BC}"/>
          </ac:picMkLst>
        </pc:picChg>
      </pc:sldChg>
      <pc:sldChg chg="modSp mod">
        <pc:chgData name="Lars Flensburg Hansen" userId="74a17a4c-ae79-4427-962a-e719a8062c23" providerId="ADAL" clId="{195E1C75-D215-489B-8AAB-BD6B3D260BDF}" dt="2024-02-07T08:44:58.964" v="16" actId="27636"/>
        <pc:sldMkLst>
          <pc:docMk/>
          <pc:sldMk cId="927321002" sldId="305"/>
        </pc:sldMkLst>
        <pc:spChg chg="mod">
          <ac:chgData name="Lars Flensburg Hansen" userId="74a17a4c-ae79-4427-962a-e719a8062c23" providerId="ADAL" clId="{195E1C75-D215-489B-8AAB-BD6B3D260BDF}" dt="2024-02-07T08:44:58.964" v="16" actId="27636"/>
          <ac:spMkLst>
            <pc:docMk/>
            <pc:sldMk cId="927321002" sldId="305"/>
            <ac:spMk id="2" creationId="{D0893B03-3146-C65F-E7A4-05648807BD63}"/>
          </ac:spMkLst>
        </pc:spChg>
      </pc:sldChg>
      <pc:sldChg chg="modSp mod">
        <pc:chgData name="Lars Flensburg Hansen" userId="74a17a4c-ae79-4427-962a-e719a8062c23" providerId="ADAL" clId="{195E1C75-D215-489B-8AAB-BD6B3D260BDF}" dt="2024-02-03T13:58:21.441" v="2" actId="1076"/>
        <pc:sldMkLst>
          <pc:docMk/>
          <pc:sldMk cId="1497925038" sldId="306"/>
        </pc:sldMkLst>
        <pc:picChg chg="mod">
          <ac:chgData name="Lars Flensburg Hansen" userId="74a17a4c-ae79-4427-962a-e719a8062c23" providerId="ADAL" clId="{195E1C75-D215-489B-8AAB-BD6B3D260BDF}" dt="2024-02-03T13:58:21.441" v="2" actId="1076"/>
          <ac:picMkLst>
            <pc:docMk/>
            <pc:sldMk cId="1497925038" sldId="306"/>
            <ac:picMk id="5" creationId="{2E210D11-6C2A-01AB-5DF6-E4AFCCA35CE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9396A-F2C5-47DB-9552-15AF8F21AADB}" type="datetimeFigureOut">
              <a:rPr lang="da-DK" smtClean="0"/>
              <a:t>07-02-2024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857A0-7063-46E1-B0C0-CBBF2B60D77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2602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5F321F-F144-4623-AEF1-1E08B9061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9A27C38-F044-40DB-B1D9-B683C7545C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3E2B7CB-2B82-4211-82C0-83AA50261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2248-0C67-475A-9D0F-2443750613A3}" type="datetimeFigureOut">
              <a:rPr lang="da-DK" smtClean="0"/>
              <a:t>07-02-2024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FF359EA-B3A4-4880-9BD3-93C321A7D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A1B1BD9-F911-472E-94A8-674D78F15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8028C-DD83-4FFA-BEA8-DDC0B5E97BB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7987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05618F-3674-4540-AC73-3FDBC1F65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768D504-71DF-4B20-BB3C-0113CF6EB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49FD8DA-D153-419C-BD11-4E06131A6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2248-0C67-475A-9D0F-2443750613A3}" type="datetimeFigureOut">
              <a:rPr lang="da-DK" smtClean="0"/>
              <a:t>07-02-2024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E9B6B31-EF7B-4699-A7A0-0A69498E4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DF2528D-5050-4CD3-AED3-458D6B353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8028C-DD83-4FFA-BEA8-DDC0B5E97BB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7744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DFF66E84-2B94-4AF9-9FC5-D38CD00C1A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6E7AF18-2ADB-4204-8D9D-5B0C8C46DA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4A63FA2-92DF-4F56-B464-AAB2DA08F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2248-0C67-475A-9D0F-2443750613A3}" type="datetimeFigureOut">
              <a:rPr lang="da-DK" smtClean="0"/>
              <a:t>07-02-2024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6EE682B-8BBF-45AE-9A7E-A3394A103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27C035C-4C93-4765-A5A9-C6A2B1ECA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8028C-DD83-4FFA-BEA8-DDC0B5E97BB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0867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35727-9191-4B56-A670-D5745D877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48AA3D1-39D5-4D41-BDA7-EDEE66556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43EB421-1D17-488E-BF57-C7D048FFC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2248-0C67-475A-9D0F-2443750613A3}" type="datetimeFigureOut">
              <a:rPr lang="da-DK" smtClean="0"/>
              <a:t>07-02-2024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E0E3421-AB81-4F7D-A8BD-77E5F9D84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C2DAB54-9588-4FE8-9FA2-6B40BC37E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8028C-DD83-4FFA-BEA8-DDC0B5E97BB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3152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0795AD-DB4A-4483-9B9A-EA3F1F8DF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2D2CE62-0EC2-4016-86DE-1916F9107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1923A91-B9F7-4536-A226-130252C6F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2248-0C67-475A-9D0F-2443750613A3}" type="datetimeFigureOut">
              <a:rPr lang="da-DK" smtClean="0"/>
              <a:t>07-02-2024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7B244B6-5DF3-490D-A418-8172E3C7A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77EE061-DAE6-46E2-849A-0F466D5A9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8028C-DD83-4FFA-BEA8-DDC0B5E97BB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4385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2A02D2-27D6-456B-8504-AAA633876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802BA79-43B8-4723-A27D-8E9F2BD29F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51E5124-DC3A-4AD9-A5F8-BD860FFAEB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E971BD1-AF1C-4F51-B95D-A7403D410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2248-0C67-475A-9D0F-2443750613A3}" type="datetimeFigureOut">
              <a:rPr lang="da-DK" smtClean="0"/>
              <a:t>07-02-2024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40C9A88-B565-4BF6-A263-0E00F37AB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3C4FCA2-5863-4511-B686-540F13C50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8028C-DD83-4FFA-BEA8-DDC0B5E97BB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2450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249F48-8B00-4667-9D2B-EA0D15DBB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76C1F97-2BC1-4BC2-9F63-0A3ADD667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A7EBFD1-54FD-4143-B655-28509BB305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785F14E-6A4D-4605-BD87-79CEEA13B3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3CFBBE6-F559-49D7-9783-8C55A25348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D6B24A0B-AB26-486E-84F0-4B53D6E0A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2248-0C67-475A-9D0F-2443750613A3}" type="datetimeFigureOut">
              <a:rPr lang="da-DK" smtClean="0"/>
              <a:t>07-02-2024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E97B10EF-1142-44CB-8342-01A726FB4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96ED6BD3-EA6C-4CBE-8C94-725BA3C41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8028C-DD83-4FFA-BEA8-DDC0B5E97BB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4724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CB8B04-B854-4915-8EE5-6E5CB62B4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8164399B-4BCD-442C-A420-054563614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2248-0C67-475A-9D0F-2443750613A3}" type="datetimeFigureOut">
              <a:rPr lang="da-DK" smtClean="0"/>
              <a:t>07-02-2024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3B92D2F-6FFE-40FA-9EAB-6D26991A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4BF1AF8-28E6-42B7-82E9-CBAA0DA09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8028C-DD83-4FFA-BEA8-DDC0B5E97BB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9051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A46092E-5F40-4EC0-AD19-7FD5711F9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2248-0C67-475A-9D0F-2443750613A3}" type="datetimeFigureOut">
              <a:rPr lang="da-DK" smtClean="0"/>
              <a:t>07-02-2024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42C31827-644C-4E66-9E75-46C1CBB54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59C44C3-41EC-4B5E-BBCF-5DC34F6F2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8028C-DD83-4FFA-BEA8-DDC0B5E97BB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7631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8EE4EC-4A76-4A19-9DDA-2100943B8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1A94D32-71A7-4262-A76C-B10E3A2C7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B723EC1-0D74-4072-8834-64804D882A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E46B9B3-43E4-47B0-8614-A4222ACDF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2248-0C67-475A-9D0F-2443750613A3}" type="datetimeFigureOut">
              <a:rPr lang="da-DK" smtClean="0"/>
              <a:t>07-02-2024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34ED3E1-5883-4CC8-96EC-C582C69EA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18DA2F9-C70F-482D-BDAD-0FD868BD7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8028C-DD83-4FFA-BEA8-DDC0B5E97BB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0651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532885-8EE6-49D9-9B60-9A98D198F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F7AFD736-647D-401D-88DB-967822857B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CDEB809-61DA-46B0-B040-1D04B0729F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4190F91-DE56-454A-88D8-359EC344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2248-0C67-475A-9D0F-2443750613A3}" type="datetimeFigureOut">
              <a:rPr lang="da-DK" smtClean="0"/>
              <a:t>07-02-2024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C5B3AFB-7C97-45CB-8769-04ACF89C5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BF599A4-3F12-4E66-ACE8-B009759F7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8028C-DD83-4FFA-BEA8-DDC0B5E97BB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0926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54C883B9-B031-40A5-9643-82E65A440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5C35B8A-EB97-4D4D-BDB5-C280D9889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4FBDB26-0063-4AD1-B2A1-526313D68A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D2248-0C67-475A-9D0F-2443750613A3}" type="datetimeFigureOut">
              <a:rPr lang="da-DK" smtClean="0"/>
              <a:t>07-02-2024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0D7CBE1-C243-479D-A1E1-5C192B724B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C555E87-3F6F-4F12-9906-510786ADDF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8028C-DD83-4FFA-BEA8-DDC0B5E97BB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0279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0" name="Rectangle 1039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EFCDB5-0E75-4133-9C7B-7C4BB5C63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da-DK" sz="3400" b="1" i="0">
                <a:effectLst/>
                <a:latin typeface="Arial" panose="020B0604020202020204" pitchFamily="34" charset="0"/>
              </a:rPr>
              <a:t>Nedarvning i stamtræer</a:t>
            </a:r>
            <a:br>
              <a:rPr lang="da-DK" sz="3400" b="1" i="0">
                <a:effectLst/>
                <a:latin typeface="Arial" panose="020B0604020202020204" pitchFamily="34" charset="0"/>
              </a:rPr>
            </a:br>
            <a:endParaRPr lang="da-DK" sz="340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897A55D-E1E2-FC84-B91A-4880FF9AA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b="0" i="0" dirty="0">
                <a:effectLst/>
              </a:rPr>
              <a:t>Et stamtræ (eller en stamtavle) viser nedarvningen af en bestemt egenskab i en slægt eller en familie. Egenskaben kan være en arvelig sygdom, en særlig pelsfarve hos en hunderace osv.</a:t>
            </a:r>
            <a:endParaRPr lang="da-DK" dirty="0"/>
          </a:p>
        </p:txBody>
      </p:sp>
      <p:sp>
        <p:nvSpPr>
          <p:cNvPr id="1042" name="Oval 1041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Software til stamtræ">
            <a:extLst>
              <a:ext uri="{FF2B5EF4-FFF2-40B4-BE49-F238E27FC236}">
                <a16:creationId xmlns:a16="http://schemas.microsoft.com/office/drawing/2014/main" id="{B9FF2770-14EC-16BF-616A-9520698CA0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8" r="11257" b="-1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" name="Arc 1043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3" name="Picture 4" descr="Molekylær glasstruktur">
            <a:extLst>
              <a:ext uri="{FF2B5EF4-FFF2-40B4-BE49-F238E27FC236}">
                <a16:creationId xmlns:a16="http://schemas.microsoft.com/office/drawing/2014/main" id="{8BF2A7C5-1E15-4108-83E2-032881C88E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74" r="9710" b="-4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97813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45B6124-D080-5BCC-1093-EEEDAA827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1"/>
            <a:ext cx="4959603" cy="1642969"/>
          </a:xfrm>
        </p:spPr>
        <p:txBody>
          <a:bodyPr anchor="b">
            <a:normAutofit/>
          </a:bodyPr>
          <a:lstStyle/>
          <a:p>
            <a:r>
              <a:rPr lang="da-DK" sz="4000" dirty="0"/>
              <a:t>Kønsbundet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9275A0B-7D6F-81D1-8322-17A39A06F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18408"/>
            <a:ext cx="4959603" cy="3522569"/>
          </a:xfrm>
        </p:spPr>
        <p:txBody>
          <a:bodyPr anchor="t">
            <a:normAutofit/>
          </a:bodyPr>
          <a:lstStyle/>
          <a:p>
            <a:pPr algn="l" fontAlgn="base"/>
            <a:r>
              <a:rPr lang="da-DK" sz="1400" b="0" i="0" dirty="0">
                <a:solidFill>
                  <a:srgbClr val="222222"/>
                </a:solidFill>
                <a:effectLst/>
                <a:latin typeface="Noto Sans" panose="020B0502040504020204" pitchFamily="34" charset="0"/>
              </a:rPr>
              <a:t>Hvis sygdommen er på et kønskromosom kaldes den kønsbunden.</a:t>
            </a:r>
          </a:p>
          <a:p>
            <a:pPr algn="l" fontAlgn="base"/>
            <a:r>
              <a:rPr lang="da-DK" sz="1400" b="0" i="0" dirty="0">
                <a:solidFill>
                  <a:srgbClr val="222222"/>
                </a:solidFill>
                <a:effectLst/>
                <a:latin typeface="Noto Sans" panose="020B0502040504020204" pitchFamily="34" charset="0"/>
              </a:rPr>
              <a:t>Her sidder det syge gen på X-kromosomet.</a:t>
            </a:r>
          </a:p>
          <a:p>
            <a:pPr algn="l" fontAlgn="base"/>
            <a:r>
              <a:rPr lang="da-DK" sz="1400" b="0" i="0" dirty="0">
                <a:solidFill>
                  <a:srgbClr val="222222"/>
                </a:solidFill>
                <a:effectLst/>
                <a:latin typeface="Noto Sans" panose="020B0502040504020204" pitchFamily="34" charset="0"/>
              </a:rPr>
              <a:t>kvinden her har et sygt kønskromosom X skriver vi X’ (udtales X-mærke), men det er </a:t>
            </a:r>
            <a:r>
              <a:rPr lang="da-DK" sz="1400" b="0" i="0" dirty="0" err="1">
                <a:solidFill>
                  <a:srgbClr val="222222"/>
                </a:solidFill>
                <a:effectLst/>
                <a:latin typeface="Noto Sans" panose="020B0502040504020204" pitchFamily="34" charset="0"/>
              </a:rPr>
              <a:t>reccesivt</a:t>
            </a:r>
            <a:r>
              <a:rPr lang="da-DK" sz="1400" b="0" i="0" dirty="0">
                <a:solidFill>
                  <a:srgbClr val="222222"/>
                </a:solidFill>
                <a:effectLst/>
                <a:latin typeface="Noto Sans" panose="020B0502040504020204" pitchFamily="34" charset="0"/>
              </a:rPr>
              <a:t> for kun hvis kun har XX’ vil hun ikke blive syg, fordi det normale X vil dominere over det syge. Hun er bærer. Hvis hun har X’X’ vil hun selvfølgelig blive syg.</a:t>
            </a:r>
          </a:p>
          <a:p>
            <a:pPr algn="l" fontAlgn="base"/>
            <a:r>
              <a:rPr lang="da-DK" sz="1400" b="0" i="0" dirty="0">
                <a:solidFill>
                  <a:srgbClr val="222222"/>
                </a:solidFill>
                <a:effectLst/>
                <a:latin typeface="Noto Sans" panose="020B0502040504020204" pitchFamily="34" charset="0"/>
              </a:rPr>
              <a:t>Her giver hun sit X’ videre til sønnen, og det ved vi fordi han bliver syg. Kan skal altså kun have ét sygt gen fordi han ikke har et rask X til at kompensere for det syge X’. Derfor er der altid flere drenge der bliver ramt.</a:t>
            </a:r>
          </a:p>
          <a:p>
            <a:pPr algn="l" fontAlgn="base"/>
            <a:r>
              <a:rPr lang="da-DK" sz="1400" b="0" i="0" dirty="0">
                <a:solidFill>
                  <a:srgbClr val="222222"/>
                </a:solidFill>
                <a:effectLst/>
                <a:latin typeface="Noto Sans" panose="020B0502040504020204" pitchFamily="34" charset="0"/>
              </a:rPr>
              <a:t>En defekt på X kromosomet kan noget så hyppigt som rød-grønfarveblindhed. </a:t>
            </a:r>
          </a:p>
          <a:p>
            <a:endParaRPr lang="da-DK" sz="20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AD5081D-D379-C62A-C998-2280874A3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442" y="719129"/>
            <a:ext cx="5201023" cy="500598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AE8539B5-777F-A89F-E514-15F124F2F446}"/>
              </a:ext>
            </a:extLst>
          </p:cNvPr>
          <p:cNvSpPr txBox="1"/>
          <p:nvPr/>
        </p:nvSpPr>
        <p:spPr>
          <a:xfrm>
            <a:off x="9826878" y="4971047"/>
            <a:ext cx="1228725" cy="4572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64871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dsholder til indhold 8">
            <a:extLst>
              <a:ext uri="{FF2B5EF4-FFF2-40B4-BE49-F238E27FC236}">
                <a16:creationId xmlns:a16="http://schemas.microsoft.com/office/drawing/2014/main" id="{4C4F94CE-7A6E-4CBC-8383-EAC286B9D5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956" y="1460139"/>
            <a:ext cx="2623589" cy="1968861"/>
          </a:xfr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6378464B-C2C8-4DC0-98E8-DBC02302B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69" y="757911"/>
            <a:ext cx="8615681" cy="5726114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75EC80A0-81BF-4F0B-A187-FF337E3802D5}"/>
              </a:ext>
            </a:extLst>
          </p:cNvPr>
          <p:cNvSpPr txBox="1"/>
          <p:nvPr/>
        </p:nvSpPr>
        <p:spPr>
          <a:xfrm>
            <a:off x="9102956" y="3590925"/>
            <a:ext cx="301284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0" i="0" dirty="0">
                <a:solidFill>
                  <a:srgbClr val="00B050"/>
                </a:solidFill>
                <a:effectLst/>
                <a:latin typeface="Georgia" panose="02040502050405020303" pitchFamily="18" charset="0"/>
              </a:rPr>
              <a:t>Et rask forældrepar kan få syge børn, så sygdommen nedarves recessivt. Derudover kan vi se, at kun drengene i generation III er syge. Derfor er det sandsynligt, at de begge har arvet et X-kromosom med sygdomsallelen fra deres mor, og sygdommen dermed nedarves X-bundet recessivt. Det er dog også muligt, at sygdommen nedarves </a:t>
            </a:r>
            <a:r>
              <a:rPr lang="da-DK" sz="1400" b="0" i="0" dirty="0" err="1">
                <a:solidFill>
                  <a:srgbClr val="00B050"/>
                </a:solidFill>
                <a:effectLst/>
                <a:latin typeface="Georgia" panose="02040502050405020303" pitchFamily="18" charset="0"/>
              </a:rPr>
              <a:t>autosomalt</a:t>
            </a:r>
            <a:r>
              <a:rPr lang="da-DK" sz="1400" b="0" i="0" dirty="0">
                <a:solidFill>
                  <a:srgbClr val="00B050"/>
                </a:solidFill>
                <a:effectLst/>
                <a:latin typeface="Georgia" panose="02040502050405020303" pitchFamily="18" charset="0"/>
              </a:rPr>
              <a:t> recessivt, og begge forældre er </a:t>
            </a:r>
            <a:r>
              <a:rPr lang="da-DK" sz="1400" b="0" i="0" dirty="0" err="1">
                <a:solidFill>
                  <a:srgbClr val="00B050"/>
                </a:solidFill>
                <a:effectLst/>
                <a:latin typeface="Georgia" panose="02040502050405020303" pitchFamily="18" charset="0"/>
              </a:rPr>
              <a:t>heterozygote</a:t>
            </a:r>
            <a:r>
              <a:rPr lang="da-DK" sz="1400" b="0" i="0" dirty="0">
                <a:solidFill>
                  <a:srgbClr val="00B050"/>
                </a:solidFill>
                <a:effectLst/>
                <a:latin typeface="Georgia" panose="02040502050405020303" pitchFamily="18" charset="0"/>
              </a:rPr>
              <a:t>.</a:t>
            </a:r>
            <a:endParaRPr lang="da-DK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298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C68D35-54A6-4B7A-8B92-876CDF00C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39900"/>
          </a:xfrm>
        </p:spPr>
        <p:txBody>
          <a:bodyPr>
            <a:normAutofit fontScale="90000"/>
          </a:bodyPr>
          <a:lstStyle/>
          <a:p>
            <a:r>
              <a:rPr lang="da-DK" b="0" i="0" dirty="0">
                <a:solidFill>
                  <a:srgbClr val="1A242E"/>
                </a:solidFill>
                <a:effectLst/>
                <a:latin typeface="Georgia" panose="02040502050405020303" pitchFamily="18" charset="0"/>
              </a:rPr>
              <a:t>Parret får en datter mere, som også har sygdommen. Hvilken arvegang har sygdommen?</a:t>
            </a:r>
            <a:br>
              <a:rPr lang="da-DK" dirty="0"/>
            </a:br>
            <a:endParaRPr lang="da-DK" dirty="0"/>
          </a:p>
        </p:txBody>
      </p:sp>
      <p:pic>
        <p:nvPicPr>
          <p:cNvPr id="5" name="Pladsholder til indhold 4" descr="Et billede, der indeholder whiteboard&#10;&#10;Automatisk genereret beskrivelse">
            <a:extLst>
              <a:ext uri="{FF2B5EF4-FFF2-40B4-BE49-F238E27FC236}">
                <a16:creationId xmlns:a16="http://schemas.microsoft.com/office/drawing/2014/main" id="{C66A4718-7491-4C11-AEF4-FF3D0FDD70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288" y="1409700"/>
            <a:ext cx="6488924" cy="2985135"/>
          </a:xfr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39496CDA-D976-448A-8716-C99CCE5AD582}"/>
              </a:ext>
            </a:extLst>
          </p:cNvPr>
          <p:cNvSpPr txBox="1"/>
          <p:nvPr/>
        </p:nvSpPr>
        <p:spPr>
          <a:xfrm>
            <a:off x="733425" y="4591050"/>
            <a:ext cx="937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0" i="0" dirty="0">
                <a:solidFill>
                  <a:srgbClr val="1A242E"/>
                </a:solidFill>
                <a:effectLst/>
              </a:rPr>
              <a:t>Hvis en sygdom er X-bundet recessiv, kan en rask far ikke få en syg datter. Datteren skal have et X-kromosom med sygdomsallelen fra både sin mor og sin far for selv at blive syg. Dog har faderen kun ét X-kromosom, og hvis dette kromosom indeholdt sygdomsallelen, ville han selv være syg. Det er han ikke. Derfor kan arvegangen kun være </a:t>
            </a:r>
            <a:r>
              <a:rPr lang="da-DK" b="0" i="0" dirty="0" err="1">
                <a:solidFill>
                  <a:srgbClr val="1A242E"/>
                </a:solidFill>
                <a:effectLst/>
              </a:rPr>
              <a:t>autosomal</a:t>
            </a:r>
            <a:r>
              <a:rPr lang="da-DK" b="0" i="0" dirty="0">
                <a:solidFill>
                  <a:srgbClr val="1A242E"/>
                </a:solidFill>
                <a:effectLst/>
              </a:rPr>
              <a:t> recessiv.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5413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BED83B76-6933-4655-9CA7-1E55E2DEE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da-DK" sz="3600">
                <a:solidFill>
                  <a:schemeClr val="tx2"/>
                </a:solidFill>
              </a:rPr>
              <a:t>Genetiske sygdomme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A2CADFE-228B-4E92-A71C-92782BC1F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r>
              <a:rPr lang="da-DK" sz="2000" b="0" i="0" dirty="0">
                <a:solidFill>
                  <a:schemeClr val="tx2"/>
                </a:solidFill>
                <a:effectLst/>
              </a:rPr>
              <a:t>Det er muligt at spore genetiske sygdomme eller egenskaber i et familiestamtræ. Egenskaben kan enten nedarves dominant (angives altid med stort bogstav), recessiv (angives altid med lille bogstav) eller kønsbunden som skrives med X og Y.</a:t>
            </a:r>
          </a:p>
          <a:p>
            <a:endParaRPr lang="da-DK" sz="2000" dirty="0">
              <a:solidFill>
                <a:schemeClr val="tx2"/>
              </a:solidFill>
            </a:endParaRPr>
          </a:p>
          <a:p>
            <a:r>
              <a:rPr lang="da-DK" altLang="da-DK" sz="2000" dirty="0">
                <a:solidFill>
                  <a:schemeClr val="tx2"/>
                </a:solidFill>
              </a:rPr>
              <a:t>Mennesker har ”normalt” </a:t>
            </a:r>
            <a:r>
              <a:rPr lang="da-DK" altLang="da-DK" sz="2000" b="1" dirty="0">
                <a:solidFill>
                  <a:schemeClr val="tx2"/>
                </a:solidFill>
              </a:rPr>
              <a:t>46 kromosomer</a:t>
            </a:r>
            <a:r>
              <a:rPr lang="da-DK" altLang="da-DK" sz="2000" dirty="0">
                <a:solidFill>
                  <a:schemeClr val="tx2"/>
                </a:solidFill>
              </a:rPr>
              <a:t>. </a:t>
            </a:r>
          </a:p>
          <a:p>
            <a:r>
              <a:rPr lang="da-DK" altLang="da-DK" sz="2000" dirty="0">
                <a:solidFill>
                  <a:schemeClr val="tx2"/>
                </a:solidFill>
              </a:rPr>
              <a:t>23 fra far &amp; 23 fra mor</a:t>
            </a:r>
          </a:p>
          <a:p>
            <a:r>
              <a:rPr lang="da-DK" altLang="da-DK" sz="2000" dirty="0">
                <a:solidFill>
                  <a:schemeClr val="tx2"/>
                </a:solidFill>
              </a:rPr>
              <a:t>22 par </a:t>
            </a:r>
            <a:r>
              <a:rPr lang="da-DK" altLang="da-DK" sz="2000" b="1" dirty="0" err="1">
                <a:solidFill>
                  <a:schemeClr val="tx2"/>
                </a:solidFill>
              </a:rPr>
              <a:t>autosomer</a:t>
            </a:r>
            <a:r>
              <a:rPr lang="da-DK" altLang="da-DK" sz="2000" dirty="0">
                <a:solidFill>
                  <a:schemeClr val="tx2"/>
                </a:solidFill>
              </a:rPr>
              <a:t> og 1 sæt </a:t>
            </a:r>
            <a:r>
              <a:rPr lang="da-DK" altLang="da-DK" sz="2000" b="1" dirty="0">
                <a:solidFill>
                  <a:schemeClr val="tx2"/>
                </a:solidFill>
              </a:rPr>
              <a:t>kønskromosomer</a:t>
            </a:r>
            <a:endParaRPr lang="da-DK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0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727109-F9C9-4252-92D3-4C2ED489C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i="0" dirty="0">
                <a:solidFill>
                  <a:srgbClr val="1A242E"/>
                </a:solidFill>
                <a:effectLst/>
                <a:latin typeface="Georgia" panose="02040502050405020303" pitchFamily="18" charset="0"/>
              </a:rPr>
              <a:t>Tre tommelfingerregler kan bruges til at indkredse arvegangen</a:t>
            </a:r>
            <a:r>
              <a:rPr lang="da-DK" b="0" i="0" dirty="0">
                <a:solidFill>
                  <a:srgbClr val="1A242E"/>
                </a:solidFill>
                <a:effectLst/>
                <a:latin typeface="Georgia" panose="02040502050405020303" pitchFamily="18" charset="0"/>
              </a:rPr>
              <a:t>:</a:t>
            </a:r>
            <a:br>
              <a:rPr lang="da-DK" b="0" i="0" dirty="0">
                <a:solidFill>
                  <a:srgbClr val="1A242E"/>
                </a:solidFill>
                <a:effectLst/>
                <a:latin typeface="Georgia" panose="02040502050405020303" pitchFamily="18" charset="0"/>
              </a:rPr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1D4DDF9-A774-42DA-8EFA-B6DA0B233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da-DK" b="0" i="0" dirty="0">
              <a:solidFill>
                <a:srgbClr val="1A242E"/>
              </a:solidFill>
              <a:effectLst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da-DK" dirty="0">
                <a:solidFill>
                  <a:srgbClr val="1A242E"/>
                </a:solidFill>
              </a:rPr>
              <a:t>Er der relativt mange syge kan det være </a:t>
            </a:r>
            <a:r>
              <a:rPr lang="da-DK" b="1" dirty="0">
                <a:solidFill>
                  <a:srgbClr val="1A242E"/>
                </a:solidFill>
              </a:rPr>
              <a:t>dominant nedarvning</a:t>
            </a:r>
            <a:r>
              <a:rPr lang="da-DK" dirty="0">
                <a:solidFill>
                  <a:srgbClr val="1A242E"/>
                </a:solidFill>
              </a:rPr>
              <a:t>. </a:t>
            </a:r>
          </a:p>
          <a:p>
            <a:pPr marL="514350" indent="-514350" algn="l">
              <a:buFont typeface="+mj-lt"/>
              <a:buAutoNum type="arabicPeriod"/>
            </a:pPr>
            <a:endParaRPr lang="da-DK" dirty="0">
              <a:solidFill>
                <a:srgbClr val="1A242E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da-DK" b="0" i="0" dirty="0">
                <a:solidFill>
                  <a:srgbClr val="1A242E"/>
                </a:solidFill>
                <a:effectLst/>
              </a:rPr>
              <a:t>Hvis sygdommen kan springe en generation over (raske forældre kan få et sygt barn), nedarves sygdommen </a:t>
            </a:r>
            <a:r>
              <a:rPr lang="da-DK" b="1" i="0" dirty="0">
                <a:solidFill>
                  <a:srgbClr val="1A242E"/>
                </a:solidFill>
                <a:effectLst/>
              </a:rPr>
              <a:t>recessivt</a:t>
            </a:r>
            <a:r>
              <a:rPr lang="da-DK" b="0" i="0" dirty="0">
                <a:solidFill>
                  <a:srgbClr val="1A242E"/>
                </a:solidFill>
                <a:effectLst/>
              </a:rPr>
              <a:t>.</a:t>
            </a:r>
          </a:p>
          <a:p>
            <a:pPr marL="514350" indent="-514350" algn="l">
              <a:buFont typeface="+mj-lt"/>
              <a:buAutoNum type="arabicPeriod"/>
            </a:pPr>
            <a:endParaRPr lang="da-DK" b="0" i="0" dirty="0">
              <a:solidFill>
                <a:srgbClr val="1A242E"/>
              </a:solidFill>
              <a:effectLst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da-DK" b="0" i="0" dirty="0">
                <a:solidFill>
                  <a:srgbClr val="1A242E"/>
                </a:solidFill>
                <a:effectLst/>
              </a:rPr>
              <a:t>Er det oftest drengene/mændene det går ud over. Kan det være </a:t>
            </a:r>
            <a:r>
              <a:rPr lang="da-DK" b="1" i="0" dirty="0">
                <a:solidFill>
                  <a:srgbClr val="1A242E"/>
                </a:solidFill>
                <a:effectLst/>
              </a:rPr>
              <a:t>kønsbundet recessivt nedarvet.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94137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Genetik – Biologi">
            <a:extLst>
              <a:ext uri="{FF2B5EF4-FFF2-40B4-BE49-F238E27FC236}">
                <a16:creationId xmlns:a16="http://schemas.microsoft.com/office/drawing/2014/main" id="{4D7A3D7F-E164-676F-8740-E378D3499A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78CAF954-B99B-E9A1-09B7-F96FCE69B44C}"/>
              </a:ext>
            </a:extLst>
          </p:cNvPr>
          <p:cNvSpPr txBox="1"/>
          <p:nvPr/>
        </p:nvSpPr>
        <p:spPr>
          <a:xfrm>
            <a:off x="4704080" y="4856480"/>
            <a:ext cx="762000" cy="136144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EA6E2E65-F667-1345-F9C8-8FAF3B3F8F87}"/>
              </a:ext>
            </a:extLst>
          </p:cNvPr>
          <p:cNvSpPr txBox="1"/>
          <p:nvPr/>
        </p:nvSpPr>
        <p:spPr>
          <a:xfrm>
            <a:off x="11135360" y="4856480"/>
            <a:ext cx="914400" cy="136144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42912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67A04FA-220B-4CEA-8549-302FE4706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b="1" i="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Eksempel 1 – recessiv nedarvning</a:t>
            </a:r>
            <a:br>
              <a:rPr lang="en-US" sz="2600" b="1" i="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2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20FF5FC1-D80C-4CD9-9B35-C1926168F4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05275" y="1612873"/>
            <a:ext cx="7188199" cy="363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247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D30AB4FD-B59A-9B20-260B-0834F4D8F1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9935" y="643466"/>
            <a:ext cx="671213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50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0893B03-3146-C65F-E7A4-05648807B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Dominant autosomal nedarvning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2E210D11-6C2A-01AB-5DF6-E4AFCCA35C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5288" y="912320"/>
            <a:ext cx="7225748" cy="485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25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0893B03-3146-C65F-E7A4-05648807B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888" y="668798"/>
            <a:ext cx="3126838" cy="4528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Dominant autosomal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nedarvning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da-DK" sz="2000" b="0" i="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Her ser vi som det første, at raske forældre på intet tidspunkt får syge børn. Vi fastslår derfor, at sygdommen nedarves dominant.</a:t>
            </a:r>
            <a:br>
              <a:rPr lang="en-US" sz="5400" dirty="0"/>
            </a:b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2BEEB2A1-5FFA-A179-02C9-D3E24DB47B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2428" y="800634"/>
            <a:ext cx="7225748" cy="525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21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9B13A4-D89B-410D-8A3A-AD11AA0CD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da-DK" b="1" i="0" dirty="0">
                <a:solidFill>
                  <a:srgbClr val="1A242E"/>
                </a:solidFill>
                <a:effectLst/>
                <a:latin typeface="Georgia" panose="02040502050405020303" pitchFamily="18" charset="0"/>
              </a:rPr>
              <a:t>Dominant nedarvning</a:t>
            </a:r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E6BA797-9EBC-42E8-B196-9461E7F9C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da-DK" sz="1400" b="0" i="0" dirty="0">
                <a:solidFill>
                  <a:srgbClr val="1A242E"/>
                </a:solidFill>
                <a:effectLst/>
                <a:latin typeface="Georgia" panose="02040502050405020303" pitchFamily="18" charset="0"/>
              </a:rPr>
              <a:t>Her ser vi som det første, at raske forældre på intet tidspunkt får syge børn. Vi fastslår derfor, at sygdommen nedarves dominant.</a:t>
            </a:r>
            <a:endParaRPr lang="en-US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dsholder til indhold 4" descr="Et billede, der indeholder indendørs&#10;&#10;Automatisk genereret beskrivelse">
            <a:extLst>
              <a:ext uri="{FF2B5EF4-FFF2-40B4-BE49-F238E27FC236}">
                <a16:creationId xmlns:a16="http://schemas.microsoft.com/office/drawing/2014/main" id="{E131DECB-400D-4BF2-BB2E-FA2860432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862" y="2449236"/>
            <a:ext cx="6019331" cy="195628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71064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1575</TotalTime>
  <Words>530</Words>
  <Application>Microsoft Office PowerPoint</Application>
  <PresentationFormat>Widescreen</PresentationFormat>
  <Paragraphs>29</Paragraphs>
  <Slides>12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Georgia</vt:lpstr>
      <vt:lpstr>Noto Sans</vt:lpstr>
      <vt:lpstr>Office-tema</vt:lpstr>
      <vt:lpstr>Nedarvning i stamtræer </vt:lpstr>
      <vt:lpstr>Genetiske sygdomme </vt:lpstr>
      <vt:lpstr>Tre tommelfingerregler kan bruges til at indkredse arvegangen: </vt:lpstr>
      <vt:lpstr>PowerPoint-præsentation</vt:lpstr>
      <vt:lpstr>Eksempel 1 – recessiv nedarvning </vt:lpstr>
      <vt:lpstr>PowerPoint-præsentation</vt:lpstr>
      <vt:lpstr>Dominant autosomal nedarvning</vt:lpstr>
      <vt:lpstr>Dominant autosomal nedarvning  Her ser vi som det første, at raske forældre på intet tidspunkt får syge børn. Vi fastslår derfor, at sygdommen nedarves dominant. </vt:lpstr>
      <vt:lpstr>Dominant nedarvning</vt:lpstr>
      <vt:lpstr>Kønsbundet </vt:lpstr>
      <vt:lpstr>PowerPoint-præsentation</vt:lpstr>
      <vt:lpstr>Parret får en datter mere, som også har sygdommen. Hvilken arvegang har sygdommen?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Arvemasse, DNA og gener</dc:title>
  <dc:creator>Lars Flensburg Hansen</dc:creator>
  <cp:lastModifiedBy>Lars Flensburg Hansen</cp:lastModifiedBy>
  <cp:revision>4</cp:revision>
  <dcterms:created xsi:type="dcterms:W3CDTF">2022-01-04T09:36:54Z</dcterms:created>
  <dcterms:modified xsi:type="dcterms:W3CDTF">2024-02-07T08:45:04Z</dcterms:modified>
</cp:coreProperties>
</file>