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6" r:id="rId2"/>
    <p:sldId id="311" r:id="rId3"/>
    <p:sldId id="379" r:id="rId4"/>
    <p:sldId id="256" r:id="rId5"/>
    <p:sldId id="430" r:id="rId6"/>
    <p:sldId id="431" r:id="rId7"/>
    <p:sldId id="343" r:id="rId8"/>
    <p:sldId id="428" r:id="rId9"/>
    <p:sldId id="427" r:id="rId10"/>
    <p:sldId id="355" r:id="rId11"/>
    <p:sldId id="357" r:id="rId12"/>
    <p:sldId id="393" r:id="rId13"/>
    <p:sldId id="389" r:id="rId14"/>
    <p:sldId id="263" r:id="rId15"/>
    <p:sldId id="264" r:id="rId1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9474" autoAdjust="0"/>
  </p:normalViewPr>
  <p:slideViewPr>
    <p:cSldViewPr snapToGrid="0">
      <p:cViewPr varScale="1">
        <p:scale>
          <a:sx n="56" d="100"/>
          <a:sy n="56" d="100"/>
        </p:scale>
        <p:origin x="10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4B724-9DCC-4BC3-A0D8-5E9F40353813}" type="datetimeFigureOut">
              <a:rPr lang="da-DK" smtClean="0"/>
              <a:t>13-02-2026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51245-4D11-495A-B6A3-6B0B32A17152}" type="slidenum">
              <a:rPr lang="da-DK" smtClean="0"/>
              <a:t>‹nr.›</a:t>
            </a:fld>
            <a:endParaRPr lang="da-DK"/>
          </a:p>
        </p:txBody>
      </p:sp>
    </p:spTree>
    <p:extLst>
      <p:ext uri="{BB962C8B-B14F-4D97-AF65-F5344CB8AC3E}">
        <p14:creationId xmlns:p14="http://schemas.microsoft.com/office/powerpoint/2010/main" val="252414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351245-4D11-495A-B6A3-6B0B32A17152}" type="slidenum">
              <a:rPr lang="da-DK" smtClean="0"/>
              <a:t>8</a:t>
            </a:fld>
            <a:endParaRPr lang="da-DK"/>
          </a:p>
        </p:txBody>
      </p:sp>
    </p:spTree>
    <p:extLst>
      <p:ext uri="{BB962C8B-B14F-4D97-AF65-F5344CB8AC3E}">
        <p14:creationId xmlns:p14="http://schemas.microsoft.com/office/powerpoint/2010/main" val="355787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5B314-9195-0AC9-DBCE-FBDEF714D22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6FE9934-D1F1-A257-AC09-61093E774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D312FE6-E00C-1F70-9005-5D7BB7560F62}"/>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5" name="Pladsholder til sidefod 4">
            <a:extLst>
              <a:ext uri="{FF2B5EF4-FFF2-40B4-BE49-F238E27FC236}">
                <a16:creationId xmlns:a16="http://schemas.microsoft.com/office/drawing/2014/main" id="{0DF8F652-3DB5-4996-8F53-1C57B532AA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B1034B-96C4-572C-A831-E604BAD75FC5}"/>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59372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81C52-DDCB-50DE-B20A-38DD48C49FA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E4D1914-45C2-F81C-1A97-2A40DF6C472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2F370D-8A82-8CF5-62F8-C37C885C46E7}"/>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5" name="Pladsholder til sidefod 4">
            <a:extLst>
              <a:ext uri="{FF2B5EF4-FFF2-40B4-BE49-F238E27FC236}">
                <a16:creationId xmlns:a16="http://schemas.microsoft.com/office/drawing/2014/main" id="{29709E4E-8A0A-F5C5-7CAA-C5917AB0AE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DDAEA61-86AC-1C3B-0FE9-1F28EA3477C6}"/>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241641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E2CBB33-9C18-70CD-B850-E906A7B6AA9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1DB6EBD-7A5F-CCB9-66BE-FD0E2A90AB6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0D5931D-949E-5EBA-0206-1E973419642C}"/>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5" name="Pladsholder til sidefod 4">
            <a:extLst>
              <a:ext uri="{FF2B5EF4-FFF2-40B4-BE49-F238E27FC236}">
                <a16:creationId xmlns:a16="http://schemas.microsoft.com/office/drawing/2014/main" id="{1596601B-165F-8238-590E-5B0A50123C6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0086C81-B37E-A0AF-947B-8113EFE7D4F5}"/>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147524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BB631-A0CB-5182-2901-14513E3AF4D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184E48C-3EE6-8FCE-6877-D36268E85FE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CAEB6F-2796-344D-90AC-83604E79408A}"/>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5" name="Pladsholder til sidefod 4">
            <a:extLst>
              <a:ext uri="{FF2B5EF4-FFF2-40B4-BE49-F238E27FC236}">
                <a16:creationId xmlns:a16="http://schemas.microsoft.com/office/drawing/2014/main" id="{A18137AD-3D69-5B5F-0ED9-986ACEFDD93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E6FCFFB-E1D0-1260-1B7E-D5F1B6262FB5}"/>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15727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06493-282F-DCEA-7A28-9DA794735EA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36FDC9C-5449-18A2-C566-BF62F08C98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E1DABED-5125-54CB-A0A9-037F8986D02A}"/>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5" name="Pladsholder til sidefod 4">
            <a:extLst>
              <a:ext uri="{FF2B5EF4-FFF2-40B4-BE49-F238E27FC236}">
                <a16:creationId xmlns:a16="http://schemas.microsoft.com/office/drawing/2014/main" id="{82FFE5AF-DAD5-3B12-F402-B6B826722E0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A1AD871-6BC8-A377-3B9F-161B9CD006D7}"/>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68412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429A7-DF54-F6C2-74AA-F00A029E58C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BB32DFE-A35C-4A08-6CC4-E4DE13C4CE4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33C0C49-5420-F941-B2AD-52133CBF588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AE0B999-7008-D9F1-5A8A-2405BAC9BF6A}"/>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6" name="Pladsholder til sidefod 5">
            <a:extLst>
              <a:ext uri="{FF2B5EF4-FFF2-40B4-BE49-F238E27FC236}">
                <a16:creationId xmlns:a16="http://schemas.microsoft.com/office/drawing/2014/main" id="{2F5D9861-1C9F-80D7-5184-B061EADA4F3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FBD6E59-9DDF-943B-2336-2117CEA4EB4A}"/>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231839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42399-A2DE-5508-D73D-CF8EEA30A20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29D1989-1714-63DB-02FE-7AABE298DD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CBEEA2C-B818-02D9-DD04-CED0F42E952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D1F30C2-DFC5-D603-906A-A090A34F27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99B159-C114-D2E9-2658-06A0C619689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5F2395E8-42F9-91C9-35DA-0CEAEE9ABAAC}"/>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8" name="Pladsholder til sidefod 7">
            <a:extLst>
              <a:ext uri="{FF2B5EF4-FFF2-40B4-BE49-F238E27FC236}">
                <a16:creationId xmlns:a16="http://schemas.microsoft.com/office/drawing/2014/main" id="{0CEBC4E7-131B-098D-9EB3-C61FB0AB253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F65E95D-682F-1BFF-025C-C97D0DE8C039}"/>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395098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75626-D8A2-7039-30ED-AD2066A8DDE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877BAE5-C829-1267-E9AB-23EFF63C0287}"/>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4" name="Pladsholder til sidefod 3">
            <a:extLst>
              <a:ext uri="{FF2B5EF4-FFF2-40B4-BE49-F238E27FC236}">
                <a16:creationId xmlns:a16="http://schemas.microsoft.com/office/drawing/2014/main" id="{5918B37E-6499-8571-88E0-41EAD07348D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B919CEF-49B0-0C8F-3B51-242354363FC4}"/>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2024467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6A854C7-D138-8C6F-87A7-4F50C76DCAB9}"/>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3" name="Pladsholder til sidefod 2">
            <a:extLst>
              <a:ext uri="{FF2B5EF4-FFF2-40B4-BE49-F238E27FC236}">
                <a16:creationId xmlns:a16="http://schemas.microsoft.com/office/drawing/2014/main" id="{FFE41555-7CA3-93FC-ED5C-E4D2333E96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D5CF38C-7C33-1107-825E-05B298183C20}"/>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123343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CB3B2-9D54-9DD9-FC6D-480EE18BA98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43F1F96-F325-CD4D-D19D-078E94C3F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32643AD-B4C5-5B61-B32E-135176010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73591FC-9A2B-90FD-60E9-30B33A2FE737}"/>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6" name="Pladsholder til sidefod 5">
            <a:extLst>
              <a:ext uri="{FF2B5EF4-FFF2-40B4-BE49-F238E27FC236}">
                <a16:creationId xmlns:a16="http://schemas.microsoft.com/office/drawing/2014/main" id="{21E25D58-8E92-499A-59A2-97EFD8E310B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72A561A-244D-C01C-785B-C3820187B380}"/>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295916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8C9CD-8AC5-57C2-524D-07179F6F50E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6175D4C-15B8-4B4C-B13E-43B64FC590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51A45E7-9A2C-CB74-2FFB-6E83F06A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B395770-3541-6A71-FCBF-38071EA7A10A}"/>
              </a:ext>
            </a:extLst>
          </p:cNvPr>
          <p:cNvSpPr>
            <a:spLocks noGrp="1"/>
          </p:cNvSpPr>
          <p:nvPr>
            <p:ph type="dt" sz="half" idx="10"/>
          </p:nvPr>
        </p:nvSpPr>
        <p:spPr/>
        <p:txBody>
          <a:bodyPr/>
          <a:lstStyle/>
          <a:p>
            <a:fld id="{B647FBF3-67B9-41F0-BDB8-D9EBDC7EA773}" type="datetimeFigureOut">
              <a:rPr lang="da-DK" smtClean="0"/>
              <a:t>13-02-2026</a:t>
            </a:fld>
            <a:endParaRPr lang="da-DK"/>
          </a:p>
        </p:txBody>
      </p:sp>
      <p:sp>
        <p:nvSpPr>
          <p:cNvPr id="6" name="Pladsholder til sidefod 5">
            <a:extLst>
              <a:ext uri="{FF2B5EF4-FFF2-40B4-BE49-F238E27FC236}">
                <a16:creationId xmlns:a16="http://schemas.microsoft.com/office/drawing/2014/main" id="{75FEE3A3-79B4-B109-CB8C-0390143F9EA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4FAD33C-47F0-6DDF-41E5-660ED880D067}"/>
              </a:ext>
            </a:extLst>
          </p:cNvPr>
          <p:cNvSpPr>
            <a:spLocks noGrp="1"/>
          </p:cNvSpPr>
          <p:nvPr>
            <p:ph type="sldNum" sz="quarter" idx="12"/>
          </p:nvPr>
        </p:nvSpPr>
        <p:spPr/>
        <p:txBody>
          <a:bodyPr/>
          <a:lstStyle/>
          <a:p>
            <a:fld id="{8ED95888-DFB6-480B-849B-A812524831AC}" type="slidenum">
              <a:rPr lang="da-DK" smtClean="0"/>
              <a:t>‹nr.›</a:t>
            </a:fld>
            <a:endParaRPr lang="da-DK"/>
          </a:p>
        </p:txBody>
      </p:sp>
    </p:spTree>
    <p:extLst>
      <p:ext uri="{BB962C8B-B14F-4D97-AF65-F5344CB8AC3E}">
        <p14:creationId xmlns:p14="http://schemas.microsoft.com/office/powerpoint/2010/main" val="198485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0DE1218C-A6AC-497E-36BB-C9D63330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A10F1A9-2DF9-58C2-B98D-8F98CD773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5A0BC9E-A699-EDA5-0C62-BEEC2B98A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7FBF3-67B9-41F0-BDB8-D9EBDC7EA773}" type="datetimeFigureOut">
              <a:rPr lang="da-DK" smtClean="0"/>
              <a:t>13-02-2026</a:t>
            </a:fld>
            <a:endParaRPr lang="da-DK"/>
          </a:p>
        </p:txBody>
      </p:sp>
      <p:sp>
        <p:nvSpPr>
          <p:cNvPr id="5" name="Pladsholder til sidefod 4">
            <a:extLst>
              <a:ext uri="{FF2B5EF4-FFF2-40B4-BE49-F238E27FC236}">
                <a16:creationId xmlns:a16="http://schemas.microsoft.com/office/drawing/2014/main" id="{717B0148-3BD7-1DA8-995D-4133FED33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46F5B3F-B2AF-CA66-161C-F7E978312C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95888-DFB6-480B-849B-A812524831AC}" type="slidenum">
              <a:rPr lang="da-DK" smtClean="0"/>
              <a:t>‹nr.›</a:t>
            </a:fld>
            <a:endParaRPr lang="da-DK"/>
          </a:p>
        </p:txBody>
      </p:sp>
    </p:spTree>
    <p:extLst>
      <p:ext uri="{BB962C8B-B14F-4D97-AF65-F5344CB8AC3E}">
        <p14:creationId xmlns:p14="http://schemas.microsoft.com/office/powerpoint/2010/main" val="28504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Untitled_Film_Stills#cite_note-moma-1" TargetMode="External"/><Relationship Id="rId3" Type="http://schemas.openxmlformats.org/officeDocument/2006/relationships/image" Target="../media/image11.jpeg"/><Relationship Id="rId7" Type="http://schemas.openxmlformats.org/officeDocument/2006/relationships/hyperlink" Target="https://en.wikipedia.org/wiki/Cindy_Sherman"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hyperlink" Target="https://en.wikipedia.org/wiki/Black_and_white"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DBD4367-0E32-4011-29F8-4F68BC61EF1F}"/>
              </a:ext>
            </a:extLst>
          </p:cNvPr>
          <p:cNvSpPr>
            <a:spLocks noGrp="1" noChangeArrowheads="1"/>
          </p:cNvSpPr>
          <p:nvPr>
            <p:ph type="title"/>
          </p:nvPr>
        </p:nvSpPr>
        <p:spPr>
          <a:xfrm>
            <a:off x="6600825" y="5589588"/>
            <a:ext cx="3816350" cy="927100"/>
          </a:xfrm>
        </p:spPr>
        <p:txBody>
          <a:bodyPr/>
          <a:lstStyle/>
          <a:p>
            <a:pPr algn="l" eaLnBrk="1" hangingPunct="1"/>
            <a:r>
              <a:rPr lang="da-DK" altLang="da-DK" sz="1400"/>
              <a:t>Leonardo Da Vinci:La Gioconda (Mona Lisa), ca 1503. Olie på lærred (77x53 cm),</a:t>
            </a:r>
            <a:br>
              <a:rPr lang="da-DK" altLang="da-DK" sz="1400"/>
            </a:br>
            <a:r>
              <a:rPr lang="da-DK" altLang="da-DK" sz="1400"/>
              <a:t> Musée du Louvre, Paris</a:t>
            </a:r>
          </a:p>
        </p:txBody>
      </p:sp>
      <p:pic>
        <p:nvPicPr>
          <p:cNvPr id="25603" name="Picture 4" descr="lgpp30545mona-lisa-leonardo-da-vinci-poster">
            <a:extLst>
              <a:ext uri="{FF2B5EF4-FFF2-40B4-BE49-F238E27FC236}">
                <a16:creationId xmlns:a16="http://schemas.microsoft.com/office/drawing/2014/main" id="{8F19DCDA-05D5-3118-0AE8-B32F8BF12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88914"/>
            <a:ext cx="453707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ortraits of America: Cindy Sherman's Untitled Film Stills ...">
            <a:extLst>
              <a:ext uri="{FF2B5EF4-FFF2-40B4-BE49-F238E27FC236}">
                <a16:creationId xmlns:a16="http://schemas.microsoft.com/office/drawing/2014/main" id="{4DD6DB78-19E4-9E41-5928-0FEEBF011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146" y="3712458"/>
            <a:ext cx="4009651" cy="298933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rtlead.net/wp-content/uploads/2021/11/Cindy_Sherm...">
            <a:extLst>
              <a:ext uri="{FF2B5EF4-FFF2-40B4-BE49-F238E27FC236}">
                <a16:creationId xmlns:a16="http://schemas.microsoft.com/office/drawing/2014/main" id="{E46D381E-7E8E-B888-CE00-0BCF05BED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204"/>
            <a:ext cx="3476182" cy="276356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The films that influenced Cindy Sherman's 'Untitled Film Stills' series |  Dazed">
            <a:extLst>
              <a:ext uri="{FF2B5EF4-FFF2-40B4-BE49-F238E27FC236}">
                <a16:creationId xmlns:a16="http://schemas.microsoft.com/office/drawing/2014/main" id="{2A299B15-68AD-D888-E585-6479BA62F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03" y="101600"/>
            <a:ext cx="5202237" cy="660019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D070DD07-0C8C-D22F-5F3C-9D4EFD956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062" y="156204"/>
            <a:ext cx="2814637" cy="342899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71DDD8E5-8251-AB9F-BEF8-E0CFBC0AFB60}"/>
              </a:ext>
            </a:extLst>
          </p:cNvPr>
          <p:cNvSpPr txBox="1"/>
          <p:nvPr/>
        </p:nvSpPr>
        <p:spPr>
          <a:xfrm>
            <a:off x="5661053" y="3315760"/>
            <a:ext cx="2062480" cy="3323987"/>
          </a:xfrm>
          <a:prstGeom prst="rect">
            <a:avLst/>
          </a:prstGeom>
          <a:noFill/>
        </p:spPr>
        <p:txBody>
          <a:bodyPr wrap="square">
            <a:spAutoFit/>
          </a:bodyPr>
          <a:lstStyle/>
          <a:p>
            <a:r>
              <a:rPr lang="en-US" sz="1000" b="1" i="1" dirty="0">
                <a:solidFill>
                  <a:srgbClr val="202122"/>
                </a:solidFill>
                <a:effectLst/>
                <a:latin typeface="Arial" panose="020B0604020202020204" pitchFamily="34" charset="0"/>
              </a:rPr>
              <a:t>Untitled Film Stills</a:t>
            </a:r>
            <a:r>
              <a:rPr lang="en-US" sz="1000" b="0" i="0" dirty="0">
                <a:solidFill>
                  <a:srgbClr val="202122"/>
                </a:solidFill>
                <a:effectLst/>
                <a:latin typeface="Arial" panose="020B0604020202020204" pitchFamily="34" charset="0"/>
              </a:rPr>
              <a:t> is a series of </a:t>
            </a:r>
            <a:r>
              <a:rPr lang="en-US" sz="1000" b="0" i="0" u="none" strike="noStrike" dirty="0">
                <a:solidFill>
                  <a:srgbClr val="3366CC"/>
                </a:solidFill>
                <a:effectLst/>
                <a:latin typeface="Arial" panose="020B0604020202020204" pitchFamily="34" charset="0"/>
                <a:hlinkClick r:id="rId6" tooltip="Black and white"/>
              </a:rPr>
              <a:t>black and white</a:t>
            </a:r>
            <a:r>
              <a:rPr lang="en-US" sz="1000" b="0" i="0" dirty="0">
                <a:solidFill>
                  <a:srgbClr val="202122"/>
                </a:solidFill>
                <a:effectLst/>
                <a:latin typeface="Arial" panose="020B0604020202020204" pitchFamily="34" charset="0"/>
              </a:rPr>
              <a:t> photographs by American visual artist </a:t>
            </a:r>
            <a:r>
              <a:rPr lang="en-US" sz="1000" b="0" i="0" u="none" strike="noStrike" dirty="0">
                <a:solidFill>
                  <a:srgbClr val="3366CC"/>
                </a:solidFill>
                <a:effectLst/>
                <a:latin typeface="Arial" panose="020B0604020202020204" pitchFamily="34" charset="0"/>
                <a:hlinkClick r:id="rId7" tooltip="Cindy Sherman"/>
              </a:rPr>
              <a:t>Cindy Sherman</a:t>
            </a:r>
            <a:r>
              <a:rPr lang="en-US" sz="1000" b="0" i="0" dirty="0">
                <a:solidFill>
                  <a:srgbClr val="202122"/>
                </a:solidFill>
                <a:effectLst/>
                <a:latin typeface="Arial" panose="020B0604020202020204" pitchFamily="34" charset="0"/>
              </a:rPr>
              <a:t> predominantly made between 1977 and 1980, which gained her international recognition. Sherman casts herself in various stereotypical female roles inspired by 1950's and 1960's films. They represent clichés or feminine types "that are deeply embedded in the cultural imagination.</a:t>
            </a:r>
            <a:r>
              <a:rPr lang="en-US" sz="1000" b="0" i="0" dirty="0">
                <a:solidFill>
                  <a:srgbClr val="202122"/>
                </a:solidFill>
                <a:effectLst/>
                <a:latin typeface="Arial" panose="020B0604020202020204" pitchFamily="34" charset="0"/>
                <a:hlinkClick r:id="rId8"/>
              </a:rPr>
              <a:t>“</a:t>
            </a:r>
            <a:r>
              <a:rPr lang="en-US" sz="1000" b="0" i="0" dirty="0">
                <a:solidFill>
                  <a:srgbClr val="202122"/>
                </a:solidFill>
                <a:effectLst/>
                <a:latin typeface="Arial" panose="020B0604020202020204" pitchFamily="34" charset="0"/>
              </a:rPr>
              <a:t> The characters in all of these photographs are always looking away from the camera and outside of the frame. Sherman casts herself in each of these roles, becoming both the artist and subject in the work.</a:t>
            </a:r>
          </a:p>
          <a:p>
            <a:r>
              <a:rPr lang="en-US" sz="1000" dirty="0">
                <a:solidFill>
                  <a:srgbClr val="202122"/>
                </a:solidFill>
                <a:latin typeface="Arial" panose="020B0604020202020204" pitchFamily="34" charset="0"/>
              </a:rPr>
              <a:t>(Wikipedia)</a:t>
            </a:r>
            <a:endParaRPr lang="da-DK" sz="1000" dirty="0"/>
          </a:p>
        </p:txBody>
      </p:sp>
    </p:spTree>
    <p:extLst>
      <p:ext uri="{BB962C8B-B14F-4D97-AF65-F5344CB8AC3E}">
        <p14:creationId xmlns:p14="http://schemas.microsoft.com/office/powerpoint/2010/main" val="293373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45D4BBFE-C433-74A4-F72B-60AF3C4A0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543" y="0"/>
            <a:ext cx="8599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CE3EEF82-A8B8-F703-6647-1921A404DE92}"/>
              </a:ext>
            </a:extLst>
          </p:cNvPr>
          <p:cNvSpPr txBox="1"/>
          <p:nvPr/>
        </p:nvSpPr>
        <p:spPr>
          <a:xfrm>
            <a:off x="219075" y="5873234"/>
            <a:ext cx="6096000" cy="276999"/>
          </a:xfrm>
          <a:prstGeom prst="rect">
            <a:avLst/>
          </a:prstGeom>
          <a:noFill/>
        </p:spPr>
        <p:txBody>
          <a:bodyPr wrap="square">
            <a:spAutoFit/>
          </a:bodyPr>
          <a:lstStyle/>
          <a:p>
            <a:r>
              <a:rPr lang="en-US" sz="1200" b="0" i="1" dirty="0">
                <a:solidFill>
                  <a:srgbClr val="000000"/>
                </a:solidFill>
                <a:effectLst/>
                <a:latin typeface="Baskervville"/>
              </a:rPr>
              <a:t>"La Fable", by Berthe Morisot, 1883, </a:t>
            </a:r>
            <a:endParaRPr lang="da-DK" sz="1200" dirty="0"/>
          </a:p>
        </p:txBody>
      </p:sp>
    </p:spTree>
    <p:extLst>
      <p:ext uri="{BB962C8B-B14F-4D97-AF65-F5344CB8AC3E}">
        <p14:creationId xmlns:p14="http://schemas.microsoft.com/office/powerpoint/2010/main" val="491039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OLONIA SOKOL">
            <a:extLst>
              <a:ext uri="{FF2B5EF4-FFF2-40B4-BE49-F238E27FC236}">
                <a16:creationId xmlns:a16="http://schemas.microsoft.com/office/drawing/2014/main" id="{540B770A-6F9C-41C3-24C5-CA62A03C4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13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118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341A0A-1CFF-D7EA-2B37-30D59AF01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759" y="0"/>
            <a:ext cx="9402482" cy="6268321"/>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9A12E224-F84D-BAAD-2911-50B6C711A55C}"/>
              </a:ext>
            </a:extLst>
          </p:cNvPr>
          <p:cNvSpPr txBox="1"/>
          <p:nvPr/>
        </p:nvSpPr>
        <p:spPr>
          <a:xfrm>
            <a:off x="1726059" y="6380252"/>
            <a:ext cx="8940396" cy="369332"/>
          </a:xfrm>
          <a:prstGeom prst="rect">
            <a:avLst/>
          </a:prstGeom>
          <a:noFill/>
        </p:spPr>
        <p:txBody>
          <a:bodyPr wrap="none" rtlCol="0">
            <a:spAutoFit/>
          </a:bodyPr>
          <a:lstStyle/>
          <a:p>
            <a:r>
              <a:rPr lang="da-DK" dirty="0" err="1"/>
              <a:t>Pussy</a:t>
            </a:r>
            <a:r>
              <a:rPr lang="da-DK" dirty="0"/>
              <a:t> Riot optræder på </a:t>
            </a:r>
            <a:r>
              <a:rPr lang="da-DK" dirty="0" err="1"/>
              <a:t>Loud</a:t>
            </a:r>
            <a:r>
              <a:rPr lang="da-DK" dirty="0"/>
              <a:t> </a:t>
            </a:r>
            <a:r>
              <a:rPr lang="da-DK" dirty="0" err="1"/>
              <a:t>Women</a:t>
            </a:r>
            <a:r>
              <a:rPr lang="da-DK" dirty="0"/>
              <a:t> Fest 2021, hvor et medlem pisser på et billede af Putin</a:t>
            </a:r>
          </a:p>
        </p:txBody>
      </p:sp>
    </p:spTree>
    <p:extLst>
      <p:ext uri="{BB962C8B-B14F-4D97-AF65-F5344CB8AC3E}">
        <p14:creationId xmlns:p14="http://schemas.microsoft.com/office/powerpoint/2010/main" val="52972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UNCH">
            <a:extLst>
              <a:ext uri="{FF2B5EF4-FFF2-40B4-BE49-F238E27FC236}">
                <a16:creationId xmlns:a16="http://schemas.microsoft.com/office/drawing/2014/main" id="{1F7F5FB6-D6BE-A601-9589-4322AF844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839" y="7194"/>
            <a:ext cx="9502322" cy="685080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E1C65CC8-EADF-3C25-8427-000D44912AF7}"/>
              </a:ext>
            </a:extLst>
          </p:cNvPr>
          <p:cNvSpPr txBox="1"/>
          <p:nvPr/>
        </p:nvSpPr>
        <p:spPr>
          <a:xfrm>
            <a:off x="1469571" y="6110292"/>
            <a:ext cx="6096000" cy="646331"/>
          </a:xfrm>
          <a:prstGeom prst="rect">
            <a:avLst/>
          </a:prstGeom>
          <a:noFill/>
        </p:spPr>
        <p:txBody>
          <a:bodyPr wrap="square">
            <a:spAutoFit/>
          </a:bodyPr>
          <a:lstStyle/>
          <a:p>
            <a:pPr algn="l"/>
            <a:r>
              <a:rPr lang="da-DK" b="0" i="0" dirty="0">
                <a:solidFill>
                  <a:srgbClr val="F5F5F5"/>
                </a:solidFill>
                <a:effectLst/>
                <a:latin typeface="Hill"/>
              </a:rPr>
              <a:t>Kirsten Justesen</a:t>
            </a:r>
          </a:p>
          <a:p>
            <a:pPr algn="l"/>
            <a:r>
              <a:rPr lang="da-DK" b="1" i="0" dirty="0">
                <a:solidFill>
                  <a:srgbClr val="F5F5F5"/>
                </a:solidFill>
                <a:effectLst/>
                <a:latin typeface="Hill"/>
              </a:rPr>
              <a:t>LUNCH, fotografi, 1975-2009, 124x172 cm</a:t>
            </a:r>
          </a:p>
        </p:txBody>
      </p:sp>
    </p:spTree>
    <p:extLst>
      <p:ext uri="{BB962C8B-B14F-4D97-AF65-F5344CB8AC3E}">
        <p14:creationId xmlns:p14="http://schemas.microsoft.com/office/powerpoint/2010/main" val="2373099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3 x HVID 1:1:1">
            <a:extLst>
              <a:ext uri="{FF2B5EF4-FFF2-40B4-BE49-F238E27FC236}">
                <a16:creationId xmlns:a16="http://schemas.microsoft.com/office/drawing/2014/main" id="{495A5644-21CD-8EA6-8130-C8B069E2F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86"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F5FCAF35-4E48-2105-209E-7BEC9B9A931D}"/>
              </a:ext>
            </a:extLst>
          </p:cNvPr>
          <p:cNvSpPr txBox="1"/>
          <p:nvPr/>
        </p:nvSpPr>
        <p:spPr>
          <a:xfrm>
            <a:off x="5399314" y="6044978"/>
            <a:ext cx="6096000" cy="584775"/>
          </a:xfrm>
          <a:prstGeom prst="rect">
            <a:avLst/>
          </a:prstGeom>
          <a:noFill/>
        </p:spPr>
        <p:txBody>
          <a:bodyPr wrap="square">
            <a:spAutoFit/>
          </a:bodyPr>
          <a:lstStyle/>
          <a:p>
            <a:pPr algn="l"/>
            <a:r>
              <a:rPr lang="da-DK" sz="1600" b="1" i="0" dirty="0">
                <a:effectLst/>
                <a:latin typeface="Hill"/>
              </a:rPr>
              <a:t>Kirsten Justesen: 3 x HVID 1:1:1, 1999, Skulptur i 3 dele, Gips og masonit, 140 x 60 x 60 cm</a:t>
            </a:r>
          </a:p>
        </p:txBody>
      </p:sp>
      <p:pic>
        <p:nvPicPr>
          <p:cNvPr id="7172" name="Picture 4" descr="Skulptur II">
            <a:extLst>
              <a:ext uri="{FF2B5EF4-FFF2-40B4-BE49-F238E27FC236}">
                <a16:creationId xmlns:a16="http://schemas.microsoft.com/office/drawing/2014/main" id="{D86BB518-00D5-3EED-842C-7429BF4F2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180" y="228247"/>
            <a:ext cx="5665334" cy="463088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FF0EF60C-89EF-87E0-A72E-1D164302246F}"/>
              </a:ext>
            </a:extLst>
          </p:cNvPr>
          <p:cNvSpPr txBox="1"/>
          <p:nvPr/>
        </p:nvSpPr>
        <p:spPr>
          <a:xfrm>
            <a:off x="5906180" y="5036558"/>
            <a:ext cx="6096000" cy="830997"/>
          </a:xfrm>
          <a:prstGeom prst="rect">
            <a:avLst/>
          </a:prstGeom>
          <a:noFill/>
        </p:spPr>
        <p:txBody>
          <a:bodyPr wrap="square">
            <a:spAutoFit/>
          </a:bodyPr>
          <a:lstStyle/>
          <a:p>
            <a:pPr algn="l"/>
            <a:r>
              <a:rPr lang="da-DK" sz="1600" b="1" i="0" dirty="0">
                <a:effectLst/>
                <a:latin typeface="Hill"/>
              </a:rPr>
              <a:t>Kirsten Justesen: Skulptur II, 1968, Assemblage,</a:t>
            </a:r>
            <a:r>
              <a:rPr lang="da-DK" sz="1600" b="1" dirty="0">
                <a:latin typeface="Hill"/>
              </a:rPr>
              <a:t> </a:t>
            </a:r>
            <a:r>
              <a:rPr lang="da-DK" sz="1600" b="1" i="0" dirty="0">
                <a:effectLst/>
                <a:latin typeface="Hill"/>
              </a:rPr>
              <a:t>Snor, fotostat, træfinér, træ og papkasse, 50x60x60 cm</a:t>
            </a:r>
          </a:p>
          <a:p>
            <a:pPr algn="l"/>
            <a:endParaRPr lang="da-DK" sz="1600" b="1" i="0" dirty="0">
              <a:effectLst/>
              <a:latin typeface="Hill"/>
            </a:endParaRPr>
          </a:p>
        </p:txBody>
      </p:sp>
    </p:spTree>
    <p:extLst>
      <p:ext uri="{BB962C8B-B14F-4D97-AF65-F5344CB8AC3E}">
        <p14:creationId xmlns:p14="http://schemas.microsoft.com/office/powerpoint/2010/main" val="79980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ige med perleørering - Wikipedia, den frie encyklopædi">
            <a:extLst>
              <a:ext uri="{FF2B5EF4-FFF2-40B4-BE49-F238E27FC236}">
                <a16:creationId xmlns:a16="http://schemas.microsoft.com/office/drawing/2014/main" id="{05FBC6F9-2AA9-7A34-B453-5A9EA3490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180975"/>
            <a:ext cx="564515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 1">
            <a:extLst>
              <a:ext uri="{FF2B5EF4-FFF2-40B4-BE49-F238E27FC236}">
                <a16:creationId xmlns:a16="http://schemas.microsoft.com/office/drawing/2014/main" id="{807961B7-D289-CD3B-147F-E67874C1156D}"/>
              </a:ext>
            </a:extLst>
          </p:cNvPr>
          <p:cNvGraphicFramePr>
            <a:graphicFrameLocks noGrp="1"/>
          </p:cNvGraphicFramePr>
          <p:nvPr/>
        </p:nvGraphicFramePr>
        <p:xfrm>
          <a:off x="1703389" y="4921251"/>
          <a:ext cx="2530475" cy="1006475"/>
        </p:xfrm>
        <a:graphic>
          <a:graphicData uri="http://schemas.openxmlformats.org/drawingml/2006/table">
            <a:tbl>
              <a:tblPr/>
              <a:tblGrid>
                <a:gridCol w="2530475">
                  <a:extLst>
                    <a:ext uri="{9D8B030D-6E8A-4147-A177-3AD203B41FA5}">
                      <a16:colId xmlns:a16="http://schemas.microsoft.com/office/drawing/2014/main" val="20000"/>
                    </a:ext>
                  </a:extLst>
                </a:gridCol>
              </a:tblGrid>
              <a:tr h="457489">
                <a:tc>
                  <a:txBody>
                    <a:bodyPr/>
                    <a:lstStyle/>
                    <a:p>
                      <a:pPr algn="l" fontAlgn="t"/>
                      <a:r>
                        <a:rPr lang="da-DK" sz="1200" b="1" u="none" dirty="0">
                          <a:solidFill>
                            <a:schemeClr val="tx1"/>
                          </a:solidFill>
                          <a:effectLst/>
                        </a:rPr>
                        <a:t>Johannes Vermeer</a:t>
                      </a:r>
                      <a:r>
                        <a:rPr lang="da-DK" sz="1200" b="1" u="none">
                          <a:solidFill>
                            <a:schemeClr val="tx1"/>
                          </a:solidFill>
                          <a:effectLst/>
                        </a:rPr>
                        <a:t>, pige med perleørering</a:t>
                      </a:r>
                      <a:r>
                        <a:rPr lang="da-DK" sz="1200" u="none">
                          <a:solidFill>
                            <a:schemeClr val="tx1"/>
                          </a:solidFill>
                          <a:effectLst/>
                        </a:rPr>
                        <a:t> </a:t>
                      </a:r>
                      <a:r>
                        <a:rPr lang="da-DK" sz="1200" u="none" dirty="0">
                          <a:solidFill>
                            <a:schemeClr val="tx1"/>
                          </a:solidFill>
                          <a:effectLst/>
                        </a:rPr>
                        <a:t>c.1665</a:t>
                      </a:r>
                    </a:p>
                  </a:txBody>
                  <a:tcPr marL="91435" marR="91435" marT="45749" marB="4574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0"/>
                  </a:ext>
                </a:extLst>
              </a:tr>
              <a:tr h="274493">
                <a:tc>
                  <a:txBody>
                    <a:bodyPr/>
                    <a:lstStyle/>
                    <a:p>
                      <a:pPr algn="l" fontAlgn="t"/>
                      <a:r>
                        <a:rPr lang="da-DK" sz="1200" u="none" strike="noStrike" dirty="0">
                          <a:solidFill>
                            <a:schemeClr val="tx1"/>
                          </a:solidFill>
                          <a:effectLst/>
                        </a:rPr>
                        <a:t>Oliemaleri</a:t>
                      </a:r>
                      <a:endParaRPr lang="da-DK" sz="1200" u="none" dirty="0">
                        <a:solidFill>
                          <a:schemeClr val="tx1"/>
                        </a:solidFill>
                        <a:effectLst/>
                      </a:endParaRPr>
                    </a:p>
                  </a:txBody>
                  <a:tcPr marL="91435" marR="91435" marT="45749" marB="4574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274493">
                <a:tc>
                  <a:txBody>
                    <a:bodyPr/>
                    <a:lstStyle/>
                    <a:p>
                      <a:pPr algn="l" fontAlgn="t"/>
                      <a:r>
                        <a:rPr lang="da-DK" sz="1200" u="none" dirty="0">
                          <a:solidFill>
                            <a:schemeClr val="tx1"/>
                          </a:solidFill>
                          <a:effectLst/>
                        </a:rPr>
                        <a:t>44,5 × 39 cm</a:t>
                      </a:r>
                    </a:p>
                  </a:txBody>
                  <a:tcPr marL="91435" marR="91435" marT="45749" marB="4574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ØN">
            <a:extLst>
              <a:ext uri="{FF2B5EF4-FFF2-40B4-BE49-F238E27FC236}">
                <a16:creationId xmlns:a16="http://schemas.microsoft.com/office/drawing/2014/main" id="{6D867E4F-7D3D-7132-1DDA-3106F85B4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9345"/>
            <a:ext cx="4304872" cy="64444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3D908BE-32D2-A501-3D1B-0CCAC1141687}"/>
              </a:ext>
            </a:extLst>
          </p:cNvPr>
          <p:cNvSpPr txBox="1"/>
          <p:nvPr/>
        </p:nvSpPr>
        <p:spPr>
          <a:xfrm>
            <a:off x="1672688" y="5608449"/>
            <a:ext cx="4573937" cy="646331"/>
          </a:xfrm>
          <a:prstGeom prst="rect">
            <a:avLst/>
          </a:prstGeom>
          <a:noFill/>
        </p:spPr>
        <p:txBody>
          <a:bodyPr wrap="square">
            <a:spAutoFit/>
          </a:bodyPr>
          <a:lstStyle/>
          <a:p>
            <a:r>
              <a:rPr lang="da-DK" sz="1200" dirty="0">
                <a:solidFill>
                  <a:srgbClr val="000000"/>
                </a:solidFill>
                <a:latin typeface="Tahoma" panose="020B0604030504040204" pitchFamily="34" charset="0"/>
                <a:ea typeface="Tahoma" panose="020B0604030504040204" pitchFamily="34" charset="0"/>
                <a:cs typeface="Tahoma" panose="020B0604030504040204" pitchFamily="34" charset="0"/>
              </a:rPr>
              <a:t>Wilhelm Freddies ”</a:t>
            </a:r>
            <a:r>
              <a:rPr lang="da-DK" sz="1200" i="1" dirty="0">
                <a:solidFill>
                  <a:srgbClr val="000000"/>
                </a:solidFill>
                <a:latin typeface="Tahoma" panose="020B0604030504040204" pitchFamily="34" charset="0"/>
                <a:ea typeface="Tahoma" panose="020B0604030504040204" pitchFamily="34" charset="0"/>
                <a:cs typeface="Tahoma" panose="020B0604030504040204" pitchFamily="34" charset="0"/>
              </a:rPr>
              <a:t>Sex-paralyseappeal” </a:t>
            </a:r>
            <a:r>
              <a:rPr lang="da-DK" sz="1200" dirty="0">
                <a:solidFill>
                  <a:srgbClr val="000000"/>
                </a:solidFill>
                <a:latin typeface="Tahoma" panose="020B0604030504040204" pitchFamily="34" charset="0"/>
                <a:ea typeface="Tahoma" panose="020B0604030504040204" pitchFamily="34" charset="0"/>
                <a:cs typeface="Tahoma" panose="020B0604030504040204" pitchFamily="34" charset="0"/>
              </a:rPr>
              <a:t>fra 1936.</a:t>
            </a:r>
          </a:p>
          <a:p>
            <a:r>
              <a:rPr lang="da-DK" sz="1200" dirty="0"/>
              <a:t>Objekt 64.5 x 33 x 22 cm</a:t>
            </a:r>
          </a:p>
          <a:p>
            <a:r>
              <a:rPr lang="da-DK" sz="1200" dirty="0">
                <a:solidFill>
                  <a:srgbClr val="000000"/>
                </a:solidFill>
                <a:latin typeface="Tahoma" panose="020B0604030504040204" pitchFamily="34" charset="0"/>
                <a:ea typeface="Tahoma" panose="020B0604030504040204" pitchFamily="34" charset="0"/>
                <a:cs typeface="Tahoma" panose="020B0604030504040204" pitchFamily="34" charset="0"/>
              </a:rPr>
              <a:t>Kvindebuste med påsatte genstande og bemaling </a:t>
            </a:r>
          </a:p>
        </p:txBody>
      </p:sp>
    </p:spTree>
    <p:extLst>
      <p:ext uri="{BB962C8B-B14F-4D97-AF65-F5344CB8AC3E}">
        <p14:creationId xmlns:p14="http://schemas.microsoft.com/office/powerpoint/2010/main" val="239870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B7E88A28-1633-21F7-A3E0-7D0E4BF34C07}"/>
              </a:ext>
            </a:extLst>
          </p:cNvPr>
          <p:cNvSpPr>
            <a:spLocks noGrp="1"/>
          </p:cNvSpPr>
          <p:nvPr>
            <p:ph type="subTitle" idx="1"/>
          </p:nvPr>
        </p:nvSpPr>
        <p:spPr>
          <a:xfrm>
            <a:off x="6212822" y="6212614"/>
            <a:ext cx="5599950" cy="659249"/>
          </a:xfrm>
        </p:spPr>
        <p:txBody>
          <a:bodyPr>
            <a:normAutofit/>
          </a:bodyPr>
          <a:lstStyle/>
          <a:p>
            <a:pPr algn="l"/>
            <a:r>
              <a:rPr lang="da-DK" sz="1200" b="0" i="0" cap="all" dirty="0">
                <a:solidFill>
                  <a:srgbClr val="000000"/>
                </a:solidFill>
                <a:effectLst/>
                <a:latin typeface="oeregaardknock10"/>
              </a:rPr>
              <a:t>EN LILLE PIGE VED EN RØD LÅGE, U.Å. ,</a:t>
            </a:r>
            <a:r>
              <a:rPr lang="da-DK" sz="1050" b="0" i="0" cap="all" dirty="0">
                <a:solidFill>
                  <a:srgbClr val="000000"/>
                </a:solidFill>
                <a:effectLst/>
                <a:latin typeface="Montserrat" panose="00000500000000000000" pitchFamily="2" charset="0"/>
              </a:rPr>
              <a:t> 64 X 46 CM, olie på lærred</a:t>
            </a:r>
            <a:endParaRPr lang="da-DK" sz="1200" b="0" i="0" cap="all" dirty="0">
              <a:solidFill>
                <a:srgbClr val="000000"/>
              </a:solidFill>
              <a:effectLst/>
              <a:latin typeface="oeregaardknock10"/>
            </a:endParaRPr>
          </a:p>
          <a:p>
            <a:pPr algn="l"/>
            <a:r>
              <a:rPr lang="da-DK" sz="1200" cap="all" dirty="0">
                <a:solidFill>
                  <a:srgbClr val="000000"/>
                </a:solidFill>
                <a:latin typeface="Montserrat" panose="00000500000000000000" pitchFamily="2" charset="0"/>
              </a:rPr>
              <a:t>SOPHIE HOLTEN (1858-1930)</a:t>
            </a:r>
            <a:endParaRPr lang="da-DK" sz="1200" b="0" i="0" cap="all" dirty="0">
              <a:solidFill>
                <a:srgbClr val="000000"/>
              </a:solidFill>
              <a:effectLst/>
              <a:latin typeface="Montserrat" panose="00000500000000000000" pitchFamily="2" charset="0"/>
            </a:endParaRPr>
          </a:p>
        </p:txBody>
      </p:sp>
      <p:pic>
        <p:nvPicPr>
          <p:cNvPr id="1026" name="Picture 2">
            <a:extLst>
              <a:ext uri="{FF2B5EF4-FFF2-40B4-BE49-F238E27FC236}">
                <a16:creationId xmlns:a16="http://schemas.microsoft.com/office/drawing/2014/main" id="{47369A8D-557B-8F67-C5AD-2DC0FA24A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73038"/>
            <a:ext cx="4723493" cy="655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5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erre-Auguste Renoir - The Bather">
            <a:extLst>
              <a:ext uri="{FF2B5EF4-FFF2-40B4-BE49-F238E27FC236}">
                <a16:creationId xmlns:a16="http://schemas.microsoft.com/office/drawing/2014/main" id="{E4749B50-0934-3BA7-3F8F-F8CDF4EB5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889" y="393700"/>
            <a:ext cx="446722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FC4E03FF-7A3F-E992-8D9F-5C8F65C20E17}"/>
              </a:ext>
            </a:extLst>
          </p:cNvPr>
          <p:cNvSpPr txBox="1"/>
          <p:nvPr/>
        </p:nvSpPr>
        <p:spPr>
          <a:xfrm>
            <a:off x="5576888" y="6325801"/>
            <a:ext cx="4719818" cy="276999"/>
          </a:xfrm>
          <a:prstGeom prst="rect">
            <a:avLst/>
          </a:prstGeom>
          <a:noFill/>
        </p:spPr>
        <p:txBody>
          <a:bodyPr wrap="none" rtlCol="0">
            <a:spAutoFit/>
          </a:bodyPr>
          <a:lstStyle/>
          <a:p>
            <a:pPr>
              <a:spcAft>
                <a:spcPts val="375"/>
              </a:spcAft>
            </a:pPr>
            <a:r>
              <a:rPr lang="da-DK" sz="1200" dirty="0">
                <a:solidFill>
                  <a:srgbClr val="131313"/>
                </a:solidFill>
                <a:latin typeface="Open Sans" panose="020B0606030504020204" pitchFamily="34" charset="0"/>
              </a:rPr>
              <a:t>Den badende ' af Pierre-Auguste Renoir, olie på lærred ca. 1880</a:t>
            </a:r>
          </a:p>
        </p:txBody>
      </p:sp>
    </p:spTree>
    <p:extLst>
      <p:ext uri="{BB962C8B-B14F-4D97-AF65-F5344CB8AC3E}">
        <p14:creationId xmlns:p14="http://schemas.microsoft.com/office/powerpoint/2010/main" val="273233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98BC59C8-0A9A-D3A1-0D42-05EBBD063570}"/>
              </a:ext>
            </a:extLst>
          </p:cNvPr>
          <p:cNvSpPr txBox="1"/>
          <p:nvPr/>
        </p:nvSpPr>
        <p:spPr>
          <a:xfrm>
            <a:off x="2774632" y="6031915"/>
            <a:ext cx="9112568" cy="369332"/>
          </a:xfrm>
          <a:prstGeom prst="rect">
            <a:avLst/>
          </a:prstGeom>
          <a:noFill/>
        </p:spPr>
        <p:txBody>
          <a:bodyPr wrap="square">
            <a:spAutoFit/>
          </a:bodyPr>
          <a:lstStyle/>
          <a:p>
            <a:r>
              <a:rPr lang="en-US" b="0" i="0" dirty="0">
                <a:solidFill>
                  <a:srgbClr val="999999"/>
                </a:solidFill>
                <a:effectLst/>
                <a:latin typeface="Neue Haas Unica"/>
              </a:rPr>
              <a:t>Guerrilla Girls,</a:t>
            </a:r>
            <a:r>
              <a:rPr lang="en-US" b="0" i="1" dirty="0">
                <a:solidFill>
                  <a:srgbClr val="999999"/>
                </a:solidFill>
                <a:effectLst/>
                <a:latin typeface="Neue Haas Unica"/>
              </a:rPr>
              <a:t> Do Women Have to Be Naked to Get Into the Met. Museum?</a:t>
            </a:r>
            <a:r>
              <a:rPr lang="en-US" b="0" i="0" dirty="0">
                <a:solidFill>
                  <a:srgbClr val="999999"/>
                </a:solidFill>
                <a:effectLst/>
                <a:latin typeface="Neue Haas Unica"/>
              </a:rPr>
              <a:t>, </a:t>
            </a:r>
            <a:r>
              <a:rPr lang="en-US" b="0" i="0" dirty="0" err="1">
                <a:solidFill>
                  <a:srgbClr val="999999"/>
                </a:solidFill>
                <a:effectLst/>
                <a:latin typeface="Neue Haas Unica"/>
              </a:rPr>
              <a:t>Plakat</a:t>
            </a:r>
            <a:r>
              <a:rPr lang="en-US" b="0" i="0" dirty="0">
                <a:solidFill>
                  <a:srgbClr val="999999"/>
                </a:solidFill>
                <a:effectLst/>
                <a:latin typeface="Neue Haas Unica"/>
              </a:rPr>
              <a:t> 1989. </a:t>
            </a:r>
            <a:endParaRPr lang="da-DK" dirty="0"/>
          </a:p>
        </p:txBody>
      </p:sp>
      <p:pic>
        <p:nvPicPr>
          <p:cNvPr id="3074" name="Picture 2">
            <a:extLst>
              <a:ext uri="{FF2B5EF4-FFF2-40B4-BE49-F238E27FC236}">
                <a16:creationId xmlns:a16="http://schemas.microsoft.com/office/drawing/2014/main" id="{16D6D3B8-B193-46B5-9C55-2CE57064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47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Giuditta che decapita Oloferne (Judith Beheading Holofernes)">
            <a:extLst>
              <a:ext uri="{FF2B5EF4-FFF2-40B4-BE49-F238E27FC236}">
                <a16:creationId xmlns:a16="http://schemas.microsoft.com/office/drawing/2014/main" id="{03E43696-6976-1A09-D919-8F784E6BC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 y="119762"/>
            <a:ext cx="5386070" cy="6618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81015863-BB18-CB5A-B374-F1137BDB6148}"/>
              </a:ext>
            </a:extLst>
          </p:cNvPr>
          <p:cNvSpPr>
            <a:spLocks noChangeArrowheads="1"/>
          </p:cNvSpPr>
          <p:nvPr/>
        </p:nvSpPr>
        <p:spPr bwMode="auto">
          <a:xfrm>
            <a:off x="6289040" y="5695644"/>
            <a:ext cx="5608320" cy="5386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err="1">
                <a:ln>
                  <a:noFill/>
                </a:ln>
                <a:solidFill>
                  <a:srgbClr val="222222"/>
                </a:solidFill>
                <a:effectLst/>
                <a:latin typeface="apercu"/>
              </a:rPr>
              <a:t>Artemisia</a:t>
            </a:r>
            <a:r>
              <a:rPr kumimoji="0" lang="da-DK" altLang="da-DK" sz="1400" b="0" i="0" u="none" strike="noStrike" cap="none" normalizeH="0" baseline="0" dirty="0">
                <a:ln>
                  <a:noFill/>
                </a:ln>
                <a:solidFill>
                  <a:srgbClr val="222222"/>
                </a:solidFill>
                <a:effectLst/>
                <a:latin typeface="apercu"/>
              </a:rPr>
              <a:t> </a:t>
            </a:r>
            <a:r>
              <a:rPr kumimoji="0" lang="da-DK" altLang="da-DK" sz="1400" b="0" i="0" u="none" strike="noStrike" cap="none" normalizeH="0" baseline="0" dirty="0" err="1">
                <a:ln>
                  <a:noFill/>
                </a:ln>
                <a:solidFill>
                  <a:srgbClr val="222222"/>
                </a:solidFill>
                <a:effectLst/>
                <a:latin typeface="apercu"/>
              </a:rPr>
              <a:t>Gentileschi</a:t>
            </a:r>
            <a:r>
              <a:rPr kumimoji="0" lang="da-DK" altLang="da-DK" sz="1400" b="0" i="0" u="none" strike="noStrike" cap="none" normalizeH="0" baseline="0" dirty="0">
                <a:ln>
                  <a:noFill/>
                </a:ln>
                <a:solidFill>
                  <a:srgbClr val="222222"/>
                </a:solidFill>
                <a:effectLst/>
                <a:latin typeface="apercu"/>
              </a:rPr>
              <a:t> (1593–1653 or </a:t>
            </a:r>
            <a:r>
              <a:rPr kumimoji="0" lang="da-DK" altLang="da-DK" sz="1400" b="0" i="0" u="none" strike="noStrike" cap="none" normalizeH="0" baseline="0" dirty="0" err="1">
                <a:ln>
                  <a:noFill/>
                </a:ln>
                <a:solidFill>
                  <a:srgbClr val="222222"/>
                </a:solidFill>
                <a:effectLst/>
                <a:latin typeface="apercu"/>
              </a:rPr>
              <a:t>after</a:t>
            </a:r>
            <a:r>
              <a:rPr kumimoji="0" lang="da-DK" altLang="da-DK" sz="1400" b="0" i="0" u="none" strike="noStrike" cap="none" normalizeH="0" baseline="0" dirty="0">
                <a:ln>
                  <a:noFill/>
                </a:ln>
                <a:solidFill>
                  <a:srgbClr val="222222"/>
                </a:solidFill>
                <a:effectLst/>
                <a:latin typeface="apercu"/>
              </a:rPr>
              <a:t>): </a:t>
            </a:r>
            <a:r>
              <a:rPr lang="da-DK" altLang="da-DK" sz="1400" dirty="0">
                <a:solidFill>
                  <a:srgbClr val="909090"/>
                </a:solidFill>
                <a:latin typeface="apercu"/>
              </a:rPr>
              <a:t>”</a:t>
            </a:r>
            <a:r>
              <a:rPr kumimoji="0" lang="da-DK" altLang="da-DK" sz="1400" b="0" i="0" u="none" strike="noStrike" cap="none" normalizeH="0" baseline="0" dirty="0">
                <a:ln>
                  <a:noFill/>
                </a:ln>
                <a:solidFill>
                  <a:srgbClr val="909090"/>
                </a:solidFill>
                <a:effectLst/>
                <a:latin typeface="apercu"/>
              </a:rPr>
              <a:t>Judith halshugger </a:t>
            </a:r>
            <a:r>
              <a:rPr kumimoji="0" lang="da-DK" altLang="da-DK" sz="1400" b="0" i="0" u="none" strike="noStrike" cap="none" normalizeH="0" baseline="0" dirty="0" err="1">
                <a:ln>
                  <a:noFill/>
                </a:ln>
                <a:solidFill>
                  <a:srgbClr val="909090"/>
                </a:solidFill>
                <a:effectLst/>
                <a:latin typeface="apercu"/>
              </a:rPr>
              <a:t>Holofernes</a:t>
            </a:r>
            <a:r>
              <a:rPr lang="da-DK" altLang="da-DK" sz="1400" dirty="0">
                <a:solidFill>
                  <a:srgbClr val="909090"/>
                </a:solidFill>
                <a:latin typeface="apercu"/>
              </a:rPr>
              <a:t>”</a:t>
            </a:r>
            <a:endParaRPr kumimoji="0" lang="da-DK" altLang="da-DK"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a:ln>
                  <a:noFill/>
                </a:ln>
                <a:solidFill>
                  <a:srgbClr val="222222"/>
                </a:solidFill>
                <a:effectLst/>
                <a:latin typeface="apercu"/>
              </a:rPr>
              <a:t>1614–1620, olie på lærred</a:t>
            </a:r>
            <a:endParaRPr kumimoji="0" lang="da-DK" altLang="da-DK"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307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2615A70-37C4-9669-33EE-C77CF39B8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88" y="444500"/>
            <a:ext cx="7340424" cy="55245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D565221E-017F-0559-F18A-C7C1410088C3}"/>
              </a:ext>
            </a:extLst>
          </p:cNvPr>
          <p:cNvSpPr txBox="1"/>
          <p:nvPr/>
        </p:nvSpPr>
        <p:spPr>
          <a:xfrm>
            <a:off x="2559050" y="6161564"/>
            <a:ext cx="7073900" cy="369332"/>
          </a:xfrm>
          <a:prstGeom prst="rect">
            <a:avLst/>
          </a:prstGeom>
          <a:noFill/>
        </p:spPr>
        <p:txBody>
          <a:bodyPr wrap="square" rtlCol="0">
            <a:spAutoFit/>
          </a:bodyPr>
          <a:lstStyle/>
          <a:p>
            <a:r>
              <a:rPr lang="da-DK" dirty="0"/>
              <a:t>Jacob </a:t>
            </a:r>
            <a:r>
              <a:rPr lang="da-DK" dirty="0" err="1"/>
              <a:t>Jordaens</a:t>
            </a:r>
            <a:r>
              <a:rPr lang="da-DK" dirty="0"/>
              <a:t>: Susanna og de ældre, Olie på lærred, 153x203, 1663</a:t>
            </a:r>
          </a:p>
        </p:txBody>
      </p:sp>
    </p:spTree>
    <p:extLst>
      <p:ext uri="{BB962C8B-B14F-4D97-AF65-F5344CB8AC3E}">
        <p14:creationId xmlns:p14="http://schemas.microsoft.com/office/powerpoint/2010/main" val="330519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35AFAE-BEF0-8C23-C02E-7C2D703B7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6" y="733146"/>
            <a:ext cx="8082823" cy="6124854"/>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69285CA1-C948-0776-3F32-0232F8C0B80D}"/>
              </a:ext>
            </a:extLst>
          </p:cNvPr>
          <p:cNvSpPr txBox="1"/>
          <p:nvPr/>
        </p:nvSpPr>
        <p:spPr>
          <a:xfrm>
            <a:off x="2537553" y="228734"/>
            <a:ext cx="6105261" cy="369332"/>
          </a:xfrm>
          <a:prstGeom prst="rect">
            <a:avLst/>
          </a:prstGeom>
          <a:noFill/>
        </p:spPr>
        <p:txBody>
          <a:bodyPr wrap="none" rtlCol="0">
            <a:spAutoFit/>
          </a:bodyPr>
          <a:lstStyle/>
          <a:p>
            <a:r>
              <a:rPr lang="da-DK" dirty="0"/>
              <a:t>Tintoretto: Susanna og de ældre, </a:t>
            </a:r>
            <a:r>
              <a:rPr lang="da-DK" dirty="0" err="1"/>
              <a:t>olei</a:t>
            </a:r>
            <a:r>
              <a:rPr lang="da-DK" dirty="0"/>
              <a:t> på lærred, 146x194, 1556</a:t>
            </a:r>
          </a:p>
        </p:txBody>
      </p:sp>
    </p:spTree>
    <p:extLst>
      <p:ext uri="{BB962C8B-B14F-4D97-AF65-F5344CB8AC3E}">
        <p14:creationId xmlns:p14="http://schemas.microsoft.com/office/powerpoint/2010/main" val="68649816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7053</TotalTime>
  <Words>356</Words>
  <Application>Microsoft Office PowerPoint</Application>
  <PresentationFormat>Widescreen</PresentationFormat>
  <Paragraphs>24</Paragraphs>
  <Slides>15</Slides>
  <Notes>1</Notes>
  <HiddenSlides>0</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15</vt:i4>
      </vt:variant>
    </vt:vector>
  </HeadingPairs>
  <TitlesOfParts>
    <vt:vector size="28" baseType="lpstr">
      <vt:lpstr>apercu</vt:lpstr>
      <vt:lpstr>Aptos</vt:lpstr>
      <vt:lpstr>Arial</vt:lpstr>
      <vt:lpstr>Baskervville</vt:lpstr>
      <vt:lpstr>Calibri</vt:lpstr>
      <vt:lpstr>Calibri Light</vt:lpstr>
      <vt:lpstr>Hill</vt:lpstr>
      <vt:lpstr>Montserrat</vt:lpstr>
      <vt:lpstr>Neue Haas Unica</vt:lpstr>
      <vt:lpstr>oeregaardknock10</vt:lpstr>
      <vt:lpstr>Open Sans</vt:lpstr>
      <vt:lpstr>Tahoma</vt:lpstr>
      <vt:lpstr>Office-tema</vt:lpstr>
      <vt:lpstr>Leonardo Da Vinci:La Gioconda (Mona Lisa), ca 1503. Olie på lærred (77x53 cm),  Musée du Louvre, Paris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Lotte Stuhr</dc:creator>
  <cp:lastModifiedBy>Lotte Stuhr</cp:lastModifiedBy>
  <cp:revision>64</cp:revision>
  <dcterms:created xsi:type="dcterms:W3CDTF">2024-01-07T15:23:54Z</dcterms:created>
  <dcterms:modified xsi:type="dcterms:W3CDTF">2026-02-14T14:36:22Z</dcterms:modified>
</cp:coreProperties>
</file>