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DC4B8A20-28BB-4043-A48A-F98157C5D110}">
          <p14:sldIdLst>
            <p14:sldId id="256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2ACD1-21C8-9CE6-A724-9A290C6E0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97C8CC-58C7-1C56-EEB7-0831AED80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47107B-3D89-150B-4F16-5C5A6EB5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85A2A4-BB5D-12F1-B989-4443CD0D6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157CB1-8C21-CB26-0B72-34DA925F4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032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4D4B9-73C8-0643-0188-8F7273BB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A8B166F-348B-B66A-B702-D765A9A2E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A0625DC-4B02-FF6A-E6A1-B2F60B89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08E99B-85E9-6507-04CB-BB60B67D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D8A605-64F4-C72E-25A5-56113B8A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620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D8F9417-7FC3-6E5B-1A0E-CA15FD5E5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08797B6-BDE7-BBBF-7DE0-6299AFA90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1620FB-3452-8B65-40E7-AF62300DA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C5CF4A-57F8-2E4C-53AF-AC9E3642F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3736A20-7320-E480-A24E-EC8A99CC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5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824296-BBDE-AD42-D24A-F688C4B41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0B2177-93C9-B297-DA53-579E6375C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F8EF16-5C2F-5324-25F9-90CBA9BEC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8B80C6-22B7-10AB-9A7C-94CCC2E9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68583C-7B0B-1268-820B-B8B60D78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435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15FC0-F2FD-3682-4D1C-4BD543739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F9D24CF-52DE-A812-6A8D-56E50D5CD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28DDCC-0DF4-2FA5-C790-8A1EAB94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B289C15-1E8C-8EB8-A50C-6F56079A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CE7C4C-EC55-E141-4DC7-6671D41EF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682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0C49E-9AA4-940C-E198-F74C40111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1EF933-7F64-671F-48E3-B85BD5233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AF98C37-BE91-0EA1-F346-B093D0BDA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311EFB0-5AC5-BF14-6C68-30CC516B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6D71127-FDFE-BD65-DF1C-B5C8092A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1970782-7A8D-F1D9-8415-F25727D3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475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BA05E-7941-9572-BECB-3B3EC995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D31A5F-2163-1EB2-7BB6-99B70D12F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8A00D00-DA02-C6AB-9F59-835AD8944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9DE8C45-CD88-9712-8510-2A4C7C284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74C9B0D-0373-25A1-70A8-EE13E4FC4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FD0373A-937A-F48D-B2B6-8098AFB3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01267FA-BA4C-A183-166A-0B90A65DE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90DA63D-E55C-B77A-80CE-CCE91497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990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077F7-E6A7-21DA-6C56-920B8ACD0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DE40343-CE09-BC86-E197-0E6B65FD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0556E5E-6ABE-A38C-75A4-8E701449B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6567932-A0D9-51D1-BD0D-80EA2C80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937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FDEE458-FB96-CEC3-1F10-5F23FBC7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3C5250C-3C04-C520-2FC4-42F453A1E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F5A4AB5-27AC-602A-8C18-AFA1B3DDF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205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99502A-FA06-0078-FA2D-69918F41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59E85D-10A1-3572-D467-496F72536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FA3E0C-4A24-82B5-67A2-BC3B73A0F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A6199D3-D295-5710-57EF-4242C3D6B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96A48C4-8A06-5117-711B-E64899937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3FB1476-747A-01E2-D470-16C25764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675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2086A6-FB0C-82F5-464C-E678C04B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989327A-C904-3B6D-951C-3BF6EF6C00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FFC7D70-CA44-FA4F-ED70-34153F615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0D319D-64D7-9B65-C02D-23AE45398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5D2F8FE-57F3-37A0-F43E-C51A4AD3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FB3B922-5ECB-B0D8-626B-51C64671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6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1362B3B-3AE5-5F15-AE96-8959B095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0CC89B8-D103-4F03-40C2-6454E7AC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979DB1-0FA7-8BB0-2D13-435353336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18C497-5CC7-4068-BC0C-DFEA10759EE0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88F666-6910-F04F-CBFC-747FEB87E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1EA359-7715-8423-8D83-B131AFB45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6714C-7FD2-4C71-9E5A-DE4CF0D2EDD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021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23F145B-8FFD-7C8D-E6DB-CE6DC551A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da-DK" sz="5600"/>
              <a:t>Genetik Mendels 2.lov majsplanter. </a:t>
            </a:r>
            <a:br>
              <a:rPr lang="da-DK" sz="5600"/>
            </a:br>
            <a:endParaRPr lang="da-DK" sz="5600"/>
          </a:p>
        </p:txBody>
      </p:sp>
      <p:pic>
        <p:nvPicPr>
          <p:cNvPr id="4" name="Pladsholder til indhold 4">
            <a:extLst>
              <a:ext uri="{FF2B5EF4-FFF2-40B4-BE49-F238E27FC236}">
                <a16:creationId xmlns:a16="http://schemas.microsoft.com/office/drawing/2014/main" id="{93128AD1-794D-9082-BD67-4920BD2FE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908" y="594260"/>
            <a:ext cx="6439588" cy="2736823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5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F342252-F980-47D6-5C6A-2F8A389DAFD8}"/>
              </a:ext>
            </a:extLst>
          </p:cNvPr>
          <p:cNvSpPr txBox="1"/>
          <p:nvPr/>
        </p:nvSpPr>
        <p:spPr>
          <a:xfrm>
            <a:off x="1505425" y="552906"/>
            <a:ext cx="9845310" cy="16749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 err="1"/>
              <a:t>Forsøget</a:t>
            </a:r>
            <a:r>
              <a:rPr lang="en-US" sz="1600" dirty="0"/>
              <a:t> </a:t>
            </a:r>
            <a:r>
              <a:rPr lang="en-US" sz="1600" dirty="0" err="1"/>
              <a:t>undersøger</a:t>
            </a:r>
            <a:r>
              <a:rPr lang="en-US" sz="1600" dirty="0"/>
              <a:t> to </a:t>
            </a:r>
            <a:r>
              <a:rPr lang="en-US" sz="1600" dirty="0" err="1"/>
              <a:t>egenskaber</a:t>
            </a:r>
            <a:r>
              <a:rPr lang="en-US" sz="1600" dirty="0"/>
              <a:t> hos </a:t>
            </a:r>
            <a:r>
              <a:rPr lang="en-US" sz="1600" dirty="0" err="1"/>
              <a:t>majsplanter</a:t>
            </a:r>
            <a:r>
              <a:rPr lang="en-US" sz="1600" dirty="0"/>
              <a:t>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Farve</a:t>
            </a:r>
            <a:r>
              <a:rPr lang="en-US" sz="1600" dirty="0"/>
              <a:t>: Grøn (dominant) / Albino (</a:t>
            </a:r>
            <a:r>
              <a:rPr lang="en-US" sz="1600" dirty="0" err="1"/>
              <a:t>recessiv</a:t>
            </a:r>
            <a:r>
              <a:rPr lang="en-US" sz="1600" dirty="0"/>
              <a:t>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 err="1"/>
              <a:t>Vækst</a:t>
            </a:r>
            <a:r>
              <a:rPr lang="en-US" sz="1600" dirty="0"/>
              <a:t>: </a:t>
            </a:r>
            <a:r>
              <a:rPr lang="en-US" sz="1600" dirty="0" err="1"/>
              <a:t>Normalvækst</a:t>
            </a:r>
            <a:r>
              <a:rPr lang="en-US" sz="1600" dirty="0"/>
              <a:t> (dominant) / </a:t>
            </a:r>
            <a:r>
              <a:rPr lang="en-US" sz="1600" dirty="0" err="1"/>
              <a:t>Dværgvækst</a:t>
            </a:r>
            <a:r>
              <a:rPr lang="en-US" sz="1600" dirty="0"/>
              <a:t> (</a:t>
            </a:r>
            <a:r>
              <a:rPr lang="en-US" sz="1600" dirty="0" err="1"/>
              <a:t>recessiv</a:t>
            </a:r>
            <a:r>
              <a:rPr lang="en-US" sz="1600" dirty="0"/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da-DK" sz="16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a-DK" sz="1600" dirty="0"/>
              <a:t>Ifølge Mendels 2. lov nedarves to forskellige egenskaber uafhængigt af hinanden, hvis generne sidder på forskellige kromosomer (eller langt fra hinanden på samme kromosom).</a:t>
            </a:r>
            <a:endParaRPr lang="en-US" sz="16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5990A101-5B81-FCDC-B20E-6C026B251B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5424" y="2405149"/>
            <a:ext cx="9175052" cy="389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886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 descr="Et billede, der indeholder tekst, skærmbillede, nummer/tal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F0ED5CF1-EE6C-9F3F-02D7-58ABBB437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58215" y="548576"/>
            <a:ext cx="4693623" cy="5571067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78FBA15D-D75C-3BB3-1BB5-9C1267080C0A}"/>
              </a:ext>
            </a:extLst>
          </p:cNvPr>
          <p:cNvSpPr txBox="1"/>
          <p:nvPr/>
        </p:nvSpPr>
        <p:spPr>
          <a:xfrm>
            <a:off x="1052423" y="1173192"/>
            <a:ext cx="52879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  <a:p>
            <a:r>
              <a:rPr lang="da-DK" dirty="0"/>
              <a:t>Når begge forældre er </a:t>
            </a:r>
            <a:r>
              <a:rPr lang="da-DK" dirty="0" err="1"/>
              <a:t>heterozygote</a:t>
            </a:r>
            <a:r>
              <a:rPr lang="da-DK" dirty="0"/>
              <a:t> for begge egenskaber, forventes fænotypeforholdet:</a:t>
            </a:r>
          </a:p>
          <a:p>
            <a:r>
              <a:rPr lang="da-DK" b="1" dirty="0"/>
              <a:t>9 : 3 : 3 : 1</a:t>
            </a:r>
            <a:endParaRPr lang="da-DK" dirty="0"/>
          </a:p>
          <a:p>
            <a:r>
              <a:rPr lang="da-DK" dirty="0"/>
              <a:t>9/16 Grøn + normalvækst (56 %)</a:t>
            </a:r>
          </a:p>
          <a:p>
            <a:r>
              <a:rPr lang="da-DK" dirty="0"/>
              <a:t>3/16 Grøn + dværgvækst (19 %)</a:t>
            </a:r>
          </a:p>
          <a:p>
            <a:r>
              <a:rPr lang="da-DK" dirty="0"/>
              <a:t>3/16 Albino + normalvækst (19 %)</a:t>
            </a:r>
          </a:p>
          <a:p>
            <a:r>
              <a:rPr lang="da-DK" dirty="0"/>
              <a:t>1/16 Albino + dværgvækst (6 %)</a:t>
            </a:r>
          </a:p>
          <a:p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0CDED07-9EA7-859E-7F22-4EE8A663E38C}"/>
              </a:ext>
            </a:extLst>
          </p:cNvPr>
          <p:cNvSpPr txBox="1"/>
          <p:nvPr/>
        </p:nvSpPr>
        <p:spPr>
          <a:xfrm>
            <a:off x="1052423" y="3950898"/>
            <a:ext cx="50435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 observerede resultater (23 spirer):</a:t>
            </a:r>
          </a:p>
          <a:p>
            <a:r>
              <a:rPr lang="da-DK" dirty="0"/>
              <a:t>Grøn + normal: </a:t>
            </a:r>
            <a:r>
              <a:rPr lang="da-DK" b="1" dirty="0"/>
              <a:t>61 %</a:t>
            </a:r>
            <a:endParaRPr lang="da-DK" dirty="0"/>
          </a:p>
          <a:p>
            <a:r>
              <a:rPr lang="da-DK" dirty="0"/>
              <a:t>Grøn + dværg: </a:t>
            </a:r>
            <a:r>
              <a:rPr lang="da-DK" b="1" dirty="0"/>
              <a:t>17 %</a:t>
            </a:r>
            <a:endParaRPr lang="da-DK" dirty="0"/>
          </a:p>
          <a:p>
            <a:r>
              <a:rPr lang="da-DK" dirty="0"/>
              <a:t>Albino + normal: </a:t>
            </a:r>
            <a:r>
              <a:rPr lang="da-DK" b="1" dirty="0"/>
              <a:t>13 %</a:t>
            </a:r>
            <a:endParaRPr lang="da-DK" dirty="0"/>
          </a:p>
          <a:p>
            <a:r>
              <a:rPr lang="da-DK" dirty="0"/>
              <a:t>Albino + dværg: </a:t>
            </a:r>
            <a:r>
              <a:rPr lang="da-DK" b="1" dirty="0"/>
              <a:t>9 %</a:t>
            </a:r>
            <a:endParaRPr lang="da-DK" dirty="0"/>
          </a:p>
          <a:p>
            <a:r>
              <a:rPr lang="da-DK" dirty="0"/>
              <a:t>Fordelingen ligger </a:t>
            </a:r>
            <a:r>
              <a:rPr lang="da-DK" b="1" dirty="0"/>
              <a:t>tæt på 9:3:3:1-forholdet</a:t>
            </a:r>
            <a:r>
              <a:rPr lang="da-DK" dirty="0"/>
              <a:t>, selvom der er mindre afvigelser.</a:t>
            </a:r>
          </a:p>
          <a:p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5809E85-44CF-98A5-9A5C-DE3B9F03AC28}"/>
              </a:ext>
            </a:extLst>
          </p:cNvPr>
          <p:cNvSpPr txBox="1"/>
          <p:nvPr/>
        </p:nvSpPr>
        <p:spPr>
          <a:xfrm>
            <a:off x="869830" y="548576"/>
            <a:ext cx="56531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Konklusion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112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AE9FD-0607-5668-56C7-0099994F4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man sige til </a:t>
            </a:r>
            <a:r>
              <a:rPr lang="da-DK" dirty="0" err="1"/>
              <a:t>eksmaen</a:t>
            </a:r>
            <a:r>
              <a:rPr lang="da-DK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BF9477-7032-8828-6C57-873A6C79B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Resultaterne ligger forholdsvis tæt på det forventede 9:3:3:1-forhold, som man forventer ved et kryds mellem to </a:t>
            </a:r>
            <a:r>
              <a:rPr lang="da-DK" dirty="0" err="1"/>
              <a:t>heterozygote</a:t>
            </a:r>
            <a:r>
              <a:rPr lang="da-DK" dirty="0"/>
              <a:t> individer. Det tyder på, at generne for farve og vækst nedarves uafhængigt af hinanden, hvilket understøtter Mendels 2. lov.</a:t>
            </a:r>
          </a:p>
          <a:p>
            <a:r>
              <a:rPr lang="da-DK" dirty="0"/>
              <a:t>De små afvigelser kan forklares ved tilfældig variation, da antallet af planter kun er 23. Ved større stikprøve ville fordelingen sandsynligvis nærme sig den teoretiske fordeling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372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233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Genetik Mendels 2.lov majsplanter.  </vt:lpstr>
      <vt:lpstr>PowerPoint-præsentation</vt:lpstr>
      <vt:lpstr>PowerPoint-præsentation</vt:lpstr>
      <vt:lpstr>Hvad kan man sige til eksmaen?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Flensburg Hansen</dc:creator>
  <cp:lastModifiedBy>Lars Flensburg Hansen</cp:lastModifiedBy>
  <cp:revision>1</cp:revision>
  <dcterms:created xsi:type="dcterms:W3CDTF">2026-03-03T08:39:23Z</dcterms:created>
  <dcterms:modified xsi:type="dcterms:W3CDTF">2026-03-03T08:54:35Z</dcterms:modified>
</cp:coreProperties>
</file>