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Flensburg Hansen" userId="74a17a4c-ae79-4427-962a-e719a8062c23" providerId="ADAL" clId="{1030C4EB-A73C-45F4-87E4-29410E4B936C}"/>
    <pc:docChg chg="modSld">
      <pc:chgData name="Lars Flensburg Hansen" userId="74a17a4c-ae79-4427-962a-e719a8062c23" providerId="ADAL" clId="{1030C4EB-A73C-45F4-87E4-29410E4B936C}" dt="2026-03-25T09:00:20.277" v="1" actId="20577"/>
      <pc:docMkLst>
        <pc:docMk/>
      </pc:docMkLst>
      <pc:sldChg chg="modSp mod">
        <pc:chgData name="Lars Flensburg Hansen" userId="74a17a4c-ae79-4427-962a-e719a8062c23" providerId="ADAL" clId="{1030C4EB-A73C-45F4-87E4-29410E4B936C}" dt="2026-03-25T09:00:20.277" v="1" actId="20577"/>
        <pc:sldMkLst>
          <pc:docMk/>
          <pc:sldMk cId="2356254333" sldId="260"/>
        </pc:sldMkLst>
        <pc:spChg chg="mod">
          <ac:chgData name="Lars Flensburg Hansen" userId="74a17a4c-ae79-4427-962a-e719a8062c23" providerId="ADAL" clId="{1030C4EB-A73C-45F4-87E4-29410E4B936C}" dt="2026-03-25T09:00:20.277" v="1" actId="20577"/>
          <ac:spMkLst>
            <pc:docMk/>
            <pc:sldMk cId="2356254333" sldId="260"/>
            <ac:spMk id="3" creationId="{A41B51CA-9923-A65B-D58C-FDFD3B507E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9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9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1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6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5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6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9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9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8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9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3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9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20888B-4EA5-E0E8-6D52-7733E1E77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9EA580-2BF5-8EA5-FC8D-A4B57CB46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3397649" cy="3303764"/>
          </a:xfrm>
        </p:spPr>
        <p:txBody>
          <a:bodyPr anchor="t">
            <a:normAutofit/>
          </a:bodyPr>
          <a:lstStyle/>
          <a:p>
            <a:r>
              <a:rPr lang="da-DK" sz="4800"/>
              <a:t>Evolution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92F76D6-FA12-AB17-3FA9-C3FA5352D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354633"/>
            <a:ext cx="3397649" cy="1706533"/>
          </a:xfrm>
        </p:spPr>
        <p:txBody>
          <a:bodyPr anchor="t">
            <a:normAutofit/>
          </a:bodyPr>
          <a:lstStyle/>
          <a:p>
            <a:r>
              <a:rPr lang="da-DK" dirty="0"/>
              <a:t>Biologi B</a:t>
            </a:r>
          </a:p>
          <a:p>
            <a:endParaRPr lang="da-DK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B5A8BF-0680-F9A7-27B1-3971EC93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Få Hvordan elefanten fik sin lange snabel - og andre historier af Rudyard  Kipling som e-bog i ePub format på dansk - 9788791816352">
            <a:extLst>
              <a:ext uri="{FF2B5EF4-FFF2-40B4-BE49-F238E27FC236}">
                <a16:creationId xmlns:a16="http://schemas.microsoft.com/office/drawing/2014/main" id="{B66B7AC5-ADDC-4EAE-86F9-83FE15614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702" y="867768"/>
            <a:ext cx="3814241" cy="55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1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331251-F8B0-B8D1-8DF0-8CBC83C8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093" y="1151273"/>
            <a:ext cx="6263640" cy="1463040"/>
          </a:xfrm>
        </p:spPr>
        <p:txBody>
          <a:bodyPr>
            <a:normAutofit/>
          </a:bodyPr>
          <a:lstStyle/>
          <a:p>
            <a:r>
              <a:rPr lang="da-DK" b="1" dirty="0" err="1"/>
              <a:t>Endosymbiontteorien</a:t>
            </a:r>
            <a:endParaRPr lang="da-DK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D49C33-55FC-6912-4F21-61AE6EE49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37" y="2132220"/>
            <a:ext cx="6515696" cy="4222936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da-DK" b="1" dirty="0" err="1"/>
              <a:t>Endosymbiontteorien</a:t>
            </a:r>
            <a:r>
              <a:rPr lang="da-DK" dirty="0"/>
              <a:t> forklarer, hvordan eukaryote celler (dem med en cellekerne) er opstået ved, at en celle har optaget andre celler – og de begyndte at samarbejde.</a:t>
            </a:r>
            <a:endParaRPr kumimoji="0" lang="da-DK" altLang="da-DK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a-DK" altLang="da-DK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da-DK" b="1" dirty="0"/>
              <a:t>A. Optagelse af bakterier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En stor anaerob celle (som ikke brugte ilt) optager en lille aerob bakterie (som bruger ilt).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Den lille bakterie blev inde i cellen og udviklede sig til et mitokondrie – cellens "energifabrik".</a:t>
            </a:r>
          </a:p>
          <a:p>
            <a:pPr>
              <a:buNone/>
            </a:pPr>
            <a:r>
              <a:rPr lang="da-DK" dirty="0"/>
              <a:t>B. </a:t>
            </a:r>
            <a:r>
              <a:rPr lang="da-DK" b="1" dirty="0"/>
              <a:t>Optagelse af fotosyntetiserende bakterie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Senere optager en eukaryot celle en fotosyntetiserende bakterie.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Den udvikler sig til en </a:t>
            </a:r>
            <a:r>
              <a:rPr lang="da-DK" dirty="0" err="1"/>
              <a:t>kloroplast</a:t>
            </a:r>
            <a:r>
              <a:rPr lang="da-DK" dirty="0"/>
              <a:t> – der laver fotosyntese.</a:t>
            </a:r>
          </a:p>
          <a:p>
            <a:r>
              <a:rPr lang="da-DK" dirty="0"/>
              <a:t>Resultat: En plantecelle med både mitokondrier og </a:t>
            </a:r>
            <a:r>
              <a:rPr lang="da-DK" dirty="0" err="1"/>
              <a:t>kloroplaster</a:t>
            </a:r>
            <a:r>
              <a:rPr lang="da-DK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0F16EBF-EEB9-821F-9E3F-4DD01C9B5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92" y="976160"/>
            <a:ext cx="4364590" cy="52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7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5C252-2D09-DCBF-5F16-D3663E84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Symbiose og </a:t>
            </a:r>
            <a:r>
              <a:rPr lang="da-DK" b="1" dirty="0" err="1"/>
              <a:t>endosymbiontteorien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C02FD1-8ECB-AA9F-9CF0-F17BECD2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087217"/>
            <a:ext cx="11155680" cy="42587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b="1" dirty="0"/>
              <a:t>Symbiose</a:t>
            </a:r>
            <a:r>
              <a:rPr lang="da-DK" dirty="0"/>
              <a:t> betyder samliv mellem to forskellige organismer.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I </a:t>
            </a:r>
            <a:r>
              <a:rPr lang="da-DK" b="1" dirty="0" err="1"/>
              <a:t>endosymbiontteorien</a:t>
            </a:r>
            <a:r>
              <a:rPr lang="da-DK" dirty="0"/>
              <a:t> opstår et tæt samarbejde mellem en stor aerob celle og en mindre anaerob bakterie.</a:t>
            </a:r>
          </a:p>
          <a:p>
            <a:r>
              <a:rPr lang="da-DK" dirty="0"/>
              <a:t>→ De lever sammen – og begge får noget ud af det. Det er et eksempel på </a:t>
            </a:r>
            <a:r>
              <a:rPr lang="da-DK" b="1" dirty="0" err="1"/>
              <a:t>mutualisme</a:t>
            </a:r>
            <a:r>
              <a:rPr lang="da-DK" dirty="0"/>
              <a:t>.</a:t>
            </a:r>
          </a:p>
          <a:p>
            <a:pPr>
              <a:buNone/>
            </a:pPr>
            <a:endParaRPr lang="da-DK" b="1" dirty="0"/>
          </a:p>
          <a:p>
            <a:pPr>
              <a:buNone/>
            </a:pPr>
            <a:r>
              <a:rPr lang="da-DK" b="1" dirty="0"/>
              <a:t>Tre typer symbiose: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b="1" dirty="0" err="1"/>
              <a:t>Mutualisme</a:t>
            </a:r>
            <a:r>
              <a:rPr lang="da-DK" b="1" dirty="0"/>
              <a:t>:</a:t>
            </a:r>
            <a:r>
              <a:rPr lang="da-DK" dirty="0"/>
              <a:t> Begge organismer får fordel (fx mitokondrier i celler).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b="1" dirty="0" err="1"/>
              <a:t>Kommensalisme</a:t>
            </a:r>
            <a:r>
              <a:rPr lang="da-DK" b="1" dirty="0"/>
              <a:t>:</a:t>
            </a:r>
            <a:r>
              <a:rPr lang="da-DK" dirty="0"/>
              <a:t> Den ene har fordel, den anden er upåvirket.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b="1" dirty="0" err="1"/>
              <a:t>Parasitisme</a:t>
            </a:r>
            <a:r>
              <a:rPr lang="da-DK" b="1" dirty="0"/>
              <a:t>:</a:t>
            </a:r>
            <a:r>
              <a:rPr lang="da-DK" dirty="0"/>
              <a:t> Den ene har fordel, den anden tager skade.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449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A082E5AA-6E5F-4FCC-8C41-11E32F833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74FCE7-702B-1325-47BA-894D3BA3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651760"/>
          </a:xfrm>
        </p:spPr>
        <p:txBody>
          <a:bodyPr>
            <a:normAutofit/>
          </a:bodyPr>
          <a:lstStyle/>
          <a:p>
            <a:r>
              <a:rPr lang="da-DK" dirty="0"/>
              <a:t>Eksempler</a:t>
            </a:r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4A3D569D-D3A6-49CA-A483-291E95DA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3056" y="611650"/>
            <a:ext cx="551383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09621C-1947-543A-6BCE-8EF654F1FD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63056" y="978408"/>
            <a:ext cx="5513832" cy="2651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da-DK" altLang="da-DK" sz="13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Mutualisme</a:t>
            </a:r>
            <a:r>
              <a:rPr kumimoji="0" lang="da-DK" altLang="da-DK" sz="13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  <a:br>
              <a:rPr kumimoji="0" lang="da-DK" altLang="da-DK" sz="1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da-DK" altLang="da-DK" sz="1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Bier bestøver blomster og får nektar til gengæld.</a:t>
            </a:r>
            <a:br>
              <a:rPr kumimoji="0" lang="da-DK" altLang="da-DK" sz="1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da-DK" altLang="da-DK" sz="1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→ Begge får noget ud af det.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da-DK" altLang="da-DK" sz="13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da-DK" altLang="da-DK" sz="13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Kommensalisme</a:t>
            </a:r>
            <a:r>
              <a:rPr kumimoji="0" lang="da-DK" altLang="da-DK" sz="13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  <a:br>
              <a:rPr kumimoji="0" lang="da-DK" altLang="da-DK" sz="1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lang="da-DK" sz="1400" b="1" dirty="0"/>
              <a:t>Haj og sugefisk</a:t>
            </a:r>
            <a:br>
              <a:rPr lang="da-DK" sz="1400" dirty="0"/>
            </a:br>
            <a:r>
              <a:rPr lang="da-DK" sz="1400" dirty="0"/>
              <a:t>Sugefisken svømmer sammen med hajen og spiser rester af dens bytte.</a:t>
            </a:r>
            <a:br>
              <a:rPr lang="da-DK" sz="1400" dirty="0"/>
            </a:br>
            <a:r>
              <a:rPr lang="da-DK" sz="1400" dirty="0"/>
              <a:t>→ Sugefisken får mad og transport, hajen er hverken hjulpet eller skadet.</a:t>
            </a:r>
            <a:endParaRPr kumimoji="0" lang="da-DK" altLang="da-DK" sz="13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da-DK" altLang="da-DK" sz="13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Parasitisme</a:t>
            </a:r>
            <a:r>
              <a:rPr kumimoji="0" lang="da-DK" altLang="da-DK" sz="13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  <a:br>
              <a:rPr kumimoji="0" lang="da-DK" altLang="da-DK" sz="1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da-DK" altLang="da-DK" sz="1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En bændelorm i menneskers tarm tager næring.</a:t>
            </a:r>
            <a:br>
              <a:rPr kumimoji="0" lang="da-DK" altLang="da-DK" sz="1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da-DK" altLang="da-DK" sz="1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→ Ormen får mad, mennesket tager skade.</a:t>
            </a:r>
          </a:p>
        </p:txBody>
      </p:sp>
      <p:pic>
        <p:nvPicPr>
          <p:cNvPr id="3079" name="Picture 7" descr="kommensalisme | Definition, eksempler og fakta - Videnskab | Marts 2025">
            <a:extLst>
              <a:ext uri="{FF2B5EF4-FFF2-40B4-BE49-F238E27FC236}">
                <a16:creationId xmlns:a16="http://schemas.microsoft.com/office/drawing/2014/main" id="{FD31F130-DDE0-A4DF-0ADA-57CADB9CE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2" b="5619"/>
          <a:stretch/>
        </p:blipFill>
        <p:spPr bwMode="auto">
          <a:xfrm>
            <a:off x="517870" y="3889600"/>
            <a:ext cx="5030057" cy="245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imbiosis Parasitisme Adalah ...">
            <a:extLst>
              <a:ext uri="{FF2B5EF4-FFF2-40B4-BE49-F238E27FC236}">
                <a16:creationId xmlns:a16="http://schemas.microsoft.com/office/drawing/2014/main" id="{C7B2D641-708D-0D98-B2E8-9917D73D3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2" r="15391" b="-3"/>
          <a:stretch/>
        </p:blipFill>
        <p:spPr bwMode="auto">
          <a:xfrm>
            <a:off x="6178393" y="3889619"/>
            <a:ext cx="2653149" cy="245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ymbiose – mutualisme – Københavns Universitet">
            <a:extLst>
              <a:ext uri="{FF2B5EF4-FFF2-40B4-BE49-F238E27FC236}">
                <a16:creationId xmlns:a16="http://schemas.microsoft.com/office/drawing/2014/main" id="{EDCEB56E-A09B-BCE1-79C8-F818F79F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418"/>
          <a:stretch/>
        </p:blipFill>
        <p:spPr bwMode="auto">
          <a:xfrm>
            <a:off x="9039076" y="3889614"/>
            <a:ext cx="2653149" cy="245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8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234188-CE6E-41EF-F76E-0D8482D4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325880"/>
          </a:xfrm>
        </p:spPr>
        <p:txBody>
          <a:bodyPr>
            <a:normAutofit/>
          </a:bodyPr>
          <a:lstStyle/>
          <a:p>
            <a:r>
              <a:rPr lang="da-DK" dirty="0"/>
              <a:t>Nå tilbage til evolution.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7271C494-8107-3D61-D611-4FBC7C22A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3612" y="611650"/>
            <a:ext cx="4160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098" name="Picture 2" descr="Timeline of Human Evolution | History &amp; Science Wiki">
            <a:extLst>
              <a:ext uri="{FF2B5EF4-FFF2-40B4-BE49-F238E27FC236}">
                <a16:creationId xmlns:a16="http://schemas.microsoft.com/office/drawing/2014/main" id="{E4007371-7EF6-FEB4-BEA9-AE1A4B388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67" y="3095355"/>
            <a:ext cx="6281928" cy="3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1B51CA-9923-A65B-D58C-FDFD3B50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224" y="1088136"/>
            <a:ext cx="416052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Evolution er den biologiske proces, hvor arter ændrer sig over tid. Gennem mange generationer sker der en gradvis udvikling af organismer. Udviklingen skyldes ændringer i organismernes gener, som kan føre til nye egenskaber. Disse ændringer kan gøre dem bedre tilpasset deres miljø. </a:t>
            </a:r>
          </a:p>
        </p:txBody>
      </p:sp>
    </p:spTree>
    <p:extLst>
      <p:ext uri="{BB962C8B-B14F-4D97-AF65-F5344CB8AC3E}">
        <p14:creationId xmlns:p14="http://schemas.microsoft.com/office/powerpoint/2010/main" val="235625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75EAFFD-4A47-DD53-4F76-BD457E18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945A76-B944-8AAF-C18E-64EA288B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200400" cy="2432304"/>
          </a:xfrm>
        </p:spPr>
        <p:txBody>
          <a:bodyPr anchor="b">
            <a:normAutofit/>
          </a:bodyPr>
          <a:lstStyle/>
          <a:p>
            <a:r>
              <a:rPr lang="da-DK" sz="4000"/>
              <a:t>Naturlig selektion </a:t>
            </a: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7CC1FECC-9CA4-341C-7E20-4728C514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A12F0C-A94F-D01A-D76A-63063C623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3538728"/>
            <a:ext cx="3200400" cy="2816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1500"/>
              <a:t>Naturlig selektion er en mekanisme i evolutionen, hvor de bedst tilpassede individer overlever og formerer sig. Det kaldes også </a:t>
            </a:r>
            <a:r>
              <a:rPr lang="da-DK" sz="1500" i="1"/>
              <a:t>'</a:t>
            </a:r>
            <a:r>
              <a:rPr lang="da-DK" sz="1500" i="1" err="1"/>
              <a:t>survival</a:t>
            </a:r>
            <a:r>
              <a:rPr lang="da-DK" sz="1500" i="1"/>
              <a:t> of the fittest'. </a:t>
            </a:r>
            <a:r>
              <a:rPr lang="da-DK" sz="1500"/>
              <a:t>Egenskaber, der øger overlevelseschancer, bliver mere almindelige i populationen over tid. Dette skaber en retning i evolutionen.</a:t>
            </a:r>
          </a:p>
        </p:txBody>
      </p:sp>
      <p:pic>
        <p:nvPicPr>
          <p:cNvPr id="5122" name="Picture 2" descr="Evolution – udviklingen af livet på Jorden">
            <a:extLst>
              <a:ext uri="{FF2B5EF4-FFF2-40B4-BE49-F238E27FC236}">
                <a16:creationId xmlns:a16="http://schemas.microsoft.com/office/drawing/2014/main" id="{5612EBDC-B057-97EF-0CBA-74CB3E715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r="15318" b="2"/>
          <a:stretch/>
        </p:blipFill>
        <p:spPr bwMode="auto">
          <a:xfrm>
            <a:off x="4136609" y="970929"/>
            <a:ext cx="7534183" cy="537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5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5EAFFD-4A47-DD53-4F76-BD457E18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6577ED-860B-D014-AA3F-4C23CAB8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200400" cy="2432304"/>
          </a:xfrm>
        </p:spPr>
        <p:txBody>
          <a:bodyPr anchor="b">
            <a:normAutofit/>
          </a:bodyPr>
          <a:lstStyle/>
          <a:p>
            <a:r>
              <a:rPr lang="da-DK" sz="3700"/>
              <a:t>Variation i populationen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C1FECC-9CA4-341C-7E20-4728C514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634565-7866-6D9C-7D52-3CE8E0B8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3538728"/>
            <a:ext cx="3200400" cy="28163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500"/>
              <a:t>Variation betyder, at der er forskelle mellem individer i en population. Disse forskelle kan være synlige (f.eks. pelsfarve) eller skjulte (f.eks. indre stofskifte). Variation er grundlaget for naturlig selektion – uden variation, ingen selektion. Variation kommer især fra mutationer og seksuel reproduktion.</a:t>
            </a:r>
          </a:p>
        </p:txBody>
      </p:sp>
      <p:pic>
        <p:nvPicPr>
          <p:cNvPr id="5" name="Billede 4" descr="Et billede, der indeholder tekst, pattedyr, træ, Giraffer&#10;&#10;Indhold genereret af kunstig intelligens kan være forkert.">
            <a:extLst>
              <a:ext uri="{FF2B5EF4-FFF2-40B4-BE49-F238E27FC236}">
                <a16:creationId xmlns:a16="http://schemas.microsoft.com/office/drawing/2014/main" id="{C5743388-AA47-936C-60A9-96880F464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09" r="-2" b="11976"/>
          <a:stretch/>
        </p:blipFill>
        <p:spPr>
          <a:xfrm>
            <a:off x="4136609" y="970929"/>
            <a:ext cx="7534183" cy="53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1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0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7A7B94-257D-9D62-54FD-92E8FA66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3700"/>
              <a:t>Mutationer – kilden til nye egenskaber</a:t>
            </a:r>
          </a:p>
        </p:txBody>
      </p:sp>
      <p:sp>
        <p:nvSpPr>
          <p:cNvPr id="6156" name="Rectangle 6152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9E87A0-B02F-1338-9548-C24C801EF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4672584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/>
              <a:t>Mutationer er ændringer i DNA'et. De kan opstå tilfældigt og kan være gavnlige, skadelige eller neutrale. Nogle mutationer giver organismer fordele i deres miljø og kan derfor spredes via naturlig selektion. Mutationer er drivkraften bag den genetiske variation</a:t>
            </a:r>
            <a:endParaRPr lang="da-DK" dirty="0"/>
          </a:p>
        </p:txBody>
      </p:sp>
      <p:pic>
        <p:nvPicPr>
          <p:cNvPr id="6146" name="Picture 2" descr="Mutationer og genetisk variation - Det er godt at vide">
            <a:extLst>
              <a:ext uri="{FF2B5EF4-FFF2-40B4-BE49-F238E27FC236}">
                <a16:creationId xmlns:a16="http://schemas.microsoft.com/office/drawing/2014/main" id="{3068A191-E510-EB99-AA61-D9665F053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"/>
          <a:stretch/>
        </p:blipFill>
        <p:spPr bwMode="auto">
          <a:xfrm>
            <a:off x="5958018" y="508090"/>
            <a:ext cx="5709726" cy="58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1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4456431-0659-91FA-824D-741AE252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9100" y="127525"/>
            <a:ext cx="3648128" cy="660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34833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489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Aptos</vt:lpstr>
      <vt:lpstr>Arial</vt:lpstr>
      <vt:lpstr>Bierstadt</vt:lpstr>
      <vt:lpstr>GestaltVTI</vt:lpstr>
      <vt:lpstr>Evolution</vt:lpstr>
      <vt:lpstr>Endosymbiontteorien</vt:lpstr>
      <vt:lpstr>Symbiose og endosymbiontteorien </vt:lpstr>
      <vt:lpstr>Eksempler</vt:lpstr>
      <vt:lpstr>Nå tilbage til evolution.</vt:lpstr>
      <vt:lpstr>Naturlig selektion </vt:lpstr>
      <vt:lpstr>Variation i populationen</vt:lpstr>
      <vt:lpstr>Mutationer – kilden til nye egenskaber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Lars Flensburg Hansen</dc:creator>
  <cp:lastModifiedBy>Lars Flensburg Hansen</cp:lastModifiedBy>
  <cp:revision>1</cp:revision>
  <dcterms:created xsi:type="dcterms:W3CDTF">2025-03-26T14:41:03Z</dcterms:created>
  <dcterms:modified xsi:type="dcterms:W3CDTF">2026-03-25T09:00:30Z</dcterms:modified>
</cp:coreProperties>
</file>