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68" r:id="rId8"/>
    <p:sldId id="269" r:id="rId9"/>
    <p:sldId id="277" r:id="rId10"/>
    <p:sldId id="275" r:id="rId11"/>
    <p:sldId id="276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9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83"/>
    <p:restoredTop sz="95574"/>
  </p:normalViewPr>
  <p:slideViewPr>
    <p:cSldViewPr snapToGrid="0" snapToObjects="1">
      <p:cViewPr varScale="1">
        <p:scale>
          <a:sx n="107" d="100"/>
          <a:sy n="107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1901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9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42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9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3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57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30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0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0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5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48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9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ugust_Wilson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erson holding a baseball bat&#10;&#10;Description automatically generated">
            <a:extLst>
              <a:ext uri="{FF2B5EF4-FFF2-40B4-BE49-F238E27FC236}">
                <a16:creationId xmlns:a16="http://schemas.microsoft.com/office/drawing/2014/main" id="{634F8EEB-69DD-2DD2-13E6-4F982A0F18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279" y="597150"/>
            <a:ext cx="9717439" cy="5441766"/>
          </a:xfrm>
          <a:prstGeom prst="rect">
            <a:avLst/>
          </a:prstGeom>
        </p:spPr>
      </p:pic>
      <p:sp>
        <p:nvSpPr>
          <p:cNvPr id="3" name="Undertitel 2">
            <a:extLst>
              <a:ext uri="{FF2B5EF4-FFF2-40B4-BE49-F238E27FC236}">
                <a16:creationId xmlns:a16="http://schemas.microsoft.com/office/drawing/2014/main" id="{85DB85CA-E2D5-B74D-A8DA-7D26A264371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388443" y="4738283"/>
            <a:ext cx="9415113" cy="93409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GB" b="1" i="1" dirty="0">
                <a:solidFill>
                  <a:schemeClr val="bg1"/>
                </a:solidFill>
                <a:latin typeface="Chalkboard SE" panose="03050602040202020205" pitchFamily="66" charset="77"/>
              </a:rPr>
              <a:t>&amp; the historical events to keep in mind when reading the play </a:t>
            </a:r>
            <a:endParaRPr lang="en-GB" i="1" dirty="0">
              <a:solidFill>
                <a:schemeClr val="bg1"/>
              </a:solidFill>
              <a:latin typeface="Chalkboard SE" panose="03050602040202020205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77690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59B1-907F-1667-0F7E-5125E4CC6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50" y="209006"/>
            <a:ext cx="11525250" cy="1276894"/>
          </a:xfrm>
        </p:spPr>
        <p:txBody>
          <a:bodyPr>
            <a:normAutofit fontScale="90000"/>
          </a:bodyPr>
          <a:lstStyle/>
          <a:p>
            <a:br>
              <a:rPr lang="da-DK" dirty="0"/>
            </a:br>
            <a:br>
              <a:rPr lang="da-DK" dirty="0"/>
            </a:br>
            <a:r>
              <a:rPr lang="da-DK" sz="4900" dirty="0" err="1">
                <a:solidFill>
                  <a:srgbClr val="002060"/>
                </a:solidFill>
                <a:latin typeface="Chalkboard SE" panose="03050602040202020205" pitchFamily="66" charset="77"/>
              </a:rPr>
              <a:t>Composition</a:t>
            </a:r>
            <a:br>
              <a:rPr lang="da-DK" dirty="0">
                <a:latin typeface="Chalkboard SE" panose="03050602040202020205" pitchFamily="66" charset="77"/>
              </a:rPr>
            </a:br>
            <a:r>
              <a:rPr lang="da-DK" sz="3100" dirty="0">
                <a:latin typeface="Chalkboard SE" panose="03050602040202020205" pitchFamily="66" charset="77"/>
              </a:rPr>
              <a:t>-How </a:t>
            </a:r>
            <a:r>
              <a:rPr lang="da-DK" sz="3100" dirty="0" err="1">
                <a:latin typeface="Chalkboard SE" panose="03050602040202020205" pitchFamily="66" charset="77"/>
              </a:rPr>
              <a:t>can</a:t>
            </a:r>
            <a:r>
              <a:rPr lang="da-DK" sz="3100" dirty="0">
                <a:latin typeface="Chalkboard SE" panose="03050602040202020205" pitchFamily="66" charset="77"/>
              </a:rPr>
              <a:t> </a:t>
            </a:r>
            <a:r>
              <a:rPr lang="da-DK" sz="3100" dirty="0" err="1">
                <a:latin typeface="Chalkboard SE" panose="03050602040202020205" pitchFamily="66" charset="77"/>
              </a:rPr>
              <a:t>we</a:t>
            </a:r>
            <a:r>
              <a:rPr lang="da-DK" sz="3100" dirty="0">
                <a:latin typeface="Chalkboard SE" panose="03050602040202020205" pitchFamily="66" charset="77"/>
              </a:rPr>
              <a:t> </a:t>
            </a:r>
            <a:r>
              <a:rPr lang="da-DK" sz="3100" dirty="0" err="1">
                <a:latin typeface="Chalkboard SE" panose="03050602040202020205" pitchFamily="66" charset="77"/>
              </a:rPr>
              <a:t>tell</a:t>
            </a:r>
            <a:r>
              <a:rPr lang="da-DK" sz="3100" dirty="0">
                <a:latin typeface="Chalkboard SE" panose="03050602040202020205" pitchFamily="66" charset="77"/>
              </a:rPr>
              <a:t> </a:t>
            </a:r>
            <a:r>
              <a:rPr lang="da-DK" sz="3100" dirty="0" err="1">
                <a:latin typeface="Chalkboard SE" panose="03050602040202020205" pitchFamily="66" charset="77"/>
              </a:rPr>
              <a:t>that</a:t>
            </a:r>
            <a:r>
              <a:rPr lang="da-DK" sz="3100" dirty="0">
                <a:latin typeface="Chalkboard SE" panose="03050602040202020205" pitchFamily="66" charset="77"/>
              </a:rPr>
              <a:t> the story </a:t>
            </a:r>
            <a:r>
              <a:rPr lang="da-DK" sz="3100" dirty="0" err="1">
                <a:latin typeface="Chalkboard SE" panose="03050602040202020205" pitchFamily="66" charset="77"/>
              </a:rPr>
              <a:t>takes</a:t>
            </a:r>
            <a:r>
              <a:rPr lang="da-DK" sz="3100" dirty="0">
                <a:latin typeface="Chalkboard SE" panose="03050602040202020205" pitchFamily="66" charset="77"/>
              </a:rPr>
              <a:t> </a:t>
            </a:r>
            <a:r>
              <a:rPr lang="da-DK" sz="3100" dirty="0" err="1">
                <a:latin typeface="Chalkboard SE" panose="03050602040202020205" pitchFamily="66" charset="77"/>
              </a:rPr>
              <a:t>place</a:t>
            </a:r>
            <a:r>
              <a:rPr lang="da-DK" sz="3100" dirty="0">
                <a:latin typeface="Chalkboard SE" panose="03050602040202020205" pitchFamily="66" charset="77"/>
              </a:rPr>
              <a:t> </a:t>
            </a:r>
            <a:r>
              <a:rPr lang="da-DK" sz="3100" dirty="0" err="1">
                <a:latin typeface="Chalkboard SE" panose="03050602040202020205" pitchFamily="66" charset="77"/>
              </a:rPr>
              <a:t>during</a:t>
            </a:r>
            <a:r>
              <a:rPr lang="da-DK" sz="3100" dirty="0">
                <a:latin typeface="Chalkboard SE" panose="03050602040202020205" pitchFamily="66" charset="77"/>
              </a:rPr>
              <a:t> the Civil Rights </a:t>
            </a:r>
            <a:r>
              <a:rPr lang="da-DK" sz="3100" dirty="0" err="1">
                <a:latin typeface="Chalkboard SE" panose="03050602040202020205" pitchFamily="66" charset="77"/>
              </a:rPr>
              <a:t>Movement</a:t>
            </a:r>
            <a:r>
              <a:rPr lang="da-DK" sz="3100" dirty="0">
                <a:latin typeface="Chalkboard SE" panose="03050602040202020205" pitchFamily="66" charset="77"/>
              </a:rPr>
              <a:t>?</a:t>
            </a:r>
            <a:br>
              <a:rPr lang="da-DK" sz="3100" dirty="0"/>
            </a:br>
            <a:br>
              <a:rPr lang="da-DK" dirty="0"/>
            </a:br>
            <a:endParaRPr lang="da-DK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12F5661-BEE5-AAFB-E52B-86C4047C4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272" y="-438150"/>
            <a:ext cx="4854356" cy="9239250"/>
          </a:xfrm>
          <a:prstGeom prst="rect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36925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E63EF-FE86-A0C7-9E49-511BDDACD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548640"/>
            <a:ext cx="11113878" cy="1179576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002060"/>
                </a:solidFill>
                <a:latin typeface="Chalkboard SE" panose="03050602040202020205" pitchFamily="66" charset="77"/>
              </a:rPr>
              <a:t>In pairs, </a:t>
            </a:r>
            <a:r>
              <a:rPr lang="da-DK" dirty="0" err="1">
                <a:solidFill>
                  <a:srgbClr val="002060"/>
                </a:solidFill>
                <a:latin typeface="Chalkboard SE" panose="03050602040202020205" pitchFamily="66" charset="77"/>
              </a:rPr>
              <a:t>discuss</a:t>
            </a:r>
            <a:r>
              <a:rPr lang="da-DK" dirty="0">
                <a:solidFill>
                  <a:srgbClr val="002060"/>
                </a:solidFill>
                <a:latin typeface="Chalkboard SE" panose="03050602040202020205" pitchFamily="66" charset="77"/>
              </a:rPr>
              <a:t> the </a:t>
            </a:r>
            <a:r>
              <a:rPr lang="da-DK" dirty="0" err="1">
                <a:solidFill>
                  <a:srgbClr val="002060"/>
                </a:solidFill>
                <a:latin typeface="Chalkboard SE" panose="03050602040202020205" pitchFamily="66" charset="77"/>
              </a:rPr>
              <a:t>following</a:t>
            </a:r>
            <a:r>
              <a:rPr lang="da-DK">
                <a:solidFill>
                  <a:srgbClr val="002060"/>
                </a:solidFill>
                <a:latin typeface="Chalkboard SE" panose="03050602040202020205" pitchFamily="66" charset="77"/>
              </a:rPr>
              <a:t> statements:</a:t>
            </a:r>
            <a:endParaRPr lang="da-DK" dirty="0">
              <a:solidFill>
                <a:srgbClr val="002060"/>
              </a:solidFill>
              <a:latin typeface="Chalkboard SE" panose="03050602040202020205" pitchFamily="66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7E9DD-7FAD-C14C-C3AC-5929BA493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17" y="1728216"/>
            <a:ext cx="12022183" cy="512978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da-DK" sz="3600" dirty="0">
                <a:solidFill>
                  <a:srgbClr val="C00000"/>
                </a:solidFill>
                <a:latin typeface="Chalkboard SE" panose="03050602040202020205" pitchFamily="66" charset="77"/>
              </a:rPr>
              <a:t>Troy is a </a:t>
            </a:r>
            <a:r>
              <a:rPr lang="da-DK" sz="3600" dirty="0" err="1">
                <a:solidFill>
                  <a:srgbClr val="C00000"/>
                </a:solidFill>
                <a:latin typeface="Chalkboard SE" panose="03050602040202020205" pitchFamily="66" charset="77"/>
              </a:rPr>
              <a:t>good</a:t>
            </a:r>
            <a:r>
              <a:rPr lang="da-DK" sz="3600" dirty="0">
                <a:solidFill>
                  <a:srgbClr val="C00000"/>
                </a:solidFill>
                <a:latin typeface="Chalkboard SE" panose="03050602040202020205" pitchFamily="66" charset="77"/>
              </a:rPr>
              <a:t>/bad </a:t>
            </a:r>
            <a:r>
              <a:rPr lang="da-DK" sz="3600" dirty="0" err="1">
                <a:solidFill>
                  <a:srgbClr val="C00000"/>
                </a:solidFill>
                <a:latin typeface="Chalkboard SE" panose="03050602040202020205" pitchFamily="66" charset="77"/>
              </a:rPr>
              <a:t>father</a:t>
            </a:r>
            <a:r>
              <a:rPr lang="da-DK" sz="3600" dirty="0">
                <a:solidFill>
                  <a:srgbClr val="C00000"/>
                </a:solidFill>
                <a:latin typeface="Chalkboard SE" panose="03050602040202020205" pitchFamily="66" charset="77"/>
              </a:rPr>
              <a:t> and </a:t>
            </a:r>
            <a:r>
              <a:rPr lang="da-DK" sz="3600" dirty="0" err="1">
                <a:solidFill>
                  <a:srgbClr val="C00000"/>
                </a:solidFill>
                <a:latin typeface="Chalkboard SE" panose="03050602040202020205" pitchFamily="66" charset="77"/>
              </a:rPr>
              <a:t>cares</a:t>
            </a:r>
            <a:r>
              <a:rPr lang="da-DK" sz="3600" dirty="0">
                <a:solidFill>
                  <a:srgbClr val="C0000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C00000"/>
                </a:solidFill>
                <a:latin typeface="Chalkboard SE" panose="03050602040202020205" pitchFamily="66" charset="77"/>
              </a:rPr>
              <a:t>about</a:t>
            </a:r>
            <a:r>
              <a:rPr lang="da-DK" sz="3600" dirty="0">
                <a:solidFill>
                  <a:srgbClr val="C00000"/>
                </a:solidFill>
                <a:latin typeface="Chalkboard SE" panose="03050602040202020205" pitchFamily="66" charset="77"/>
              </a:rPr>
              <a:t> his </a:t>
            </a:r>
            <a:r>
              <a:rPr lang="da-DK" sz="3600" dirty="0" err="1">
                <a:solidFill>
                  <a:srgbClr val="C00000"/>
                </a:solidFill>
                <a:latin typeface="Chalkboard SE" panose="03050602040202020205" pitchFamily="66" charset="77"/>
              </a:rPr>
              <a:t>sons</a:t>
            </a:r>
            <a:r>
              <a:rPr lang="da-DK" sz="3600" dirty="0">
                <a:solidFill>
                  <a:srgbClr val="C00000"/>
                </a:solidFill>
                <a:latin typeface="Chalkboard SE" panose="03050602040202020205" pitchFamily="66" charset="77"/>
              </a:rPr>
              <a:t>, </a:t>
            </a:r>
            <a:r>
              <a:rPr lang="da-DK" sz="3600" dirty="0" err="1">
                <a:solidFill>
                  <a:srgbClr val="C00000"/>
                </a:solidFill>
                <a:latin typeface="Chalkboard SE" panose="03050602040202020205" pitchFamily="66" charset="77"/>
              </a:rPr>
              <a:t>because</a:t>
            </a:r>
            <a:r>
              <a:rPr lang="da-DK" sz="3600" dirty="0">
                <a:solidFill>
                  <a:srgbClr val="C00000"/>
                </a:solidFill>
                <a:latin typeface="Chalkboard SE" panose="03050602040202020205" pitchFamily="66" charset="77"/>
              </a:rPr>
              <a:t>…. </a:t>
            </a:r>
          </a:p>
          <a:p>
            <a:pPr marL="0" indent="0">
              <a:buNone/>
            </a:pPr>
            <a:r>
              <a:rPr lang="da-DK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Chalkboard SE" panose="03050602040202020205" pitchFamily="66" charset="77"/>
              </a:rPr>
              <a:t>- Cory is </a:t>
            </a:r>
            <a:r>
              <a:rPr lang="da-DK" sz="36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halkboard SE" panose="03050602040202020205" pitchFamily="66" charset="77"/>
              </a:rPr>
              <a:t>similar</a:t>
            </a:r>
            <a:r>
              <a:rPr lang="da-DK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Chalkboard SE" panose="03050602040202020205" pitchFamily="66" charset="77"/>
              </a:rPr>
              <a:t>/not </a:t>
            </a:r>
            <a:r>
              <a:rPr lang="da-DK" sz="36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halkboard SE" panose="03050602040202020205" pitchFamily="66" charset="77"/>
              </a:rPr>
              <a:t>similar</a:t>
            </a:r>
            <a:r>
              <a:rPr lang="da-DK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Chalkboard SE" panose="03050602040202020205" pitchFamily="66" charset="77"/>
              </a:rPr>
              <a:t> to Troy, </a:t>
            </a:r>
            <a:r>
              <a:rPr lang="da-DK" sz="36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halkboard SE" panose="03050602040202020205" pitchFamily="66" charset="77"/>
              </a:rPr>
              <a:t>because</a:t>
            </a:r>
            <a:r>
              <a:rPr lang="da-DK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Chalkboard SE" panose="03050602040202020205" pitchFamily="66" charset="77"/>
              </a:rPr>
              <a:t>…. </a:t>
            </a:r>
          </a:p>
          <a:p>
            <a:pPr marL="0" indent="0">
              <a:buNone/>
            </a:pP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- The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way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your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parents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raise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you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does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/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does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not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affect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the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way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you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will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raise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your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own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7030A0"/>
                </a:solidFill>
                <a:latin typeface="Chalkboard SE" panose="03050602040202020205" pitchFamily="66" charset="77"/>
              </a:rPr>
              <a:t>children</a:t>
            </a:r>
            <a:r>
              <a:rPr lang="da-DK" sz="3600" dirty="0">
                <a:solidFill>
                  <a:srgbClr val="7030A0"/>
                </a:solidFill>
                <a:latin typeface="Chalkboard SE" panose="03050602040202020205" pitchFamily="66" charset="77"/>
              </a:rPr>
              <a:t> in the future…</a:t>
            </a:r>
          </a:p>
          <a:p>
            <a:pPr marL="0" indent="0">
              <a:buNone/>
            </a:pPr>
            <a:r>
              <a:rPr lang="da-DK" sz="3600" dirty="0">
                <a:solidFill>
                  <a:srgbClr val="0290FC"/>
                </a:solidFill>
                <a:latin typeface="Chalkboard SE" panose="03050602040202020205" pitchFamily="66" charset="77"/>
              </a:rPr>
              <a:t>- The American </a:t>
            </a:r>
            <a:r>
              <a:rPr lang="da-DK" sz="3600" dirty="0" err="1">
                <a:solidFill>
                  <a:srgbClr val="0290FC"/>
                </a:solidFill>
                <a:latin typeface="Chalkboard SE" panose="03050602040202020205" pitchFamily="66" charset="77"/>
              </a:rPr>
              <a:t>dream</a:t>
            </a:r>
            <a:r>
              <a:rPr lang="da-DK" sz="3600" dirty="0">
                <a:solidFill>
                  <a:srgbClr val="0290FC"/>
                </a:solidFill>
                <a:latin typeface="Chalkboard SE" panose="03050602040202020205" pitchFamily="66" charset="77"/>
              </a:rPr>
              <a:t> is </a:t>
            </a:r>
            <a:r>
              <a:rPr lang="da-DK" sz="3600" dirty="0" err="1">
                <a:solidFill>
                  <a:srgbClr val="0290FC"/>
                </a:solidFill>
                <a:latin typeface="Chalkboard SE" panose="03050602040202020205" pitchFamily="66" charset="77"/>
              </a:rPr>
              <a:t>achievable</a:t>
            </a:r>
            <a:r>
              <a:rPr lang="da-DK" sz="3600" dirty="0">
                <a:solidFill>
                  <a:srgbClr val="0290FC"/>
                </a:solidFill>
                <a:latin typeface="Chalkboard SE" panose="03050602040202020205" pitchFamily="66" charset="77"/>
              </a:rPr>
              <a:t> for the </a:t>
            </a:r>
            <a:r>
              <a:rPr lang="da-DK" sz="3600" dirty="0" err="1">
                <a:solidFill>
                  <a:srgbClr val="0290FC"/>
                </a:solidFill>
                <a:latin typeface="Chalkboard SE" panose="03050602040202020205" pitchFamily="66" charset="77"/>
              </a:rPr>
              <a:t>different</a:t>
            </a:r>
            <a:r>
              <a:rPr lang="da-DK" sz="3600" dirty="0">
                <a:solidFill>
                  <a:srgbClr val="0290FC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0290FC"/>
                </a:solidFill>
                <a:latin typeface="Chalkboard SE" panose="03050602040202020205" pitchFamily="66" charset="77"/>
              </a:rPr>
              <a:t>characters</a:t>
            </a:r>
            <a:r>
              <a:rPr lang="da-DK" sz="3600" dirty="0">
                <a:solidFill>
                  <a:srgbClr val="0290FC"/>
                </a:solidFill>
                <a:latin typeface="Chalkboard SE" panose="03050602040202020205" pitchFamily="66" charset="77"/>
              </a:rPr>
              <a:t> in the </a:t>
            </a:r>
            <a:r>
              <a:rPr lang="da-DK" sz="3600" dirty="0" err="1">
                <a:solidFill>
                  <a:srgbClr val="0290FC"/>
                </a:solidFill>
                <a:latin typeface="Chalkboard SE" panose="03050602040202020205" pitchFamily="66" charset="77"/>
              </a:rPr>
              <a:t>play</a:t>
            </a:r>
            <a:r>
              <a:rPr lang="da-DK" sz="3600" dirty="0">
                <a:solidFill>
                  <a:srgbClr val="0290FC"/>
                </a:solidFill>
                <a:latin typeface="Chalkboard SE" panose="03050602040202020205" pitchFamily="66" charset="77"/>
              </a:rPr>
              <a:t> in </a:t>
            </a:r>
            <a:r>
              <a:rPr lang="da-DK" sz="3600" dirty="0" err="1">
                <a:solidFill>
                  <a:srgbClr val="0290FC"/>
                </a:solidFill>
                <a:latin typeface="Chalkboard SE" panose="03050602040202020205" pitchFamily="66" charset="77"/>
              </a:rPr>
              <a:t>this</a:t>
            </a:r>
            <a:r>
              <a:rPr lang="da-DK" sz="3600" dirty="0">
                <a:solidFill>
                  <a:srgbClr val="0290FC"/>
                </a:solidFill>
                <a:latin typeface="Chalkboard SE" panose="03050602040202020205" pitchFamily="66" charset="77"/>
              </a:rPr>
              <a:t> </a:t>
            </a:r>
            <a:r>
              <a:rPr lang="da-DK" sz="3600" dirty="0" err="1">
                <a:solidFill>
                  <a:srgbClr val="0290FC"/>
                </a:solidFill>
                <a:latin typeface="Chalkboard SE" panose="03050602040202020205" pitchFamily="66" charset="77"/>
              </a:rPr>
              <a:t>way</a:t>
            </a:r>
            <a:r>
              <a:rPr lang="da-DK" sz="3600" dirty="0">
                <a:solidFill>
                  <a:srgbClr val="0290FC"/>
                </a:solidFill>
                <a:latin typeface="Chalkboard SE" panose="03050602040202020205" pitchFamily="66" charset="77"/>
              </a:rPr>
              <a:t>:… </a:t>
            </a:r>
          </a:p>
        </p:txBody>
      </p:sp>
    </p:spTree>
    <p:extLst>
      <p:ext uri="{BB962C8B-B14F-4D97-AF65-F5344CB8AC3E}">
        <p14:creationId xmlns:p14="http://schemas.microsoft.com/office/powerpoint/2010/main" val="478305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92664D-18A9-9344-8985-7C43FB721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History before the play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784B13-403B-834B-9DCE-23CAB87E0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/>
              <a:t>1776 </a:t>
            </a:r>
            <a:r>
              <a:rPr lang="en-GB" dirty="0"/>
              <a:t>The declaration of independence ”We hold these truths to be self-evident, that all men are created equal, that they are endowed by their Creator with certain unalienable Rights, that among these are Life, Liberty and the pursuit of Happiness.”</a:t>
            </a:r>
          </a:p>
          <a:p>
            <a:r>
              <a:rPr lang="en-GB" b="1" dirty="0"/>
              <a:t>1861 – 1865 </a:t>
            </a:r>
            <a:r>
              <a:rPr lang="en-GB" dirty="0"/>
              <a:t>Civil war </a:t>
            </a:r>
          </a:p>
          <a:p>
            <a:r>
              <a:rPr lang="en-GB" b="1" i="1" dirty="0"/>
              <a:t>1863 – 1877 </a:t>
            </a:r>
            <a:r>
              <a:rPr lang="en-GB" dirty="0"/>
              <a:t>Reconstruction era</a:t>
            </a:r>
            <a:r>
              <a:rPr lang="en-GB" dirty="0">
                <a:sym typeface="Wingdings" pitchFamily="2" charset="2"/>
              </a:rPr>
              <a:t>: abolishment of slavery, the formation of black peoples’ rights (including voting rights), industrialization and the formation of the KKK.</a:t>
            </a:r>
          </a:p>
          <a:p>
            <a:r>
              <a:rPr lang="en-GB" b="1" dirty="0"/>
              <a:t>1860s/1870s </a:t>
            </a:r>
            <a:r>
              <a:rPr lang="en-GB" dirty="0"/>
              <a:t>introduction of Jim Crow laws (until </a:t>
            </a:r>
            <a:r>
              <a:rPr lang="en-GB" dirty="0">
                <a:sym typeface="Wingdings" pitchFamily="2" charset="2"/>
              </a:rPr>
              <a:t>1968) </a:t>
            </a:r>
            <a:r>
              <a:rPr lang="en-GB" dirty="0"/>
              <a:t>(segregation in the southern states)</a:t>
            </a:r>
          </a:p>
          <a:p>
            <a:r>
              <a:rPr lang="en-GB" b="1" dirty="0"/>
              <a:t>1910-20s and onwards</a:t>
            </a:r>
            <a:r>
              <a:rPr lang="en-GB" dirty="0"/>
              <a:t> The great migration, a great number of black Americans migrated from southern states to northern mid- or western states (as we seen in </a:t>
            </a:r>
            <a:r>
              <a:rPr lang="en-GB" i="1" dirty="0"/>
              <a:t>Fences</a:t>
            </a:r>
            <a:r>
              <a:rPr lang="en-GB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35079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59766-4FA6-DB46-96BC-06152C25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History during and after the play – Civil Rights Movement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B54F425-75CD-4A4C-BEF8-BFDD736FF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The civil rights movement was a struggle for social justice that took place mainly during the </a:t>
            </a:r>
            <a:r>
              <a:rPr lang="en-GB" b="1" dirty="0"/>
              <a:t>1950s and 1960s </a:t>
            </a:r>
            <a:r>
              <a:rPr lang="en-GB" dirty="0"/>
              <a:t>for Black Americans to gain equal rights under the law in the United States.</a:t>
            </a:r>
          </a:p>
          <a:p>
            <a:r>
              <a:rPr lang="en-GB" dirty="0"/>
              <a:t>Brown v. Board of Education (1954) desegregating schools.</a:t>
            </a:r>
          </a:p>
          <a:p>
            <a:r>
              <a:rPr lang="en-GB" dirty="0"/>
              <a:t>1963 March on Washington and Martin Luther King Jr.’s ”I Have a Dream speech”.</a:t>
            </a:r>
          </a:p>
          <a:p>
            <a:r>
              <a:rPr lang="en-GB" dirty="0"/>
              <a:t>The Civil Rights Act of 1964 (banned discrimination on the basis of race, </a:t>
            </a:r>
            <a:r>
              <a:rPr lang="en-GB" dirty="0" err="1"/>
              <a:t>color</a:t>
            </a:r>
            <a:r>
              <a:rPr lang="en-GB" dirty="0"/>
              <a:t>, religion, sex, and national origin. It addressed voting rights, employment, public accommodations, education, and more.)</a:t>
            </a:r>
          </a:p>
          <a:p>
            <a:r>
              <a:rPr lang="en-GB" dirty="0"/>
              <a:t>1965 Voting Rights Act</a:t>
            </a:r>
          </a:p>
          <a:p>
            <a:r>
              <a:rPr lang="en-GB" dirty="0"/>
              <a:t>Fair Housing Act of 1968</a:t>
            </a:r>
          </a:p>
        </p:txBody>
      </p:sp>
    </p:spTree>
    <p:extLst>
      <p:ext uri="{BB962C8B-B14F-4D97-AF65-F5344CB8AC3E}">
        <p14:creationId xmlns:p14="http://schemas.microsoft.com/office/powerpoint/2010/main" val="3291876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926FD8-F117-BEC2-5917-C36EA5902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Fences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9E4178-6D57-5F75-DDA0-F91179B53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Fences is a 1985 play by American playwright August Wilson. </a:t>
            </a:r>
          </a:p>
          <a:p>
            <a:r>
              <a:rPr lang="en-GB"/>
              <a:t>Set in the 1950s, it is the sixth in Wilson's ten-part "Pittsburgh Cycle".</a:t>
            </a:r>
          </a:p>
          <a:p>
            <a:r>
              <a:rPr lang="en-GB"/>
              <a:t>Fences explores the evolving African-American experience and examines race relations, among other themes. </a:t>
            </a:r>
          </a:p>
          <a:p>
            <a:r>
              <a:rPr lang="en-GB"/>
              <a:t>The play won the 1987 Pulitzer Prize for Drama and the 1987 Tony Award for Best Play.</a:t>
            </a:r>
          </a:p>
        </p:txBody>
      </p:sp>
    </p:spTree>
    <p:extLst>
      <p:ext uri="{BB962C8B-B14F-4D97-AF65-F5344CB8AC3E}">
        <p14:creationId xmlns:p14="http://schemas.microsoft.com/office/powerpoint/2010/main" val="2132191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3857" y="633619"/>
            <a:ext cx="6838569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F4F1D30-E85B-1A61-286A-AD7B799A0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9510" y="978619"/>
            <a:ext cx="5991244" cy="1106424"/>
          </a:xfrm>
        </p:spPr>
        <p:txBody>
          <a:bodyPr>
            <a:normAutofit/>
          </a:bodyPr>
          <a:lstStyle/>
          <a:p>
            <a:r>
              <a:rPr lang="da-DK" sz="3200"/>
              <a:t>August Wilson, </a:t>
            </a:r>
            <a:r>
              <a:rPr lang="da-DK" sz="3200" i="1"/>
              <a:t>Fences</a:t>
            </a:r>
            <a:endParaRPr lang="da-DK" sz="320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012CE49-3E58-4014-738B-3E1998C95C3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668" r="3167" b="-1"/>
          <a:stretch/>
        </p:blipFill>
        <p:spPr>
          <a:xfrm>
            <a:off x="626233" y="630936"/>
            <a:ext cx="3610237" cy="5495544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79848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7859" y="2093976"/>
            <a:ext cx="5846683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F9C133-78A7-BEC6-0C38-7F232295B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861" y="2252870"/>
            <a:ext cx="5993892" cy="3560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u="sng" dirty="0"/>
              <a:t>Exercise: Look up August Wilson </a:t>
            </a:r>
          </a:p>
          <a:p>
            <a:r>
              <a:rPr lang="en-GB" sz="1800" dirty="0"/>
              <a:t>What do we know about Wilson? (upbringing, background, parents etc.)</a:t>
            </a:r>
          </a:p>
          <a:p>
            <a:r>
              <a:rPr lang="en-GB" sz="1800" dirty="0"/>
              <a:t>When does the play </a:t>
            </a:r>
            <a:r>
              <a:rPr lang="en-GB" sz="1800" i="1" dirty="0"/>
              <a:t>Fences</a:t>
            </a:r>
            <a:r>
              <a:rPr lang="en-GB" sz="1800" dirty="0"/>
              <a:t> take place? When was the play written?</a:t>
            </a:r>
          </a:p>
          <a:p>
            <a:r>
              <a:rPr lang="en-GB" sz="1800" dirty="0">
                <a:hlinkClick r:id="rId3"/>
              </a:rPr>
              <a:t>https://en.wikipedia.org/wiki/August_Wilson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7214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BF195C-B7CE-CD4E-B828-08FA40FFB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Language - African-American Vernacular English (AAVE)</a:t>
            </a:r>
          </a:p>
        </p:txBody>
      </p:sp>
      <p:pic>
        <p:nvPicPr>
          <p:cNvPr id="5" name="Content Placeholder 4" descr="A white paper with black text&#10;&#10;Description automatically generated">
            <a:extLst>
              <a:ext uri="{FF2B5EF4-FFF2-40B4-BE49-F238E27FC236}">
                <a16:creationId xmlns:a16="http://schemas.microsoft.com/office/drawing/2014/main" id="{EF90F94B-ED6E-9DFB-F837-E976336D9D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6052" y="1672612"/>
            <a:ext cx="9230379" cy="5044036"/>
          </a:xfrm>
        </p:spPr>
      </p:pic>
    </p:spTree>
    <p:extLst>
      <p:ext uri="{BB962C8B-B14F-4D97-AF65-F5344CB8AC3E}">
        <p14:creationId xmlns:p14="http://schemas.microsoft.com/office/powerpoint/2010/main" val="2456107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43EECF-03A4-4CEB-899E-47C803839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F606D8-696E-4B76-BB10-43672AA14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4367" y="319440"/>
            <a:ext cx="11543267" cy="59325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F4D0F99D-60EB-0C17-6C07-25BAEFAF82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8123"/>
          <a:stretch/>
        </p:blipFill>
        <p:spPr>
          <a:xfrm>
            <a:off x="328486" y="319441"/>
            <a:ext cx="11530584" cy="593250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ABF1881-5AFD-48F9-979A-19EE2FE30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998349" y="2960103"/>
            <a:ext cx="190858" cy="6583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474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9E6EFEE-6516-482C-B143-F97F9BF89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F0D2C0-CD0C-470C-8851-D8B2CC417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2748766" y="3248002"/>
            <a:ext cx="5688917" cy="1913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A white text box with black text&#10;&#10;Description automatically generated">
            <a:extLst>
              <a:ext uri="{FF2B5EF4-FFF2-40B4-BE49-F238E27FC236}">
                <a16:creationId xmlns:a16="http://schemas.microsoft.com/office/drawing/2014/main" id="{B4D60E44-71C5-1D04-19C7-54B9ECDCD7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8671"/>
          <a:stretch/>
        </p:blipFill>
        <p:spPr>
          <a:xfrm>
            <a:off x="583656" y="499236"/>
            <a:ext cx="11024687" cy="568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604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534F10-2963-BFE1-A08D-57BCD52569F1}"/>
              </a:ext>
            </a:extLst>
          </p:cNvPr>
          <p:cNvSpPr txBox="1"/>
          <p:nvPr/>
        </p:nvSpPr>
        <p:spPr>
          <a:xfrm>
            <a:off x="3503221" y="11519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238280-9980-D785-C723-82621FABD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900" y="378883"/>
            <a:ext cx="4749800" cy="54229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CE6AAC-FE6B-9D92-74BD-BE2AD39A20D7}"/>
              </a:ext>
            </a:extLst>
          </p:cNvPr>
          <p:cNvSpPr txBox="1"/>
          <p:nvPr/>
        </p:nvSpPr>
        <p:spPr>
          <a:xfrm>
            <a:off x="876300" y="1303866"/>
            <a:ext cx="47498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err="1"/>
              <a:t>While</a:t>
            </a:r>
            <a:r>
              <a:rPr lang="da-DK" sz="2800" b="1" dirty="0"/>
              <a:t> </a:t>
            </a:r>
            <a:r>
              <a:rPr lang="da-DK" sz="2800" b="1" dirty="0" err="1"/>
              <a:t>watching</a:t>
            </a:r>
            <a:r>
              <a:rPr lang="da-DK" sz="2800" b="1" dirty="0"/>
              <a:t>, </a:t>
            </a:r>
            <a:r>
              <a:rPr lang="da-DK" sz="2800" b="1" dirty="0" err="1"/>
              <a:t>take</a:t>
            </a:r>
            <a:r>
              <a:rPr lang="da-DK" sz="2800" b="1" dirty="0"/>
              <a:t> notes on: </a:t>
            </a:r>
          </a:p>
        </p:txBody>
      </p:sp>
    </p:spTree>
    <p:extLst>
      <p:ext uri="{BB962C8B-B14F-4D97-AF65-F5344CB8AC3E}">
        <p14:creationId xmlns:p14="http://schemas.microsoft.com/office/powerpoint/2010/main" val="2972467815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RegularSeedRightStep">
      <a:dk1>
        <a:srgbClr val="000000"/>
      </a:dk1>
      <a:lt1>
        <a:srgbClr val="FFFFFF"/>
      </a:lt1>
      <a:dk2>
        <a:srgbClr val="1C2F32"/>
      </a:dk2>
      <a:lt2>
        <a:srgbClr val="F0F2F3"/>
      </a:lt2>
      <a:accent1>
        <a:srgbClr val="C38F4D"/>
      </a:accent1>
      <a:accent2>
        <a:srgbClr val="A8A538"/>
      </a:accent2>
      <a:accent3>
        <a:srgbClr val="84AE44"/>
      </a:accent3>
      <a:accent4>
        <a:srgbClr val="51B13B"/>
      </a:accent4>
      <a:accent5>
        <a:srgbClr val="48B661"/>
      </a:accent5>
      <a:accent6>
        <a:srgbClr val="3BB187"/>
      </a:accent6>
      <a:hlink>
        <a:srgbClr val="4279C0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495</Words>
  <Application>Microsoft Macintosh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Chalkboard SE</vt:lpstr>
      <vt:lpstr>Neue Haas Grotesk Text Pro</vt:lpstr>
      <vt:lpstr>Wingdings</vt:lpstr>
      <vt:lpstr>AccentBoxVTI</vt:lpstr>
      <vt:lpstr>PowerPoint Presentation</vt:lpstr>
      <vt:lpstr>History before the play</vt:lpstr>
      <vt:lpstr>History during and after the play – Civil Rights Movement</vt:lpstr>
      <vt:lpstr>Fences</vt:lpstr>
      <vt:lpstr>August Wilson, Fences</vt:lpstr>
      <vt:lpstr>Language - African-American Vernacular English (AAVE)</vt:lpstr>
      <vt:lpstr>PowerPoint Presentation</vt:lpstr>
      <vt:lpstr>PowerPoint Presentation</vt:lpstr>
      <vt:lpstr>PowerPoint Presentation</vt:lpstr>
      <vt:lpstr>  Composition -How can we tell that the story takes place during the Civil Rights Movement?  </vt:lpstr>
      <vt:lpstr>In pairs, discuss the following statements: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events</dc:title>
  <dc:creator>Andreas Alving</dc:creator>
  <cp:lastModifiedBy>Ida Ranum Borre Larsen</cp:lastModifiedBy>
  <cp:revision>45</cp:revision>
  <dcterms:created xsi:type="dcterms:W3CDTF">2022-04-07T07:11:17Z</dcterms:created>
  <dcterms:modified xsi:type="dcterms:W3CDTF">2026-05-01T05:13:17Z</dcterms:modified>
</cp:coreProperties>
</file>