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2" r:id="rId3"/>
    <p:sldId id="263" r:id="rId4"/>
    <p:sldId id="264" r:id="rId5"/>
    <p:sldId id="265" r:id="rId6"/>
    <p:sldId id="267" r:id="rId7"/>
    <p:sldId id="269" r:id="rId8"/>
    <p:sldId id="260" r:id="rId9"/>
    <p:sldId id="261" r:id="rId10"/>
    <p:sldId id="258" r:id="rId11"/>
    <p:sldId id="259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017" autoAdjust="0"/>
    <p:restoredTop sz="94660"/>
  </p:normalViewPr>
  <p:slideViewPr>
    <p:cSldViewPr snapToGrid="0">
      <p:cViewPr varScale="1">
        <p:scale>
          <a:sx n="63" d="100"/>
          <a:sy n="63" d="100"/>
        </p:scale>
        <p:origin x="17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‹nr.›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accent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10/3/2023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10/3/2023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9CBA49-481F-497D-79A0-60DD486268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5127" y="2789481"/>
            <a:ext cx="8361229" cy="2098226"/>
          </a:xfrm>
        </p:spPr>
        <p:txBody>
          <a:bodyPr/>
          <a:lstStyle/>
          <a:p>
            <a:r>
              <a:rPr lang="da-DK" dirty="0"/>
              <a:t>Navneord</a:t>
            </a:r>
            <a:br>
              <a:rPr lang="da-DK" dirty="0"/>
            </a:br>
            <a:r>
              <a:rPr lang="da-DK" dirty="0" err="1"/>
              <a:t>subtantiv</a:t>
            </a:r>
            <a:br>
              <a:rPr lang="da-DK" dirty="0"/>
            </a:br>
            <a:r>
              <a:rPr lang="da-DK" dirty="0" err="1"/>
              <a:t>noun</a:t>
            </a:r>
            <a:endParaRPr lang="da-DK" dirty="0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C05D6D66-D709-D99D-8E00-4BF7A5615B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670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BC32BF-EB05-04EE-9BF0-9F9678558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Substantiver</a:t>
            </a:r>
            <a:r>
              <a:rPr lang="da-DK" dirty="0"/>
              <a:t> i flertal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7F8BFE7-2FBC-80C0-321F-6EC0A23512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De fleste substantiver danner flertal ved at tilføje et –</a:t>
            </a:r>
            <a:r>
              <a:rPr lang="da-DK" b="1" u="sng" dirty="0"/>
              <a:t> s</a:t>
            </a:r>
          </a:p>
          <a:p>
            <a:endParaRPr lang="da-DK" b="1" u="sng" dirty="0"/>
          </a:p>
          <a:p>
            <a:r>
              <a:rPr lang="da-DK" dirty="0"/>
              <a:t>Eksempler: </a:t>
            </a:r>
          </a:p>
          <a:p>
            <a:pPr lvl="1"/>
            <a:r>
              <a:rPr lang="da-DK" b="1" i="0" dirty="0"/>
              <a:t>Ental		Flertal</a:t>
            </a:r>
          </a:p>
          <a:p>
            <a:pPr lvl="1"/>
            <a:endParaRPr lang="da-DK" dirty="0"/>
          </a:p>
          <a:p>
            <a:pPr lvl="1"/>
            <a:r>
              <a:rPr lang="da-DK" dirty="0"/>
              <a:t>A cup		Cup</a:t>
            </a:r>
            <a:r>
              <a:rPr lang="da-DK" b="1" u="sng" dirty="0"/>
              <a:t>s</a:t>
            </a:r>
          </a:p>
          <a:p>
            <a:pPr lvl="1"/>
            <a:r>
              <a:rPr lang="da-DK" dirty="0"/>
              <a:t>A bag		Bag</a:t>
            </a:r>
            <a:r>
              <a:rPr lang="da-DK" b="1" u="sng" dirty="0"/>
              <a:t>s</a:t>
            </a:r>
          </a:p>
          <a:p>
            <a:pPr lvl="1"/>
            <a:r>
              <a:rPr lang="da-DK" dirty="0"/>
              <a:t>A </a:t>
            </a:r>
            <a:r>
              <a:rPr lang="da-DK" dirty="0" err="1"/>
              <a:t>cat</a:t>
            </a:r>
            <a:r>
              <a:rPr lang="da-DK" dirty="0"/>
              <a:t>		Cat</a:t>
            </a:r>
            <a:r>
              <a:rPr lang="da-DK" b="1" u="sng" dirty="0"/>
              <a:t>s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9256724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000F9B-D5D0-4496-76C0-A0252EC14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Substantiver</a:t>
            </a:r>
            <a:r>
              <a:rPr lang="da-DK" dirty="0"/>
              <a:t> i flertal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D750354-DF31-A313-5372-12E3A2A777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Substantiver der ender på –O, danner flertal ved at tilføje –</a:t>
            </a:r>
            <a:r>
              <a:rPr lang="da-DK" b="1" u="sng" dirty="0"/>
              <a:t>es</a:t>
            </a:r>
          </a:p>
          <a:p>
            <a:endParaRPr lang="da-DK" b="1" u="sng" dirty="0"/>
          </a:p>
          <a:p>
            <a:r>
              <a:rPr lang="da-DK" dirty="0"/>
              <a:t>Eksempler: </a:t>
            </a:r>
          </a:p>
          <a:p>
            <a:pPr lvl="1"/>
            <a:r>
              <a:rPr lang="da-DK" b="1" i="0" dirty="0"/>
              <a:t>Ental		Flertal</a:t>
            </a:r>
          </a:p>
          <a:p>
            <a:pPr lvl="1"/>
            <a:endParaRPr lang="da-DK" dirty="0"/>
          </a:p>
          <a:p>
            <a:pPr lvl="1"/>
            <a:r>
              <a:rPr lang="da-DK" dirty="0"/>
              <a:t>A </a:t>
            </a:r>
            <a:r>
              <a:rPr lang="da-DK" dirty="0" err="1"/>
              <a:t>photo</a:t>
            </a:r>
            <a:r>
              <a:rPr lang="da-DK" dirty="0"/>
              <a:t>		</a:t>
            </a:r>
            <a:r>
              <a:rPr lang="da-DK" dirty="0" err="1"/>
              <a:t>Photo</a:t>
            </a:r>
            <a:r>
              <a:rPr lang="da-DK" b="1" u="sng" dirty="0" err="1"/>
              <a:t>es</a:t>
            </a:r>
            <a:endParaRPr lang="da-DK" b="1" u="sng" dirty="0"/>
          </a:p>
          <a:p>
            <a:pPr lvl="1"/>
            <a:r>
              <a:rPr lang="da-DK" dirty="0"/>
              <a:t>A </a:t>
            </a:r>
            <a:r>
              <a:rPr lang="da-DK" dirty="0" err="1"/>
              <a:t>tomato</a:t>
            </a:r>
            <a:r>
              <a:rPr lang="da-DK" dirty="0"/>
              <a:t>	</a:t>
            </a:r>
            <a:r>
              <a:rPr lang="da-DK" dirty="0" err="1"/>
              <a:t>Tomato</a:t>
            </a:r>
            <a:r>
              <a:rPr lang="da-DK" b="1" u="sng" dirty="0" err="1"/>
              <a:t>es</a:t>
            </a:r>
            <a:endParaRPr lang="da-DK" b="1" u="sng" dirty="0"/>
          </a:p>
          <a:p>
            <a:pPr lvl="1"/>
            <a:r>
              <a:rPr lang="da-DK" dirty="0"/>
              <a:t>A </a:t>
            </a:r>
            <a:r>
              <a:rPr lang="da-DK" dirty="0" err="1"/>
              <a:t>potato</a:t>
            </a:r>
            <a:r>
              <a:rPr lang="da-DK" dirty="0"/>
              <a:t>		</a:t>
            </a:r>
            <a:r>
              <a:rPr lang="da-DK" dirty="0" err="1"/>
              <a:t>Potato</a:t>
            </a:r>
            <a:r>
              <a:rPr lang="da-DK" b="1" u="sng" dirty="0" err="1"/>
              <a:t>es</a:t>
            </a:r>
            <a:endParaRPr lang="da-DK" b="1" u="sng" dirty="0"/>
          </a:p>
        </p:txBody>
      </p:sp>
    </p:spTree>
    <p:extLst>
      <p:ext uri="{BB962C8B-B14F-4D97-AF65-F5344CB8AC3E}">
        <p14:creationId xmlns:p14="http://schemas.microsoft.com/office/powerpoint/2010/main" val="18860204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68865C-B08A-9BBD-672D-847920FFA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Substantiver </a:t>
            </a:r>
            <a:r>
              <a:rPr lang="da-DK" dirty="0"/>
              <a:t>i flertal</a:t>
            </a:r>
            <a:endParaRPr lang="da-DK" b="1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E5A63A6-D11D-5AB9-0A2A-AAFE6AFAA4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Substantiver, der ender på en s-lyd (-s/-z/-x/-</a:t>
            </a:r>
            <a:r>
              <a:rPr lang="da-DK" dirty="0" err="1"/>
              <a:t>sh</a:t>
            </a:r>
            <a:r>
              <a:rPr lang="da-DK" dirty="0"/>
              <a:t>/-ch), danner flertal ved at tilføje –</a:t>
            </a:r>
            <a:r>
              <a:rPr lang="da-DK" b="1" u="sng" dirty="0"/>
              <a:t>es</a:t>
            </a:r>
          </a:p>
          <a:p>
            <a:endParaRPr lang="da-DK" b="1" u="sng" dirty="0"/>
          </a:p>
          <a:p>
            <a:r>
              <a:rPr lang="da-DK" dirty="0"/>
              <a:t>Eksempler: </a:t>
            </a:r>
          </a:p>
          <a:p>
            <a:pPr lvl="1"/>
            <a:r>
              <a:rPr lang="da-DK" b="1" i="0" dirty="0"/>
              <a:t>Ental		Flertal</a:t>
            </a:r>
          </a:p>
          <a:p>
            <a:pPr lvl="1"/>
            <a:endParaRPr lang="da-DK" dirty="0"/>
          </a:p>
          <a:p>
            <a:pPr lvl="1"/>
            <a:r>
              <a:rPr lang="da-DK" dirty="0"/>
              <a:t>A bus		Buss</a:t>
            </a:r>
            <a:r>
              <a:rPr lang="da-DK" b="1" u="sng" dirty="0"/>
              <a:t>es</a:t>
            </a:r>
          </a:p>
          <a:p>
            <a:pPr lvl="1"/>
            <a:r>
              <a:rPr lang="da-DK" dirty="0"/>
              <a:t>A </a:t>
            </a:r>
            <a:r>
              <a:rPr lang="da-DK" dirty="0" err="1"/>
              <a:t>fox</a:t>
            </a:r>
            <a:r>
              <a:rPr lang="da-DK" dirty="0"/>
              <a:t>		</a:t>
            </a:r>
            <a:r>
              <a:rPr lang="da-DK" dirty="0" err="1"/>
              <a:t>Fox</a:t>
            </a:r>
            <a:r>
              <a:rPr lang="da-DK" b="1" u="sng" dirty="0" err="1"/>
              <a:t>es</a:t>
            </a:r>
            <a:endParaRPr lang="da-DK" b="1" u="sng" dirty="0"/>
          </a:p>
          <a:p>
            <a:pPr lvl="1"/>
            <a:r>
              <a:rPr lang="da-DK" dirty="0"/>
              <a:t>A </a:t>
            </a:r>
            <a:r>
              <a:rPr lang="da-DK" dirty="0" err="1"/>
              <a:t>brush</a:t>
            </a:r>
            <a:r>
              <a:rPr lang="da-DK" dirty="0"/>
              <a:t>		</a:t>
            </a:r>
            <a:r>
              <a:rPr lang="da-DK" dirty="0" err="1"/>
              <a:t>Brush</a:t>
            </a:r>
            <a:r>
              <a:rPr lang="da-DK" b="1" u="sng" dirty="0" err="1"/>
              <a:t>es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011449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BA3B1D-262C-FC88-5ED6-C122BA1F5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Substantiver</a:t>
            </a:r>
            <a:r>
              <a:rPr lang="da-DK" dirty="0"/>
              <a:t> i flertal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30140A1-10D9-B964-03F9-BDC0BD57E0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Substantiver, der ender på –f/- fe, danner flertal ved at ændre f il - ves</a:t>
            </a:r>
          </a:p>
          <a:p>
            <a:endParaRPr lang="da-DK" dirty="0"/>
          </a:p>
          <a:p>
            <a:r>
              <a:rPr lang="da-DK" dirty="0"/>
              <a:t>Eksempler: </a:t>
            </a:r>
          </a:p>
          <a:p>
            <a:pPr lvl="1"/>
            <a:r>
              <a:rPr lang="da-DK" b="1" i="0" dirty="0"/>
              <a:t>Ental		Flertal</a:t>
            </a:r>
          </a:p>
          <a:p>
            <a:pPr lvl="1"/>
            <a:endParaRPr lang="da-DK" dirty="0"/>
          </a:p>
          <a:p>
            <a:pPr lvl="1"/>
            <a:r>
              <a:rPr lang="da-DK" dirty="0"/>
              <a:t>A </a:t>
            </a:r>
            <a:r>
              <a:rPr lang="da-DK" dirty="0" err="1"/>
              <a:t>wife</a:t>
            </a:r>
            <a:r>
              <a:rPr lang="da-DK" dirty="0"/>
              <a:t>		</a:t>
            </a:r>
            <a:r>
              <a:rPr lang="da-DK" dirty="0" err="1"/>
              <a:t>Wi</a:t>
            </a:r>
            <a:r>
              <a:rPr lang="da-DK" b="1" u="sng" dirty="0" err="1"/>
              <a:t>ves</a:t>
            </a:r>
            <a:endParaRPr lang="da-DK" b="1" u="sng" dirty="0"/>
          </a:p>
          <a:p>
            <a:pPr lvl="1"/>
            <a:r>
              <a:rPr lang="da-DK" dirty="0"/>
              <a:t>A </a:t>
            </a:r>
            <a:r>
              <a:rPr lang="da-DK" dirty="0" err="1"/>
              <a:t>life</a:t>
            </a:r>
            <a:r>
              <a:rPr lang="da-DK" dirty="0"/>
              <a:t>		Li</a:t>
            </a:r>
            <a:r>
              <a:rPr lang="da-DK" b="1" u="sng" dirty="0"/>
              <a:t>ves</a:t>
            </a:r>
          </a:p>
          <a:p>
            <a:pPr lvl="1"/>
            <a:r>
              <a:rPr lang="da-DK" dirty="0"/>
              <a:t>A </a:t>
            </a:r>
            <a:r>
              <a:rPr lang="da-DK" dirty="0" err="1"/>
              <a:t>scarf</a:t>
            </a:r>
            <a:r>
              <a:rPr lang="da-DK" dirty="0"/>
              <a:t>		</a:t>
            </a:r>
            <a:r>
              <a:rPr lang="da-DK" dirty="0" err="1"/>
              <a:t>Scar</a:t>
            </a:r>
            <a:r>
              <a:rPr lang="da-DK" b="1" u="sng" dirty="0" err="1"/>
              <a:t>ves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2643865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97D25F-09B5-7D39-8B64-A5E325447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b="1" dirty="0"/>
              <a:t>Substantiver</a:t>
            </a:r>
            <a:r>
              <a:rPr lang="da-DK" dirty="0"/>
              <a:t> i flertal </a:t>
            </a:r>
            <a:br>
              <a:rPr lang="da-DK" dirty="0"/>
            </a:br>
            <a:br>
              <a:rPr lang="da-DK" dirty="0"/>
            </a:br>
            <a:r>
              <a:rPr lang="da-DK" sz="2200" dirty="0"/>
              <a:t>Når et navneord ender på </a:t>
            </a:r>
            <a:r>
              <a:rPr lang="da-DK" sz="2200" b="1" dirty="0"/>
              <a:t>y</a:t>
            </a:r>
            <a:r>
              <a:rPr lang="da-DK" sz="2200" dirty="0"/>
              <a:t>, skal du holde øje med, hvilket bogstav der står foran </a:t>
            </a:r>
            <a:r>
              <a:rPr lang="da-DK" sz="2200" b="1" dirty="0"/>
              <a:t>y</a:t>
            </a:r>
            <a:r>
              <a:rPr lang="da-DK" sz="2200" dirty="0"/>
              <a:t>’et </a:t>
            </a:r>
            <a:br>
              <a:rPr lang="da-DK" sz="2200" dirty="0"/>
            </a:br>
            <a:endParaRPr lang="da-DK" sz="2200" dirty="0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95CA730-7F36-0998-CA02-3ECCDA5040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sz="2400" dirty="0"/>
              <a:t>Hvis der står </a:t>
            </a:r>
            <a:r>
              <a:rPr lang="da-DK" sz="2400" dirty="0">
                <a:solidFill>
                  <a:srgbClr val="FF0000"/>
                </a:solidFill>
              </a:rPr>
              <a:t>konsonant</a:t>
            </a:r>
            <a:r>
              <a:rPr lang="da-DK" sz="2400" dirty="0"/>
              <a:t> + </a:t>
            </a:r>
            <a:r>
              <a:rPr lang="da-DK" sz="2400" b="1" dirty="0"/>
              <a:t>y</a:t>
            </a:r>
            <a:r>
              <a:rPr lang="da-DK" sz="2400" dirty="0"/>
              <a:t>, skal y ‘et slettes og skriv i stedet </a:t>
            </a:r>
            <a:r>
              <a:rPr lang="da-DK" sz="2400" b="1" u="sng" dirty="0" err="1"/>
              <a:t>ies</a:t>
            </a:r>
            <a:endParaRPr lang="da-DK" sz="2400" b="1" u="sng" dirty="0"/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CD613D22-F5AF-000A-8FCE-2DE554C8E36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da-DK" dirty="0"/>
              <a:t>Eksempler: </a:t>
            </a:r>
          </a:p>
          <a:p>
            <a:pPr lvl="1"/>
            <a:r>
              <a:rPr lang="da-DK" b="1" i="0" dirty="0"/>
              <a:t>Ental		Flertal</a:t>
            </a:r>
          </a:p>
          <a:p>
            <a:pPr lvl="1"/>
            <a:endParaRPr lang="da-DK" dirty="0"/>
          </a:p>
          <a:p>
            <a:pPr lvl="1"/>
            <a:r>
              <a:rPr lang="da-DK" dirty="0"/>
              <a:t>A ba</a:t>
            </a:r>
            <a:r>
              <a:rPr lang="da-DK" dirty="0">
                <a:solidFill>
                  <a:srgbClr val="FF0000"/>
                </a:solidFill>
              </a:rPr>
              <a:t>b</a:t>
            </a:r>
            <a:r>
              <a:rPr lang="da-DK" dirty="0"/>
              <a:t>y 		</a:t>
            </a:r>
            <a:r>
              <a:rPr lang="da-DK" dirty="0" err="1"/>
              <a:t>Bab</a:t>
            </a:r>
            <a:r>
              <a:rPr lang="da-DK" b="1" u="sng" dirty="0" err="1"/>
              <a:t>ies</a:t>
            </a:r>
            <a:endParaRPr lang="da-DK" b="1" u="sng" dirty="0"/>
          </a:p>
          <a:p>
            <a:pPr lvl="1"/>
            <a:r>
              <a:rPr lang="da-DK" dirty="0"/>
              <a:t>A la</a:t>
            </a:r>
            <a:r>
              <a:rPr lang="da-DK" dirty="0">
                <a:solidFill>
                  <a:srgbClr val="FF0000"/>
                </a:solidFill>
              </a:rPr>
              <a:t>d</a:t>
            </a:r>
            <a:r>
              <a:rPr lang="da-DK" dirty="0"/>
              <a:t>y 		Lad</a:t>
            </a:r>
            <a:r>
              <a:rPr lang="da-DK" b="1" u="sng" dirty="0"/>
              <a:t>ies</a:t>
            </a:r>
          </a:p>
          <a:p>
            <a:pPr lvl="1"/>
            <a:r>
              <a:rPr lang="da-DK" dirty="0"/>
              <a:t>A hob</a:t>
            </a:r>
            <a:r>
              <a:rPr lang="da-DK" dirty="0">
                <a:solidFill>
                  <a:srgbClr val="FF0000"/>
                </a:solidFill>
              </a:rPr>
              <a:t>b</a:t>
            </a:r>
            <a:r>
              <a:rPr lang="da-DK" dirty="0"/>
              <a:t>y 	</a:t>
            </a:r>
            <a:r>
              <a:rPr lang="da-DK" dirty="0" err="1"/>
              <a:t>Hobb</a:t>
            </a:r>
            <a:r>
              <a:rPr lang="da-DK" b="1" u="sng" dirty="0" err="1"/>
              <a:t>ies</a:t>
            </a:r>
            <a:endParaRPr lang="da-DK" b="1" u="sng" dirty="0"/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5DA71D2D-54C7-2B47-ABC5-9A73619ECD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a-DK" sz="2400" dirty="0"/>
              <a:t>Hvis der står </a:t>
            </a:r>
            <a:r>
              <a:rPr lang="da-DK" sz="2400" dirty="0">
                <a:solidFill>
                  <a:srgbClr val="0070C0"/>
                </a:solidFill>
              </a:rPr>
              <a:t>vokal</a:t>
            </a:r>
            <a:r>
              <a:rPr lang="da-DK" sz="2400" dirty="0"/>
              <a:t> + </a:t>
            </a:r>
            <a:r>
              <a:rPr lang="da-DK" sz="2400" b="1" dirty="0"/>
              <a:t>y</a:t>
            </a:r>
            <a:r>
              <a:rPr lang="da-DK" sz="2400" dirty="0"/>
              <a:t>, får ordet bare et</a:t>
            </a:r>
            <a:r>
              <a:rPr lang="da-DK" sz="2400" b="1" u="sng" dirty="0"/>
              <a:t> s </a:t>
            </a:r>
            <a:r>
              <a:rPr lang="da-DK" sz="2400" dirty="0"/>
              <a:t>på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A4E9165C-00A8-E2A9-622A-850D6C4B388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da-DK" dirty="0"/>
              <a:t>Eksempler:</a:t>
            </a:r>
          </a:p>
          <a:p>
            <a:pPr lvl="1"/>
            <a:r>
              <a:rPr lang="da-DK" b="1" i="0" dirty="0"/>
              <a:t>Ental		Flertal</a:t>
            </a:r>
          </a:p>
          <a:p>
            <a:pPr lvl="1"/>
            <a:endParaRPr lang="da-DK" dirty="0"/>
          </a:p>
          <a:p>
            <a:pPr lvl="1"/>
            <a:r>
              <a:rPr lang="da-DK" dirty="0"/>
              <a:t>A </a:t>
            </a:r>
            <a:r>
              <a:rPr lang="da-DK" dirty="0" err="1"/>
              <a:t>d</a:t>
            </a:r>
            <a:r>
              <a:rPr lang="da-DK" dirty="0" err="1">
                <a:solidFill>
                  <a:srgbClr val="0070C0"/>
                </a:solidFill>
              </a:rPr>
              <a:t>a</a:t>
            </a:r>
            <a:r>
              <a:rPr lang="da-DK" dirty="0" err="1"/>
              <a:t>y</a:t>
            </a:r>
            <a:r>
              <a:rPr lang="da-DK" dirty="0"/>
              <a:t>		Day</a:t>
            </a:r>
            <a:r>
              <a:rPr lang="da-DK" b="1" u="sng" dirty="0"/>
              <a:t>s</a:t>
            </a:r>
          </a:p>
          <a:p>
            <a:pPr lvl="1"/>
            <a:r>
              <a:rPr lang="da-DK" dirty="0"/>
              <a:t>A </a:t>
            </a:r>
            <a:r>
              <a:rPr lang="da-DK" dirty="0" err="1"/>
              <a:t>k</a:t>
            </a:r>
            <a:r>
              <a:rPr lang="da-DK" dirty="0" err="1">
                <a:solidFill>
                  <a:srgbClr val="0070C0"/>
                </a:solidFill>
              </a:rPr>
              <a:t>e</a:t>
            </a:r>
            <a:r>
              <a:rPr lang="da-DK" dirty="0" err="1"/>
              <a:t>y</a:t>
            </a:r>
            <a:r>
              <a:rPr lang="da-DK" dirty="0"/>
              <a:t>		Key</a:t>
            </a:r>
            <a:r>
              <a:rPr lang="da-DK" b="1" u="sng" dirty="0"/>
              <a:t>s</a:t>
            </a:r>
          </a:p>
          <a:p>
            <a:pPr lvl="1"/>
            <a:r>
              <a:rPr lang="da-DK" dirty="0"/>
              <a:t>A b</a:t>
            </a:r>
            <a:r>
              <a:rPr lang="da-DK" dirty="0">
                <a:solidFill>
                  <a:srgbClr val="0070C0"/>
                </a:solidFill>
              </a:rPr>
              <a:t>o</a:t>
            </a:r>
            <a:r>
              <a:rPr lang="da-DK" dirty="0"/>
              <a:t>y		Boy</a:t>
            </a:r>
            <a:r>
              <a:rPr lang="da-DK" b="1" u="sng" dirty="0"/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37092628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F3CDDD-29CD-6D7C-157F-D1496F886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Substantiver</a:t>
            </a:r>
            <a:r>
              <a:rPr lang="da-DK" dirty="0"/>
              <a:t> i flertal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A13E8E7-13BB-8A32-C0FC-29D718C1ED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a-DK" dirty="0"/>
              <a:t>Nogle substantiver er uregelmæssige substantiver:</a:t>
            </a:r>
          </a:p>
          <a:p>
            <a:r>
              <a:rPr lang="da-DK" dirty="0"/>
              <a:t> Uregelmæssige dvs. </a:t>
            </a:r>
            <a:r>
              <a:rPr lang="da-DK" b="0" i="0" dirty="0">
                <a:solidFill>
                  <a:srgbClr val="040C28"/>
                </a:solidFill>
                <a:effectLst/>
                <a:latin typeface="Google Sans"/>
              </a:rPr>
              <a:t>substantivet ændrer sig</a:t>
            </a:r>
            <a:r>
              <a:rPr lang="da-DK" b="0" i="0" dirty="0">
                <a:solidFill>
                  <a:srgbClr val="202124"/>
                </a:solidFill>
                <a:effectLst/>
                <a:latin typeface="Google Sans"/>
              </a:rPr>
              <a:t>. De kan enten ændre vokal, men nogle få substantiver får ingen endelse i flertal.</a:t>
            </a:r>
          </a:p>
          <a:p>
            <a:endParaRPr lang="da-DK" dirty="0"/>
          </a:p>
          <a:p>
            <a:r>
              <a:rPr lang="da-DK" dirty="0"/>
              <a:t>Eksempler: </a:t>
            </a:r>
          </a:p>
          <a:p>
            <a:pPr lvl="1"/>
            <a:r>
              <a:rPr lang="da-DK" b="1" i="0" dirty="0"/>
              <a:t>Ental		Flertal</a:t>
            </a:r>
          </a:p>
          <a:p>
            <a:pPr lvl="1"/>
            <a:endParaRPr lang="da-DK" dirty="0"/>
          </a:p>
          <a:p>
            <a:pPr lvl="1"/>
            <a:r>
              <a:rPr lang="da-DK" dirty="0"/>
              <a:t>A </a:t>
            </a:r>
            <a:r>
              <a:rPr lang="da-DK" dirty="0" err="1"/>
              <a:t>child</a:t>
            </a:r>
            <a:r>
              <a:rPr lang="da-DK" dirty="0"/>
              <a:t>		</a:t>
            </a:r>
            <a:r>
              <a:rPr lang="da-DK" dirty="0" err="1"/>
              <a:t>Children</a:t>
            </a:r>
            <a:endParaRPr lang="da-DK" b="1" u="sng" dirty="0"/>
          </a:p>
          <a:p>
            <a:pPr lvl="1"/>
            <a:r>
              <a:rPr lang="da-DK" dirty="0"/>
              <a:t>A </a:t>
            </a:r>
            <a:r>
              <a:rPr lang="da-DK" dirty="0" err="1"/>
              <a:t>woman</a:t>
            </a:r>
            <a:r>
              <a:rPr lang="da-DK" dirty="0"/>
              <a:t>	</a:t>
            </a:r>
            <a:r>
              <a:rPr lang="da-DK" dirty="0" err="1"/>
              <a:t>Women</a:t>
            </a:r>
            <a:endParaRPr lang="da-DK" b="1" u="sng" dirty="0"/>
          </a:p>
          <a:p>
            <a:pPr lvl="1"/>
            <a:r>
              <a:rPr lang="da-DK" dirty="0"/>
              <a:t>A </a:t>
            </a:r>
            <a:r>
              <a:rPr lang="da-DK" dirty="0" err="1"/>
              <a:t>sheep</a:t>
            </a:r>
            <a:r>
              <a:rPr lang="da-DK" dirty="0"/>
              <a:t>		</a:t>
            </a:r>
            <a:r>
              <a:rPr lang="da-DK" dirty="0" err="1"/>
              <a:t>Sheep</a:t>
            </a:r>
            <a:endParaRPr lang="da-DK" dirty="0"/>
          </a:p>
          <a:p>
            <a:pPr lvl="1"/>
            <a:r>
              <a:rPr lang="da-DK" i="0" dirty="0"/>
              <a:t>A </a:t>
            </a:r>
            <a:r>
              <a:rPr lang="da-DK" i="0" dirty="0" err="1"/>
              <a:t>mouse</a:t>
            </a:r>
            <a:r>
              <a:rPr lang="da-DK" i="0" dirty="0"/>
              <a:t>		</a:t>
            </a:r>
            <a:r>
              <a:rPr lang="da-DK" i="0" dirty="0" err="1"/>
              <a:t>Mice</a:t>
            </a:r>
            <a:endParaRPr lang="da-DK" i="0" dirty="0"/>
          </a:p>
          <a:p>
            <a:endParaRPr lang="da-DK" dirty="0">
              <a:solidFill>
                <a:srgbClr val="202124"/>
              </a:solidFill>
              <a:latin typeface="Google Sans"/>
            </a:endParaRPr>
          </a:p>
          <a:p>
            <a:pPr lvl="1"/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0621631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0B2DBB-2294-4DAC-666F-CCDCA4F29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Substantiver</a:t>
            </a:r>
            <a:r>
              <a:rPr lang="da-DK" dirty="0"/>
              <a:t> regler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CCA8713-4B23-DEB2-66A4-6CB31737F8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1. Navneord, der ender på -s, -ch, -</a:t>
            </a:r>
            <a:r>
              <a:rPr lang="da-DK" dirty="0" err="1"/>
              <a:t>sh</a:t>
            </a:r>
            <a:r>
              <a:rPr lang="da-DK" dirty="0"/>
              <a:t>, -</a:t>
            </a:r>
            <a:r>
              <a:rPr lang="da-DK" dirty="0" err="1"/>
              <a:t>ss</a:t>
            </a:r>
            <a:r>
              <a:rPr lang="da-DK" dirty="0"/>
              <a:t>, -x eller z, danner flertal med -es: </a:t>
            </a:r>
          </a:p>
          <a:p>
            <a:r>
              <a:rPr lang="da-DK" dirty="0"/>
              <a:t>bus - buses, </a:t>
            </a:r>
            <a:r>
              <a:rPr lang="da-DK" dirty="0" err="1"/>
              <a:t>church</a:t>
            </a:r>
            <a:r>
              <a:rPr lang="da-DK" dirty="0"/>
              <a:t> - </a:t>
            </a:r>
            <a:r>
              <a:rPr lang="da-DK" dirty="0" err="1"/>
              <a:t>churches</a:t>
            </a:r>
            <a:r>
              <a:rPr lang="da-DK" dirty="0"/>
              <a:t>, bush - </a:t>
            </a:r>
            <a:r>
              <a:rPr lang="da-DK" dirty="0" err="1"/>
              <a:t>bushes</a:t>
            </a:r>
            <a:r>
              <a:rPr lang="da-DK" dirty="0"/>
              <a:t>, </a:t>
            </a:r>
            <a:r>
              <a:rPr lang="da-DK" dirty="0" err="1"/>
              <a:t>kiss</a:t>
            </a:r>
            <a:r>
              <a:rPr lang="da-DK" dirty="0"/>
              <a:t> - </a:t>
            </a:r>
            <a:r>
              <a:rPr lang="da-DK" dirty="0" err="1"/>
              <a:t>kisses</a:t>
            </a:r>
            <a:r>
              <a:rPr lang="da-DK" dirty="0"/>
              <a:t>, </a:t>
            </a:r>
            <a:r>
              <a:rPr lang="da-DK" dirty="0" err="1"/>
              <a:t>box</a:t>
            </a:r>
            <a:r>
              <a:rPr lang="da-DK" dirty="0"/>
              <a:t> - </a:t>
            </a:r>
            <a:r>
              <a:rPr lang="da-DK" dirty="0" err="1"/>
              <a:t>boxes</a:t>
            </a:r>
            <a:r>
              <a:rPr lang="da-DK" dirty="0"/>
              <a:t>, quiz - quizzes</a:t>
            </a:r>
          </a:p>
          <a:p>
            <a:pPr marL="0" indent="0">
              <a:buNone/>
            </a:pPr>
            <a:r>
              <a:rPr lang="da-DK" dirty="0"/>
              <a:t>2. Nogle ord, som ender på -o, tilføjer -es i flertal: </a:t>
            </a:r>
          </a:p>
          <a:p>
            <a:r>
              <a:rPr lang="da-DK" dirty="0" err="1"/>
              <a:t>tomato</a:t>
            </a:r>
            <a:r>
              <a:rPr lang="da-DK" dirty="0"/>
              <a:t> - </a:t>
            </a:r>
            <a:r>
              <a:rPr lang="da-DK" dirty="0" err="1"/>
              <a:t>tomatoes</a:t>
            </a:r>
            <a:r>
              <a:rPr lang="da-DK" dirty="0"/>
              <a:t>, </a:t>
            </a:r>
            <a:r>
              <a:rPr lang="da-DK" dirty="0" err="1"/>
              <a:t>potato</a:t>
            </a:r>
            <a:r>
              <a:rPr lang="da-DK" dirty="0"/>
              <a:t> - </a:t>
            </a:r>
            <a:r>
              <a:rPr lang="da-DK" dirty="0" err="1"/>
              <a:t>potatoes</a:t>
            </a:r>
            <a:endParaRPr lang="da-DK" dirty="0"/>
          </a:p>
          <a:p>
            <a:pPr marL="0" indent="0">
              <a:buNone/>
            </a:pPr>
            <a:r>
              <a:rPr lang="da-DK" dirty="0"/>
              <a:t>3. Hvis ordet ender på konsonant + y, kommer det til at ende på -</a:t>
            </a:r>
            <a:r>
              <a:rPr lang="da-DK" dirty="0" err="1"/>
              <a:t>ies</a:t>
            </a:r>
            <a:r>
              <a:rPr lang="da-DK" dirty="0"/>
              <a:t> i flertal:</a:t>
            </a:r>
          </a:p>
          <a:p>
            <a:r>
              <a:rPr lang="da-DK" dirty="0" err="1"/>
              <a:t>family</a:t>
            </a:r>
            <a:r>
              <a:rPr lang="da-DK" dirty="0"/>
              <a:t> - families, baby - </a:t>
            </a:r>
            <a:r>
              <a:rPr lang="da-DK" dirty="0" err="1"/>
              <a:t>babies</a:t>
            </a:r>
            <a:r>
              <a:rPr lang="da-DK" dirty="0"/>
              <a:t> (men ikke, hvis der står en vokal foran y'et: boy - boys)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2808975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F93DAA-6673-19FA-50A6-8A4E2FCBC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Substantiver</a:t>
            </a:r>
            <a:r>
              <a:rPr lang="da-DK" dirty="0"/>
              <a:t> regler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DD7F751-462E-6248-DD49-D4A131A6B6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4. En række ord, der ender på -f i ental, får -ves i flertal:</a:t>
            </a:r>
          </a:p>
          <a:p>
            <a:r>
              <a:rPr lang="da-DK" dirty="0" err="1"/>
              <a:t>calf</a:t>
            </a:r>
            <a:r>
              <a:rPr lang="da-DK" dirty="0"/>
              <a:t> - </a:t>
            </a:r>
            <a:r>
              <a:rPr lang="da-DK" dirty="0" err="1"/>
              <a:t>calves</a:t>
            </a:r>
            <a:r>
              <a:rPr lang="da-DK" dirty="0"/>
              <a:t>, </a:t>
            </a:r>
            <a:r>
              <a:rPr lang="da-DK" dirty="0" err="1"/>
              <a:t>knife</a:t>
            </a:r>
            <a:r>
              <a:rPr lang="da-DK" dirty="0"/>
              <a:t> - knives Flere: </a:t>
            </a:r>
            <a:r>
              <a:rPr lang="da-DK" dirty="0" err="1"/>
              <a:t>half</a:t>
            </a:r>
            <a:r>
              <a:rPr lang="da-DK" dirty="0"/>
              <a:t>, </a:t>
            </a:r>
            <a:r>
              <a:rPr lang="da-DK" dirty="0" err="1"/>
              <a:t>loaf</a:t>
            </a:r>
            <a:r>
              <a:rPr lang="da-DK" dirty="0"/>
              <a:t>, </a:t>
            </a:r>
            <a:r>
              <a:rPr lang="da-DK" dirty="0" err="1"/>
              <a:t>life</a:t>
            </a:r>
            <a:r>
              <a:rPr lang="da-DK" dirty="0"/>
              <a:t>, </a:t>
            </a:r>
            <a:r>
              <a:rPr lang="da-DK" dirty="0" err="1"/>
              <a:t>wife</a:t>
            </a:r>
            <a:r>
              <a:rPr lang="da-DK" dirty="0"/>
              <a:t>, </a:t>
            </a:r>
            <a:r>
              <a:rPr lang="da-DK" dirty="0" err="1"/>
              <a:t>leaf</a:t>
            </a:r>
            <a:r>
              <a:rPr lang="da-DK" dirty="0"/>
              <a:t>, </a:t>
            </a:r>
            <a:r>
              <a:rPr lang="da-DK" dirty="0" err="1"/>
              <a:t>sheaf</a:t>
            </a:r>
            <a:r>
              <a:rPr lang="da-DK" dirty="0"/>
              <a:t>, </a:t>
            </a:r>
            <a:r>
              <a:rPr lang="da-DK" dirty="0" err="1"/>
              <a:t>thief</a:t>
            </a:r>
            <a:r>
              <a:rPr lang="da-DK" dirty="0"/>
              <a:t>, </a:t>
            </a:r>
            <a:r>
              <a:rPr lang="da-DK" dirty="0" err="1"/>
              <a:t>elf</a:t>
            </a:r>
            <a:r>
              <a:rPr lang="da-DK" dirty="0"/>
              <a:t>, </a:t>
            </a:r>
            <a:r>
              <a:rPr lang="da-DK" dirty="0" err="1"/>
              <a:t>self</a:t>
            </a:r>
            <a:r>
              <a:rPr lang="da-DK" dirty="0"/>
              <a:t>, </a:t>
            </a:r>
            <a:r>
              <a:rPr lang="da-DK" dirty="0" err="1"/>
              <a:t>shelf</a:t>
            </a:r>
            <a:r>
              <a:rPr lang="da-DK" dirty="0"/>
              <a:t>, </a:t>
            </a:r>
            <a:r>
              <a:rPr lang="da-DK" dirty="0" err="1"/>
              <a:t>wolf</a:t>
            </a:r>
            <a:endParaRPr lang="da-DK" dirty="0"/>
          </a:p>
          <a:p>
            <a:pPr marL="0" indent="0">
              <a:buNone/>
            </a:pPr>
            <a:r>
              <a:rPr lang="da-DK" dirty="0"/>
              <a:t>5. En række navneord har helt uregelmæssig flertalsdannelse, fx:</a:t>
            </a:r>
          </a:p>
          <a:p>
            <a:r>
              <a:rPr lang="da-DK" dirty="0" err="1"/>
              <a:t>child</a:t>
            </a:r>
            <a:r>
              <a:rPr lang="da-DK" dirty="0"/>
              <a:t> - </a:t>
            </a:r>
            <a:r>
              <a:rPr lang="da-DK" dirty="0" err="1"/>
              <a:t>children</a:t>
            </a:r>
            <a:r>
              <a:rPr lang="da-DK" dirty="0"/>
              <a:t>, man - men, </a:t>
            </a:r>
            <a:r>
              <a:rPr lang="da-DK" dirty="0" err="1"/>
              <a:t>woman</a:t>
            </a:r>
            <a:r>
              <a:rPr lang="da-DK" dirty="0"/>
              <a:t> - </a:t>
            </a:r>
            <a:r>
              <a:rPr lang="da-DK" dirty="0" err="1"/>
              <a:t>women</a:t>
            </a:r>
            <a:r>
              <a:rPr lang="da-DK" dirty="0"/>
              <a:t>, </a:t>
            </a:r>
            <a:r>
              <a:rPr lang="da-DK" dirty="0" err="1"/>
              <a:t>goose</a:t>
            </a:r>
            <a:r>
              <a:rPr lang="da-DK" dirty="0"/>
              <a:t> - </a:t>
            </a:r>
            <a:r>
              <a:rPr lang="da-DK" dirty="0" err="1"/>
              <a:t>geese</a:t>
            </a:r>
            <a:r>
              <a:rPr lang="da-DK" dirty="0"/>
              <a:t>, </a:t>
            </a:r>
            <a:r>
              <a:rPr lang="da-DK" dirty="0" err="1"/>
              <a:t>tooth</a:t>
            </a:r>
            <a:r>
              <a:rPr lang="da-DK" dirty="0"/>
              <a:t> - </a:t>
            </a:r>
            <a:r>
              <a:rPr lang="da-DK" dirty="0" err="1"/>
              <a:t>teeth</a:t>
            </a:r>
            <a:r>
              <a:rPr lang="da-DK" dirty="0"/>
              <a:t>, </a:t>
            </a:r>
            <a:r>
              <a:rPr lang="da-DK" dirty="0" err="1"/>
              <a:t>foot</a:t>
            </a:r>
            <a:r>
              <a:rPr lang="da-DK" dirty="0"/>
              <a:t> - </a:t>
            </a:r>
            <a:r>
              <a:rPr lang="da-DK" dirty="0" err="1"/>
              <a:t>feet</a:t>
            </a:r>
            <a:r>
              <a:rPr lang="da-DK" dirty="0"/>
              <a:t>, </a:t>
            </a:r>
            <a:r>
              <a:rPr lang="da-DK" dirty="0" err="1"/>
              <a:t>mouse</a:t>
            </a:r>
            <a:r>
              <a:rPr lang="da-DK" dirty="0"/>
              <a:t> - </a:t>
            </a:r>
            <a:r>
              <a:rPr lang="da-DK" dirty="0" err="1"/>
              <a:t>mice</a:t>
            </a:r>
            <a:endParaRPr lang="da-DK" dirty="0"/>
          </a:p>
          <a:p>
            <a:pPr marL="0" indent="0">
              <a:buNone/>
            </a:pPr>
            <a:r>
              <a:rPr lang="da-DK" dirty="0"/>
              <a:t>6. Nogle navneord er ikke tællelige på engelsk – derfor aldrig ”a / an” foran dem og aldrig flertals-s:</a:t>
            </a:r>
          </a:p>
          <a:p>
            <a:r>
              <a:rPr lang="da-DK" dirty="0" err="1"/>
              <a:t>advice</a:t>
            </a:r>
            <a:r>
              <a:rPr lang="da-DK" dirty="0"/>
              <a:t> (råd), </a:t>
            </a:r>
            <a:r>
              <a:rPr lang="da-DK" dirty="0" err="1"/>
              <a:t>furniture</a:t>
            </a:r>
            <a:r>
              <a:rPr lang="da-DK" dirty="0"/>
              <a:t> (møbler), information, news, </a:t>
            </a:r>
            <a:r>
              <a:rPr lang="da-DK" dirty="0" err="1"/>
              <a:t>money</a:t>
            </a:r>
            <a:r>
              <a:rPr lang="da-DK" dirty="0"/>
              <a:t>, </a:t>
            </a:r>
            <a:r>
              <a:rPr lang="da-DK" dirty="0" err="1"/>
              <a:t>bread</a:t>
            </a:r>
            <a:r>
              <a:rPr lang="da-DK" dirty="0"/>
              <a:t> m.fl.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309624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70C8EC-771B-730E-83FA-057E7A388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Artikler</a:t>
            </a:r>
            <a:r>
              <a:rPr lang="da-DK" dirty="0"/>
              <a:t> knytter sig altid til substantiver</a:t>
            </a:r>
            <a:br>
              <a:rPr lang="da-DK" dirty="0"/>
            </a:br>
            <a:endParaRPr lang="da-DK" dirty="0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A60D7EC-F5A1-9746-8793-C410A2A87D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Danske artikler</a:t>
            </a:r>
          </a:p>
        </p:txBody>
      </p:sp>
      <p:pic>
        <p:nvPicPr>
          <p:cNvPr id="8" name="Pladsholder til indhold 7">
            <a:extLst>
              <a:ext uri="{FF2B5EF4-FFF2-40B4-BE49-F238E27FC236}">
                <a16:creationId xmlns:a16="http://schemas.microsoft.com/office/drawing/2014/main" id="{17DA6CE3-3659-CD35-1B5F-0AC31666B8E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618031" y="3452333"/>
            <a:ext cx="3950550" cy="2267909"/>
          </a:xfrm>
          <a:prstGeom prst="rect">
            <a:avLst/>
          </a:prstGeom>
        </p:spPr>
      </p:pic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EB096272-D78D-7DE4-FFA9-971D206E11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a-DK" dirty="0"/>
              <a:t>Engelsk artikler</a:t>
            </a:r>
          </a:p>
        </p:txBody>
      </p:sp>
      <p:pic>
        <p:nvPicPr>
          <p:cNvPr id="14" name="Pladsholder til indhold 13" descr="Et billede, der indeholder tekst, Font/skrifttype, håndskrift, skærmbillede&#10;&#10;Automatisk genereret beskrivelse">
            <a:extLst>
              <a:ext uri="{FF2B5EF4-FFF2-40B4-BE49-F238E27FC236}">
                <a16:creationId xmlns:a16="http://schemas.microsoft.com/office/drawing/2014/main" id="{D9154ABC-F787-D7E8-521D-FBB9D94BCF6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724427" y="3429000"/>
            <a:ext cx="4045158" cy="1549480"/>
          </a:xfrm>
        </p:spPr>
      </p:pic>
    </p:spTree>
    <p:extLst>
      <p:ext uri="{BB962C8B-B14F-4D97-AF65-F5344CB8AC3E}">
        <p14:creationId xmlns:p14="http://schemas.microsoft.com/office/powerpoint/2010/main" val="13843079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6D1C93-E3DB-F835-3F57-2933D106D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Artikler</a:t>
            </a:r>
            <a:r>
              <a:rPr lang="da-DK" dirty="0"/>
              <a:t> ubestemt og bestemt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3D032AA-CC31-CCC4-7BD8-870BCA552A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Ubestemt artikel </a:t>
            </a:r>
          </a:p>
          <a:p>
            <a:r>
              <a:rPr lang="da-DK" sz="2400" dirty="0"/>
              <a:t>(en ud af mange)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58FE0D60-9C13-DEF5-FE7F-1A86A9271BF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da-DK" b="1" u="sng" dirty="0"/>
              <a:t>A</a:t>
            </a:r>
            <a:r>
              <a:rPr lang="da-DK" b="1" dirty="0"/>
              <a:t> </a:t>
            </a:r>
            <a:r>
              <a:rPr lang="da-DK" dirty="0" err="1"/>
              <a:t>bird</a:t>
            </a:r>
            <a:endParaRPr lang="da-DK" dirty="0"/>
          </a:p>
          <a:p>
            <a:r>
              <a:rPr lang="da-DK" b="1" u="sng" dirty="0"/>
              <a:t>An</a:t>
            </a:r>
            <a:r>
              <a:rPr lang="da-DK" dirty="0"/>
              <a:t> </a:t>
            </a:r>
            <a:r>
              <a:rPr lang="da-DK" dirty="0" err="1"/>
              <a:t>owl</a:t>
            </a:r>
            <a:endParaRPr lang="da-DK" dirty="0"/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E1BAF8E9-D759-D58F-2DCC-B85C05444F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a-DK" dirty="0"/>
              <a:t>Bestemt artikel </a:t>
            </a:r>
          </a:p>
          <a:p>
            <a:r>
              <a:rPr lang="da-DK" sz="2400" dirty="0"/>
              <a:t>(en bestemt en)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87270EEC-F8C8-F5DD-D0A8-6CB092767FD3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da-DK" b="1" dirty="0"/>
              <a:t>The</a:t>
            </a:r>
            <a:r>
              <a:rPr lang="da-DK" dirty="0"/>
              <a:t> student (”the” udtales [</a:t>
            </a:r>
            <a:r>
              <a:rPr lang="da-DK" dirty="0" err="1"/>
              <a:t>ði</a:t>
            </a:r>
            <a:r>
              <a:rPr lang="da-DK" dirty="0"/>
              <a:t>] ”</a:t>
            </a:r>
            <a:r>
              <a:rPr lang="da-DK" dirty="0" err="1"/>
              <a:t>fr</a:t>
            </a:r>
            <a:r>
              <a:rPr lang="da-DK" u="sng" dirty="0" err="1"/>
              <a:t>ee</a:t>
            </a:r>
            <a:r>
              <a:rPr lang="da-DK" dirty="0"/>
              <a:t> foran vokallyde)</a:t>
            </a:r>
          </a:p>
        </p:txBody>
      </p:sp>
    </p:spTree>
    <p:extLst>
      <p:ext uri="{BB962C8B-B14F-4D97-AF65-F5344CB8AC3E}">
        <p14:creationId xmlns:p14="http://schemas.microsoft.com/office/powerpoint/2010/main" val="698879768"/>
      </p:ext>
    </p:extLst>
  </p:cSld>
  <p:clrMapOvr>
    <a:masterClrMapping/>
  </p:clrMapOvr>
</p:sld>
</file>

<file path=ppt/theme/theme1.xml><?xml version="1.0" encoding="utf-8"?>
<a:theme xmlns:a="http://schemas.openxmlformats.org/drawingml/2006/main" name="Beskæring">
  <a:themeElements>
    <a:clrScheme name="Crop">
      <a:dk1>
        <a:sysClr val="windowText" lastClr="000000"/>
      </a:dk1>
      <a:lt1>
        <a:sysClr val="window" lastClr="FFFFFF"/>
      </a:lt1>
      <a:dk2>
        <a:srgbClr val="432A30"/>
      </a:dk2>
      <a:lt2>
        <a:srgbClr val="F2F2F0"/>
      </a:lt2>
      <a:accent1>
        <a:srgbClr val="836C9F"/>
      </a:accent1>
      <a:accent2>
        <a:srgbClr val="BDAB56"/>
      </a:accent2>
      <a:accent3>
        <a:srgbClr val="B0565D"/>
      </a:accent3>
      <a:accent4>
        <a:srgbClr val="55B1BC"/>
      </a:accent4>
      <a:accent5>
        <a:srgbClr val="4D925F"/>
      </a:accent5>
      <a:accent6>
        <a:srgbClr val="E08C4A"/>
      </a:accent6>
      <a:hlink>
        <a:srgbClr val="55B1BC"/>
      </a:hlink>
      <a:folHlink>
        <a:srgbClr val="836C9F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9270AA94-2367-4B1E-B579-26147B222B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TM10001105[[fn=Beskæring]]</Template>
  <TotalTime>731</TotalTime>
  <Words>627</Words>
  <Application>Microsoft Office PowerPoint</Application>
  <PresentationFormat>Widescreen</PresentationFormat>
  <Paragraphs>88</Paragraphs>
  <Slides>11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11</vt:i4>
      </vt:variant>
    </vt:vector>
  </HeadingPairs>
  <TitlesOfParts>
    <vt:vector size="14" baseType="lpstr">
      <vt:lpstr>Franklin Gothic Book</vt:lpstr>
      <vt:lpstr>Google Sans</vt:lpstr>
      <vt:lpstr>Beskæring</vt:lpstr>
      <vt:lpstr>Navneord subtantiv noun</vt:lpstr>
      <vt:lpstr>Substantiver i flertal</vt:lpstr>
      <vt:lpstr>Substantiver i flertal</vt:lpstr>
      <vt:lpstr>Substantiver i flertal</vt:lpstr>
      <vt:lpstr>Substantiver i flertal</vt:lpstr>
      <vt:lpstr>Substantiver i flertal   Når et navneord ender på y, skal du holde øje med, hvilket bogstav der står foran y’et  </vt:lpstr>
      <vt:lpstr>Substantiver i flertal</vt:lpstr>
      <vt:lpstr>Substantiver regler</vt:lpstr>
      <vt:lpstr>Substantiver regler</vt:lpstr>
      <vt:lpstr>Artikler knytter sig altid til substantiver </vt:lpstr>
      <vt:lpstr>Artikler ubestemt og bestemt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Navneord subtantiv noun</dc:title>
  <dc:creator>Sara Dabdoub</dc:creator>
  <cp:lastModifiedBy>Sara Dabdoub</cp:lastModifiedBy>
  <cp:revision>1</cp:revision>
  <dcterms:created xsi:type="dcterms:W3CDTF">2023-10-03T19:47:13Z</dcterms:created>
  <dcterms:modified xsi:type="dcterms:W3CDTF">2023-10-04T07:58:26Z</dcterms:modified>
</cp:coreProperties>
</file>