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768"/>
  </p:normalViewPr>
  <p:slideViewPr>
    <p:cSldViewPr snapToGrid="0">
      <p:cViewPr varScale="1">
        <p:scale>
          <a:sx n="110" d="100"/>
          <a:sy n="110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7000B2-5AD3-4146-9696-73349305C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37258DD-6312-F69A-16F2-C3D2006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81BE58-3E4F-23C9-651C-F7DFFE476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E946E4F-1E97-E152-A251-79D2D5017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3A8ACE-1A67-1F17-4203-E3838E542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771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717350-E9EF-EEAF-89BC-301889209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903D2A-F579-246C-B3DF-D7CC8C579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06C050E-7613-C962-8AF6-5AAFAD007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9AEFFF-3074-A279-3B3E-7B1B25737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7ABC32-E8FA-CD6B-8EF7-0621223D9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0076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C429A0-751F-FA3B-C166-84116F5CA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5203FE-F3DC-0DB1-F300-C3B9B257A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081A468-5361-A0DD-A24E-03D165EDE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37BA52-B549-7A5C-3D5E-78365BB3D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B71BCAE-FDC5-D61F-B5A6-1A019CE39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2133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5C280-2B1A-F69E-34E4-5D23E8A7D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D4A7CC-358A-9F4A-E792-80A32C04B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269EA14-B26C-604A-99DB-B9E01E5AF2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BDB43E0-F96D-ACAF-A2F6-E686235CA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52E6B49-0E54-ABFD-545C-9BEA817E1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7179DD4-9E9A-543D-8CD2-AB10633B7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503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1546C3-7B3F-667F-99B8-DAF816CE7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E3698B0-3F2A-CA86-83E3-1D5150893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FC46B5-FF6D-644C-367B-D731F5929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FA72431-B8F3-DF36-1C0C-0CA6143B1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776F4BB-0068-D4FD-9F72-64E1593B3E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49DC352-1BD5-9DF1-0967-B274761E0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5AF25DC-22C8-1470-C6BE-6A61D58E2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92E4EAA-2DD8-1186-A96C-CE0EB3F1A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1687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D50BE-3FE8-282A-F130-4BD07B5BB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1A6E996-5E21-7A1D-45E4-1747B9C65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8696B71-BD77-2993-35DC-5B9D217D8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DEEAE67-B59D-EBD2-1993-926A876AA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3319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19534BE-9691-B242-5869-E9ADFD652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C2FE0DC-B2B9-298F-3161-AAF3CDC04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6E08A90-115A-71EE-A1FF-C1DC76A4B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02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FE060C-19C3-B535-1B13-B9211212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83E718-C0C7-2942-14E4-3F388C932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7D9606D-6761-FAF7-1958-6E9E3E4A1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061D689-AE32-2599-D056-4D3B28A7F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83929D5-5BF0-3976-8DC8-C86DE79B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977FF88-D700-48CC-EFA5-247C212D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1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53A57-4D4F-0249-EE13-1F9937D35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4345E1C-C270-AA84-76D3-4FE9F5C6E5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9596548-5B50-CA48-F78A-7CA8A705B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948818A-3AEC-3413-4332-5517A1044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1E7E8B7-7982-BE5D-A1C9-F3D16831D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A93B5A8-AF88-0252-6E4F-36395D02D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053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558353-7791-2DA2-C76D-EA32F816B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2FA18F0-84C7-16D3-68A4-186478F331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DFF8FC6-C5F3-4D4E-66B9-65FF2D0F3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FC5D0A-21C3-B2A0-C5E9-F9D000E30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7CE43C-6F12-EFA7-350A-F94945C0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1046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9D31F54-5E4B-4A30-3CA5-2AC0C1A2BC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D209DA-F3E9-FA98-F7AD-2EA62CEED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CB6433-4AA1-629D-CE40-9272B1B81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44F2A0-E6AD-67EE-F414-A83EF3C93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F119A9-E015-41F9-DE36-3E3D5792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905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407C2B8-7DEF-9BEC-B473-1DAC6757A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2D8B6AE-D39D-4450-2107-D11775299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A330543-A7FE-9B23-FA9B-2EC855E553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50D769-2455-CA41-8160-1991EC3FA10D}" type="datetimeFigureOut">
              <a:rPr lang="da-DK" smtClean="0"/>
              <a:t>04.09.2024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4DC940-CA8C-F4A3-A627-8EF39C4796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1BFE59-ED3F-7961-4271-8A371DC11C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A8977F-DDF3-7848-BA65-49B3A40436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289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frugt, bær&#10;&#10;Automatisk genereret beskrivelse">
            <a:extLst>
              <a:ext uri="{FF2B5EF4-FFF2-40B4-BE49-F238E27FC236}">
                <a16:creationId xmlns:a16="http://schemas.microsoft.com/office/drawing/2014/main" id="{3EEF460B-2B38-FBA1-E2DB-51DDC381E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90600"/>
            <a:ext cx="9986098" cy="456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99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Font/skrifttype, skærmbillede, grøn&#10;&#10;Automatisk genereret beskrivelse">
            <a:extLst>
              <a:ext uri="{FF2B5EF4-FFF2-40B4-BE49-F238E27FC236}">
                <a16:creationId xmlns:a16="http://schemas.microsoft.com/office/drawing/2014/main" id="{40C716F3-97BF-6D46-A9A3-729E55C1C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07" y="2563091"/>
            <a:ext cx="11462984" cy="173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36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skærmbillede, tekst, pattedyr&#10;&#10;Automatisk genereret beskrivelse">
            <a:extLst>
              <a:ext uri="{FF2B5EF4-FFF2-40B4-BE49-F238E27FC236}">
                <a16:creationId xmlns:a16="http://schemas.microsoft.com/office/drawing/2014/main" id="{0CBCE7C4-93A0-1CFA-3DFE-2399920D3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8545"/>
            <a:ext cx="12244342" cy="550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8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72ED402B-3367-D68D-3A91-669BCB795F10}"/>
              </a:ext>
            </a:extLst>
          </p:cNvPr>
          <p:cNvSpPr txBox="1"/>
          <p:nvPr/>
        </p:nvSpPr>
        <p:spPr>
          <a:xfrm>
            <a:off x="433754" y="304800"/>
            <a:ext cx="11050974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Hvad skal man kunne efter dette forløb</a:t>
            </a:r>
          </a:p>
          <a:p>
            <a:endParaRPr lang="da-DK" b="1" dirty="0"/>
          </a:p>
          <a:p>
            <a:r>
              <a:rPr lang="da-DK" sz="1600" dirty="0"/>
              <a:t>1. Forklare, hvad der sker ved en </a:t>
            </a:r>
            <a:r>
              <a:rPr lang="da-DK" sz="1600" b="1" dirty="0"/>
              <a:t>oxidation</a:t>
            </a:r>
            <a:r>
              <a:rPr lang="da-DK" sz="1600" dirty="0"/>
              <a:t> og ved en </a:t>
            </a:r>
            <a:r>
              <a:rPr lang="da-DK" sz="1600" b="1" dirty="0"/>
              <a:t>reduktion</a:t>
            </a:r>
          </a:p>
          <a:p>
            <a:endParaRPr lang="da-DK" sz="1600" dirty="0"/>
          </a:p>
          <a:p>
            <a:r>
              <a:rPr lang="da-DK" sz="1600" dirty="0"/>
              <a:t>2. Gøre rede for betydningen af </a:t>
            </a:r>
            <a:r>
              <a:rPr lang="da-DK" sz="1600" b="1" dirty="0"/>
              <a:t>spændingsrækken</a:t>
            </a:r>
          </a:p>
          <a:p>
            <a:endParaRPr lang="da-DK" sz="1600" dirty="0"/>
          </a:p>
          <a:p>
            <a:r>
              <a:rPr lang="da-DK" sz="1600" dirty="0"/>
              <a:t>3. Gøre rede for, hvordan man tildeler </a:t>
            </a:r>
            <a:r>
              <a:rPr lang="da-DK" sz="1600" b="1" dirty="0"/>
              <a:t>hydrogen oxidationstal</a:t>
            </a:r>
            <a:r>
              <a:rPr lang="da-DK" sz="1600" dirty="0"/>
              <a:t>, fx i H</a:t>
            </a:r>
            <a:r>
              <a:rPr lang="da-DK" sz="1600" baseline="-25000" dirty="0"/>
              <a:t>2</a:t>
            </a:r>
            <a:r>
              <a:rPr lang="da-DK" sz="1600" dirty="0"/>
              <a:t>, H</a:t>
            </a:r>
            <a:r>
              <a:rPr lang="da-DK" sz="1600" baseline="-25000" dirty="0"/>
              <a:t>2</a:t>
            </a:r>
            <a:r>
              <a:rPr lang="da-DK" sz="1600" dirty="0"/>
              <a:t>O og OH</a:t>
            </a:r>
            <a:r>
              <a:rPr lang="da-DK" sz="1600" baseline="30000" dirty="0"/>
              <a:t>–</a:t>
            </a:r>
          </a:p>
          <a:p>
            <a:endParaRPr lang="da-DK" sz="1600" dirty="0"/>
          </a:p>
          <a:p>
            <a:r>
              <a:rPr lang="da-DK" sz="1600" dirty="0"/>
              <a:t>4. Gøre rede for, hvordan man tildeler </a:t>
            </a:r>
            <a:r>
              <a:rPr lang="da-DK" sz="1600" b="1" dirty="0"/>
              <a:t>oxygen oxidationstal</a:t>
            </a:r>
            <a:r>
              <a:rPr lang="da-DK" sz="1600" dirty="0"/>
              <a:t>, fx i O</a:t>
            </a:r>
            <a:r>
              <a:rPr lang="da-DK" sz="1600" baseline="-25000" dirty="0"/>
              <a:t>2</a:t>
            </a:r>
            <a:r>
              <a:rPr lang="da-DK" sz="1600" dirty="0"/>
              <a:t>, O</a:t>
            </a:r>
            <a:r>
              <a:rPr lang="da-DK" sz="1600" baseline="30000" dirty="0"/>
              <a:t>2–</a:t>
            </a:r>
            <a:r>
              <a:rPr lang="da-DK" sz="1600" dirty="0"/>
              <a:t>, SO</a:t>
            </a:r>
            <a:r>
              <a:rPr lang="da-DK" sz="1600" baseline="-25000" dirty="0"/>
              <a:t>2</a:t>
            </a:r>
            <a:endParaRPr lang="da-DK" sz="1600" dirty="0"/>
          </a:p>
          <a:p>
            <a:endParaRPr lang="da-DK" sz="1600" dirty="0"/>
          </a:p>
          <a:p>
            <a:r>
              <a:rPr lang="da-DK" sz="1600" dirty="0"/>
              <a:t>5. Gøre rede for, hvordan man tildeler de </a:t>
            </a:r>
            <a:r>
              <a:rPr lang="da-DK" sz="1600" b="1" dirty="0"/>
              <a:t>enkelte atomer oxidationstal</a:t>
            </a:r>
            <a:r>
              <a:rPr lang="da-DK" sz="1600" dirty="0"/>
              <a:t>, fx SO</a:t>
            </a:r>
            <a:r>
              <a:rPr lang="da-DK" sz="1600" baseline="-25000" dirty="0"/>
              <a:t>3</a:t>
            </a:r>
            <a:r>
              <a:rPr lang="da-DK" sz="1600" baseline="30000" dirty="0"/>
              <a:t>2–</a:t>
            </a:r>
            <a:r>
              <a:rPr lang="da-DK" sz="1600" dirty="0"/>
              <a:t>, NH</a:t>
            </a:r>
            <a:r>
              <a:rPr lang="da-DK" sz="1600" baseline="-25000" dirty="0"/>
              <a:t>4</a:t>
            </a:r>
            <a:r>
              <a:rPr lang="da-DK" sz="1600" baseline="30000" dirty="0"/>
              <a:t>+</a:t>
            </a:r>
            <a:r>
              <a:rPr lang="da-DK" sz="1600" dirty="0"/>
              <a:t> Cr</a:t>
            </a:r>
            <a:r>
              <a:rPr lang="da-DK" sz="1600" baseline="-25000" dirty="0"/>
              <a:t>2</a:t>
            </a:r>
            <a:r>
              <a:rPr lang="da-DK" sz="1600" dirty="0"/>
              <a:t>O</a:t>
            </a:r>
            <a:r>
              <a:rPr lang="da-DK" sz="1600" baseline="-25000" dirty="0"/>
              <a:t>7</a:t>
            </a:r>
            <a:r>
              <a:rPr lang="da-DK" sz="1600" baseline="30000" dirty="0"/>
              <a:t>2–</a:t>
            </a:r>
            <a:endParaRPr lang="da-DK" sz="1600" dirty="0"/>
          </a:p>
          <a:p>
            <a:endParaRPr lang="da-DK" sz="1600" dirty="0"/>
          </a:p>
          <a:p>
            <a:r>
              <a:rPr lang="da-DK" sz="1600" dirty="0"/>
              <a:t>6. Gøre rede for, hvorledes begreberne </a:t>
            </a:r>
            <a:r>
              <a:rPr lang="da-DK" sz="1600" b="1" dirty="0"/>
              <a:t>oxidation</a:t>
            </a:r>
            <a:r>
              <a:rPr lang="da-DK" sz="1600" dirty="0"/>
              <a:t> og </a:t>
            </a:r>
            <a:r>
              <a:rPr lang="da-DK" sz="1600" b="1" dirty="0"/>
              <a:t>reduktion</a:t>
            </a:r>
            <a:r>
              <a:rPr lang="da-DK" sz="1600" dirty="0"/>
              <a:t> </a:t>
            </a:r>
            <a:r>
              <a:rPr lang="da-DK" sz="1600" b="1" dirty="0"/>
              <a:t>relaterer til ændringer i oxidationstal i en kemisk reaktion</a:t>
            </a:r>
            <a:r>
              <a:rPr lang="da-DK" sz="1600" dirty="0"/>
              <a:t>,</a:t>
            </a:r>
          </a:p>
          <a:p>
            <a:r>
              <a:rPr lang="da-DK" sz="1600" dirty="0"/>
              <a:t>fx Mg(s) + Cl</a:t>
            </a:r>
            <a:r>
              <a:rPr lang="da-DK" sz="1600" baseline="-25000" dirty="0"/>
              <a:t>2</a:t>
            </a:r>
            <a:r>
              <a:rPr lang="da-DK" sz="1600" dirty="0"/>
              <a:t>(g) → MgCl</a:t>
            </a:r>
            <a:r>
              <a:rPr lang="da-DK" sz="1600" baseline="-25000" dirty="0"/>
              <a:t>2</a:t>
            </a:r>
            <a:r>
              <a:rPr lang="da-DK" sz="1600" dirty="0"/>
              <a:t>(s)</a:t>
            </a:r>
          </a:p>
          <a:p>
            <a:endParaRPr lang="da-DK" sz="1600" dirty="0"/>
          </a:p>
          <a:p>
            <a:r>
              <a:rPr lang="da-DK" sz="1600" dirty="0"/>
              <a:t>7. Forklare, hvorfor den </a:t>
            </a:r>
            <a:r>
              <a:rPr lang="da-DK" sz="1600" b="1" dirty="0"/>
              <a:t>samlede stignin</a:t>
            </a:r>
            <a:r>
              <a:rPr lang="da-DK" sz="1600" dirty="0"/>
              <a:t>g i oxidationstal skal være lig med det </a:t>
            </a:r>
            <a:r>
              <a:rPr lang="da-DK" sz="1600" b="1" dirty="0"/>
              <a:t>samlede fald </a:t>
            </a:r>
            <a:r>
              <a:rPr lang="da-DK" sz="1600" dirty="0"/>
              <a:t>i oxidationstal ved en kemisk</a:t>
            </a:r>
          </a:p>
          <a:p>
            <a:r>
              <a:rPr lang="da-DK" sz="1600" dirty="0"/>
              <a:t>reaktion</a:t>
            </a:r>
          </a:p>
          <a:p>
            <a:endParaRPr lang="da-DK" sz="1600" dirty="0"/>
          </a:p>
          <a:p>
            <a:r>
              <a:rPr lang="da-DK" sz="1600" dirty="0"/>
              <a:t>8. Gør rede for, hvordan man trin for trin foretager afstemningen for en </a:t>
            </a:r>
            <a:r>
              <a:rPr lang="da-DK" sz="1600" b="1" dirty="0"/>
              <a:t>redoxreaktion i sur opløsning</a:t>
            </a:r>
            <a:r>
              <a:rPr lang="da-DK" sz="1600" dirty="0"/>
              <a:t>, fx</a:t>
            </a:r>
          </a:p>
          <a:p>
            <a:r>
              <a:rPr lang="da-DK" sz="1600" dirty="0"/>
              <a:t>Fe</a:t>
            </a:r>
            <a:r>
              <a:rPr lang="da-DK" sz="1600" baseline="30000" dirty="0"/>
              <a:t>2+</a:t>
            </a:r>
            <a:r>
              <a:rPr lang="da-DK" sz="1600" dirty="0"/>
              <a:t>(</a:t>
            </a:r>
            <a:r>
              <a:rPr lang="da-DK" sz="1600" dirty="0" err="1"/>
              <a:t>aq</a:t>
            </a:r>
            <a:r>
              <a:rPr lang="da-DK" sz="1600" dirty="0"/>
              <a:t>) + NO</a:t>
            </a:r>
            <a:r>
              <a:rPr lang="da-DK" sz="1600" baseline="-25000" dirty="0"/>
              <a:t>3</a:t>
            </a:r>
            <a:r>
              <a:rPr lang="da-DK" sz="1600" baseline="30000" dirty="0"/>
              <a:t>–</a:t>
            </a:r>
            <a:r>
              <a:rPr lang="da-DK" sz="1600" dirty="0"/>
              <a:t>(</a:t>
            </a:r>
            <a:r>
              <a:rPr lang="da-DK" sz="1600" dirty="0" err="1"/>
              <a:t>aq</a:t>
            </a:r>
            <a:r>
              <a:rPr lang="da-DK" sz="1600" dirty="0"/>
              <a:t>) → Fe</a:t>
            </a:r>
            <a:r>
              <a:rPr lang="da-DK" sz="1600" baseline="30000" dirty="0"/>
              <a:t>3+</a:t>
            </a:r>
            <a:r>
              <a:rPr lang="da-DK" sz="1600" dirty="0"/>
              <a:t>(</a:t>
            </a:r>
            <a:r>
              <a:rPr lang="da-DK" sz="1600" dirty="0" err="1"/>
              <a:t>aq</a:t>
            </a:r>
            <a:r>
              <a:rPr lang="da-DK" sz="1600" dirty="0"/>
              <a:t>) + NO(g)</a:t>
            </a:r>
          </a:p>
          <a:p>
            <a:endParaRPr lang="da-DK" sz="1600" dirty="0"/>
          </a:p>
          <a:p>
            <a:r>
              <a:rPr lang="da-DK" sz="1600" dirty="0"/>
              <a:t>9. Gør rede for, hvordan man trin for trin foretager afstemningen af en </a:t>
            </a:r>
            <a:r>
              <a:rPr lang="da-DK" sz="1600" b="1" dirty="0"/>
              <a:t>redoxreaktion i basisk opløsning</a:t>
            </a:r>
            <a:r>
              <a:rPr lang="da-DK" sz="1600" dirty="0"/>
              <a:t>, fx</a:t>
            </a:r>
          </a:p>
          <a:p>
            <a:r>
              <a:rPr lang="da-DK" sz="1600" dirty="0"/>
              <a:t>SO</a:t>
            </a:r>
            <a:r>
              <a:rPr lang="da-DK" sz="1600" baseline="-25000" dirty="0"/>
              <a:t>3</a:t>
            </a:r>
            <a:r>
              <a:rPr lang="da-DK" sz="1600" baseline="30000" dirty="0"/>
              <a:t>2–</a:t>
            </a:r>
            <a:r>
              <a:rPr lang="da-DK" sz="1600" dirty="0"/>
              <a:t>(</a:t>
            </a:r>
            <a:r>
              <a:rPr lang="da-DK" sz="1600" dirty="0" err="1"/>
              <a:t>aq</a:t>
            </a:r>
            <a:r>
              <a:rPr lang="da-DK" sz="1600" dirty="0"/>
              <a:t>) + MnO4</a:t>
            </a:r>
            <a:r>
              <a:rPr lang="da-DK" sz="1600" baseline="30000" dirty="0"/>
              <a:t>–</a:t>
            </a:r>
            <a:r>
              <a:rPr lang="da-DK" sz="1600" dirty="0"/>
              <a:t>(</a:t>
            </a:r>
            <a:r>
              <a:rPr lang="da-DK" sz="1600" dirty="0" err="1"/>
              <a:t>aq</a:t>
            </a:r>
            <a:r>
              <a:rPr lang="da-DK" sz="1600" dirty="0"/>
              <a:t>) → SO</a:t>
            </a:r>
            <a:r>
              <a:rPr lang="da-DK" sz="1600" baseline="-25000" dirty="0"/>
              <a:t>4</a:t>
            </a:r>
            <a:r>
              <a:rPr lang="da-DK" sz="1600" baseline="30000" dirty="0"/>
              <a:t>2–</a:t>
            </a:r>
            <a:r>
              <a:rPr lang="da-DK" sz="1600" dirty="0"/>
              <a:t>(</a:t>
            </a:r>
            <a:r>
              <a:rPr lang="da-DK" sz="1600" dirty="0" err="1"/>
              <a:t>aq</a:t>
            </a:r>
            <a:r>
              <a:rPr lang="da-DK" sz="1600" dirty="0"/>
              <a:t>) + MnO</a:t>
            </a:r>
            <a:r>
              <a:rPr lang="da-DK" sz="1600" baseline="-25000" dirty="0"/>
              <a:t>4</a:t>
            </a:r>
            <a:r>
              <a:rPr lang="da-DK" sz="1600" baseline="30000" dirty="0"/>
              <a:t>2–</a:t>
            </a:r>
            <a:r>
              <a:rPr lang="da-DK" sz="1600" dirty="0"/>
              <a:t>(</a:t>
            </a:r>
            <a:r>
              <a:rPr lang="da-DK" sz="1600" dirty="0" err="1"/>
              <a:t>aq</a:t>
            </a:r>
            <a:r>
              <a:rPr lang="da-DK" sz="1600" dirty="0"/>
              <a:t>)</a:t>
            </a:r>
          </a:p>
          <a:p>
            <a:endParaRPr lang="da-DK" sz="1600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B38D48D1-B7B4-C818-DE45-A19BD700959C}"/>
              </a:ext>
            </a:extLst>
          </p:cNvPr>
          <p:cNvSpPr txBox="1"/>
          <p:nvPr/>
        </p:nvSpPr>
        <p:spPr>
          <a:xfrm>
            <a:off x="-995423" y="2037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8500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228</Words>
  <Application>Microsoft Macintosh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Ida Bjerrum-Bohr</dc:creator>
  <cp:lastModifiedBy>Ida Bjerrum-Bohr</cp:lastModifiedBy>
  <cp:revision>4</cp:revision>
  <dcterms:created xsi:type="dcterms:W3CDTF">2024-08-14T09:21:53Z</dcterms:created>
  <dcterms:modified xsi:type="dcterms:W3CDTF">2024-09-05T08:43:37Z</dcterms:modified>
</cp:coreProperties>
</file>