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14" r:id="rId3"/>
    <p:sldId id="324" r:id="rId4"/>
    <p:sldId id="317" r:id="rId5"/>
    <p:sldId id="318" r:id="rId6"/>
    <p:sldId id="320" r:id="rId7"/>
    <p:sldId id="321" r:id="rId8"/>
    <p:sldId id="322" r:id="rId9"/>
    <p:sldId id="323" r:id="rId10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F24972-4F95-4602-B0EA-CDAFC04FE4CD}" v="3" dt="2025-10-10T09:18:48.8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6" autoAdjust="0"/>
    <p:restoredTop sz="94660"/>
  </p:normalViewPr>
  <p:slideViewPr>
    <p:cSldViewPr snapToGrid="0">
      <p:cViewPr>
        <p:scale>
          <a:sx n="74" d="100"/>
          <a:sy n="74" d="100"/>
        </p:scale>
        <p:origin x="2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 Lund Hoyer" userId="ef68c4d9-a763-4ffd-b2e7-e46354cee84b" providerId="ADAL" clId="{C0F24972-4F95-4602-B0EA-CDAFC04FE4CD}"/>
    <pc:docChg chg="addSld modSld">
      <pc:chgData name="Anders Lund Hoyer" userId="ef68c4d9-a763-4ffd-b2e7-e46354cee84b" providerId="ADAL" clId="{C0F24972-4F95-4602-B0EA-CDAFC04FE4CD}" dt="2025-10-10T09:19:03.210" v="56" actId="20577"/>
      <pc:docMkLst>
        <pc:docMk/>
      </pc:docMkLst>
      <pc:sldChg chg="modSp mod">
        <pc:chgData name="Anders Lund Hoyer" userId="ef68c4d9-a763-4ffd-b2e7-e46354cee84b" providerId="ADAL" clId="{C0F24972-4F95-4602-B0EA-CDAFC04FE4CD}" dt="2025-10-10T09:17:52.020" v="12" actId="404"/>
        <pc:sldMkLst>
          <pc:docMk/>
          <pc:sldMk cId="1564865191" sldId="314"/>
        </pc:sldMkLst>
        <pc:spChg chg="mod">
          <ac:chgData name="Anders Lund Hoyer" userId="ef68c4d9-a763-4ffd-b2e7-e46354cee84b" providerId="ADAL" clId="{C0F24972-4F95-4602-B0EA-CDAFC04FE4CD}" dt="2025-10-10T09:17:52.020" v="12" actId="404"/>
          <ac:spMkLst>
            <pc:docMk/>
            <pc:sldMk cId="1564865191" sldId="314"/>
            <ac:spMk id="3" creationId="{5520C546-0437-7607-AC9A-4B24E9052BF4}"/>
          </ac:spMkLst>
        </pc:spChg>
      </pc:sldChg>
      <pc:sldChg chg="modSp new mod">
        <pc:chgData name="Anders Lund Hoyer" userId="ef68c4d9-a763-4ffd-b2e7-e46354cee84b" providerId="ADAL" clId="{C0F24972-4F95-4602-B0EA-CDAFC04FE4CD}" dt="2025-10-10T09:19:03.210" v="56" actId="20577"/>
        <pc:sldMkLst>
          <pc:docMk/>
          <pc:sldMk cId="4122894037" sldId="324"/>
        </pc:sldMkLst>
        <pc:spChg chg="mod">
          <ac:chgData name="Anders Lund Hoyer" userId="ef68c4d9-a763-4ffd-b2e7-e46354cee84b" providerId="ADAL" clId="{C0F24972-4F95-4602-B0EA-CDAFC04FE4CD}" dt="2025-10-10T09:18:16.625" v="31" actId="20577"/>
          <ac:spMkLst>
            <pc:docMk/>
            <pc:sldMk cId="4122894037" sldId="324"/>
            <ac:spMk id="2" creationId="{26F39560-7005-3DA9-5ADA-F4C21C30FD3C}"/>
          </ac:spMkLst>
        </pc:spChg>
        <pc:spChg chg="mod">
          <ac:chgData name="Anders Lund Hoyer" userId="ef68c4d9-a763-4ffd-b2e7-e46354cee84b" providerId="ADAL" clId="{C0F24972-4F95-4602-B0EA-CDAFC04FE4CD}" dt="2025-10-10T09:19:03.210" v="56" actId="20577"/>
          <ac:spMkLst>
            <pc:docMk/>
            <pc:sldMk cId="4122894037" sldId="324"/>
            <ac:spMk id="3" creationId="{AFAB0313-5749-644B-D8F0-596A5C4429F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BA60B6-D1B2-1737-3546-5F4ABF5D6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E001FC1-F1AA-A869-64C3-5BEBB2A225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559803F-5DB2-A782-5356-1EA4CCAB1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1DFED-47EF-4B3F-971A-850CFD6DFDF8}" type="datetimeFigureOut">
              <a:rPr lang="da-DK" smtClean="0"/>
              <a:t>10-10-2025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65D82A6-6558-65A9-A2B5-18DBE095E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847C1F2-95CB-C604-7192-28E3B266A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7B4D-D74E-41B6-8532-355E45A310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11358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B5C164-69A3-B709-DFDA-2C275582B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79F423E-9661-30DB-68B6-0F5D3DE981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C8753F5-EE8D-EDD5-8A9A-5069F1E1F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1DFED-47EF-4B3F-971A-850CFD6DFDF8}" type="datetimeFigureOut">
              <a:rPr lang="da-DK" smtClean="0"/>
              <a:t>10-10-2025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C4A5E42-376B-F453-7807-403A96196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D0556E6-E11F-95A8-2BF9-B60C292AC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7B4D-D74E-41B6-8532-355E45A310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61691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F3148910-C0F1-B033-9810-149539ECAA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FB353C2-BACB-4AD5-45B9-F7715F899D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31DBD15-21D1-2EA7-DC3D-EAC07671E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1DFED-47EF-4B3F-971A-850CFD6DFDF8}" type="datetimeFigureOut">
              <a:rPr lang="da-DK" smtClean="0"/>
              <a:t>10-10-2025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5F15E71-1835-5C03-F1A4-E4CF672D9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1CEF689-FA50-7784-FEA8-3360D52AF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7B4D-D74E-41B6-8532-355E45A310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70958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B28BD9-64A9-5D9B-AA7A-CD2C260DC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82D9B20-251D-347F-A33F-91D618919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6110345-9042-8EC1-EF52-EE1BFA1EF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1DFED-47EF-4B3F-971A-850CFD6DFDF8}" type="datetimeFigureOut">
              <a:rPr lang="da-DK" smtClean="0"/>
              <a:t>10-10-2025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F45483B-D4EE-12A9-E038-A5BA067F7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5881449-6A5E-7095-3CA6-FC0AA510F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7B4D-D74E-41B6-8532-355E45A310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81448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C5F07C-12C8-3963-6140-217754A0E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43061F8-F748-D178-BAA5-FEA52276CD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33DD081-4575-969A-17A1-0ECAED217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1DFED-47EF-4B3F-971A-850CFD6DFDF8}" type="datetimeFigureOut">
              <a:rPr lang="da-DK" smtClean="0"/>
              <a:t>10-10-2025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F766BEB-B628-29FB-E501-BC3A0A5AB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BE3EB42-4076-A976-E868-2B7BE8B58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7B4D-D74E-41B6-8532-355E45A310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74880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CED15E-15CD-1ADE-1D7C-5BF26B20A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61A0E43-22A3-B70B-840B-23D292816D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A0BC7C2-F3D2-4B59-2C8F-3F346CBEAB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9EEEE19-4190-A45F-CBAA-DB53B776A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1DFED-47EF-4B3F-971A-850CFD6DFDF8}" type="datetimeFigureOut">
              <a:rPr lang="da-DK" smtClean="0"/>
              <a:t>10-10-2025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D554B8D-4EC4-F57F-05CD-2EA7D7F75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C8CE62C-718D-00FF-FB53-0E3101470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7B4D-D74E-41B6-8532-355E45A310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26948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2C69E7-5CDC-581C-C5F2-07579658E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A6CA8C8-A1EC-A4A3-6570-11F5BCE80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D52FDD5-7279-2E07-9F57-00DE3297ED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AA43B9CC-2A8D-E041-5310-3A885DFB55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B2E1231A-0BEC-8C38-8303-417FB5C499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4397338-DAD9-88BD-FCD0-F69D9FABA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1DFED-47EF-4B3F-971A-850CFD6DFDF8}" type="datetimeFigureOut">
              <a:rPr lang="da-DK" smtClean="0"/>
              <a:t>10-10-2025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4F301D96-23EB-2CB3-8AC4-06F94072A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930D2CBD-BFBB-9E13-F557-54F362762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7B4D-D74E-41B6-8532-355E45A310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67733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A5D71A-910A-E923-85B8-C3C1D3C06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EE126F9E-094E-D57A-8208-2E9C99116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1DFED-47EF-4B3F-971A-850CFD6DFDF8}" type="datetimeFigureOut">
              <a:rPr lang="da-DK" smtClean="0"/>
              <a:t>10-10-2025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62FDAA5-4DF9-2898-383C-BADE61B7E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FEEB646-0D5F-0AE1-B7CD-738B906ED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7B4D-D74E-41B6-8532-355E45A310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3632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47E48BFC-D6D2-278B-24BA-9D441D08C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1DFED-47EF-4B3F-971A-850CFD6DFDF8}" type="datetimeFigureOut">
              <a:rPr lang="da-DK" smtClean="0"/>
              <a:t>10-10-2025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399C665-D680-F3EE-21F7-2FE5D3FDC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7DD18942-7A11-F9F7-B15E-76A19D1FF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7B4D-D74E-41B6-8532-355E45A310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12322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DA1A47-E4FB-A831-2408-FE4C2C1BE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5972AC6-94A8-37BA-297A-8C62B0C37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4381A32-FD41-A594-9DA0-7C2CD2B568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10F5C85-18E4-E853-C973-FF7255EB6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1DFED-47EF-4B3F-971A-850CFD6DFDF8}" type="datetimeFigureOut">
              <a:rPr lang="da-DK" smtClean="0"/>
              <a:t>10-10-2025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0DC8DDC-F4BA-56C2-ADF7-DDE4F8DB5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6B37764-B9F1-C116-FD1F-552F533C1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7B4D-D74E-41B6-8532-355E45A310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19184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AA94BC-17B2-4953-8ECE-08A49E550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69F792AC-7EDE-52B4-04FA-9B6E183C5C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30251A7-FAF9-C7BC-63F7-30990867D9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F78D93D-736E-AC8A-461F-008BABF81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1DFED-47EF-4B3F-971A-850CFD6DFDF8}" type="datetimeFigureOut">
              <a:rPr lang="da-DK" smtClean="0"/>
              <a:t>10-10-2025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279D815-4055-835B-DBD3-273872CB6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E670E7D-A454-1E0E-637F-1B8514D33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7B4D-D74E-41B6-8532-355E45A310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16096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5D1952C6-BB26-0651-306C-47DFDFC23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2282747-22EA-2DB1-47C1-1979F4513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116900D-DEEB-4A0E-48BB-5A5971C3EE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61DFED-47EF-4B3F-971A-850CFD6DFDF8}" type="datetimeFigureOut">
              <a:rPr lang="da-DK" smtClean="0"/>
              <a:t>10-10-2025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35D351C-6F83-BA49-5B91-0370B71172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249BB87-3C09-B5F1-EFE1-307578D1CF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D57B4D-D74E-41B6-8532-355E45A310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6216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n mosaik af farverige geometriske figurer">
            <a:extLst>
              <a:ext uri="{FF2B5EF4-FFF2-40B4-BE49-F238E27FC236}">
                <a16:creationId xmlns:a16="http://schemas.microsoft.com/office/drawing/2014/main" id="{86A17D48-6B18-95D7-5E36-EC340823B4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013" r="-1" b="3295"/>
          <a:stretch/>
        </p:blipFill>
        <p:spPr>
          <a:xfrm>
            <a:off x="0" y="10"/>
            <a:ext cx="12188952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3477EF87-A934-BCD9-D393-7A2875AB0C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1785" y="518133"/>
            <a:ext cx="10705381" cy="3125338"/>
          </a:xfrm>
        </p:spPr>
        <p:txBody>
          <a:bodyPr anchor="b">
            <a:normAutofit/>
          </a:bodyPr>
          <a:lstStyle/>
          <a:p>
            <a:pPr algn="ctr"/>
            <a:r>
              <a:rPr lang="da-DK" sz="7200" dirty="0"/>
              <a:t>Energiomsætning 6</a:t>
            </a:r>
            <a:br>
              <a:rPr lang="da-DK" sz="7200" dirty="0"/>
            </a:br>
            <a:r>
              <a:rPr lang="da-DK" sz="7200" dirty="0"/>
              <a:t>Aerobt og anaerobt arbejde</a:t>
            </a:r>
          </a:p>
        </p:txBody>
      </p:sp>
    </p:spTree>
    <p:extLst>
      <p:ext uri="{BB962C8B-B14F-4D97-AF65-F5344CB8AC3E}">
        <p14:creationId xmlns:p14="http://schemas.microsoft.com/office/powerpoint/2010/main" val="2809875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58D899-5ACA-0641-2990-FC33BA644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 dag…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520C546-0437-7607-AC9A-4B24E9052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971" y="1436914"/>
            <a:ext cx="11332029" cy="5055961"/>
          </a:xfrm>
        </p:spPr>
        <p:txBody>
          <a:bodyPr>
            <a:normAutofit/>
          </a:bodyPr>
          <a:lstStyle/>
          <a:p>
            <a:r>
              <a:rPr lang="da-DK" dirty="0"/>
              <a:t>Opsamling og overblik over aerob og anaerob energiomsætning</a:t>
            </a:r>
          </a:p>
          <a:p>
            <a:pPr lvl="1"/>
            <a:r>
              <a:rPr lang="da-DK" dirty="0"/>
              <a:t>I dybden med aerob træning</a:t>
            </a:r>
          </a:p>
          <a:p>
            <a:pPr marL="457200" lvl="1" indent="0">
              <a:buNone/>
            </a:pPr>
            <a:endParaRPr lang="da-DK" dirty="0"/>
          </a:p>
          <a:p>
            <a:r>
              <a:rPr lang="da-DK" dirty="0"/>
              <a:t>1: Jeres prøver i max iltoptagelse og udholdenhed – </a:t>
            </a:r>
            <a:r>
              <a:rPr lang="da-DK" sz="1600" dirty="0"/>
              <a:t>fælles med individuelle tilføjelser</a:t>
            </a:r>
            <a:endParaRPr lang="da-DK" sz="3200" dirty="0"/>
          </a:p>
          <a:p>
            <a:r>
              <a:rPr lang="da-DK" dirty="0"/>
              <a:t>2: Anaerobe processer – </a:t>
            </a:r>
            <a:r>
              <a:rPr lang="da-DK" sz="1800" dirty="0"/>
              <a:t>opsamling fra sidste uges arbejdsopgaver ud fra figurer</a:t>
            </a:r>
            <a:endParaRPr lang="da-DK" dirty="0"/>
          </a:p>
          <a:p>
            <a:r>
              <a:rPr lang="da-DK" dirty="0"/>
              <a:t>3: Opsamling på case-opgave med energiomsætning under aerobic, konditest og træning effekter. </a:t>
            </a:r>
            <a:r>
              <a:rPr lang="da-DK" sz="1800" dirty="0"/>
              <a:t>Fælles opsamling ud fra jeres input</a:t>
            </a:r>
          </a:p>
          <a:p>
            <a:r>
              <a:rPr lang="da-DK" dirty="0"/>
              <a:t>4: Anaerob træning – </a:t>
            </a:r>
            <a:r>
              <a:rPr lang="da-DK" sz="1800" dirty="0"/>
              <a:t>dagens lektie med små paropgaver og fælles opsamling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64865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F39560-7005-3DA9-5ADA-F4C21C30F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Anaerobe processer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AB0313-5749-644B-D8F0-596A5C4429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/>
              <a:t>Figurgennemgang:</a:t>
            </a:r>
            <a:endParaRPr lang="da-DK" dirty="0"/>
          </a:p>
          <a:p>
            <a:r>
              <a:rPr lang="da-DK" dirty="0"/>
              <a:t>Fig. 5.1, 5.2, 5.3+tabel 5.1</a:t>
            </a:r>
          </a:p>
          <a:p>
            <a:endParaRPr lang="da-DK" dirty="0"/>
          </a:p>
          <a:p>
            <a:pPr lvl="1"/>
            <a:r>
              <a:rPr lang="da-DK" dirty="0"/>
              <a:t>Hvad er der på akserne?</a:t>
            </a:r>
          </a:p>
          <a:p>
            <a:pPr lvl="1"/>
            <a:r>
              <a:rPr lang="da-DK" dirty="0"/>
              <a:t>Hvad beskriver figuren? Er der sammenhænge/sammenligninger eller en udvikling over tid?</a:t>
            </a:r>
          </a:p>
          <a:p>
            <a:pPr lvl="1"/>
            <a:r>
              <a:rPr lang="da-DK" dirty="0"/>
              <a:t>Hvad kan du bruge den viden/fremstilling til som figuren repræsenterer?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22894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0A92C0-4D58-BB6F-41B6-96F3DCC40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Kombination af aerobt og anaerobt arbejde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DA8170D-EA4F-4B4B-CEAA-D13DE3A430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Mini-case med udgangspunkt i jer selv: ( I må gerne arbejde i par, læs kap. 5.3)</a:t>
            </a:r>
          </a:p>
          <a:p>
            <a:r>
              <a:rPr lang="da-DK" dirty="0"/>
              <a:t>Forestil jer at I starter op på vores aerobic serie (som i sidste praksismodul) og vi fortsætter uden stop i 5 min, hvorefter i holder pause i ca. 5 min</a:t>
            </a:r>
          </a:p>
          <a:p>
            <a:endParaRPr lang="da-DK" dirty="0"/>
          </a:p>
          <a:p>
            <a:pPr marL="0" indent="0">
              <a:buNone/>
            </a:pPr>
            <a:r>
              <a:rPr lang="da-DK" dirty="0"/>
              <a:t>1: Inddel aktiviteten i relevante faser og kom ind på hvordan energibehovet dækkes.</a:t>
            </a:r>
          </a:p>
        </p:txBody>
      </p:sp>
    </p:spTree>
    <p:extLst>
      <p:ext uri="{BB962C8B-B14F-4D97-AF65-F5344CB8AC3E}">
        <p14:creationId xmlns:p14="http://schemas.microsoft.com/office/powerpoint/2010/main" val="4093112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B7C629-B377-BE9B-5320-D6C13761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Kombination af aerobt og anaerobt arbejde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20E1E4A-F2D7-DEC4-97D1-F38767EACC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 næste time skal vi lave max test. Vi forestiller os, at I skulle løbe en 6 min. </a:t>
            </a:r>
            <a:r>
              <a:rPr lang="da-DK" dirty="0" err="1"/>
              <a:t>cooper</a:t>
            </a:r>
            <a:r>
              <a:rPr lang="da-DK" dirty="0"/>
              <a:t> test, hvor I løber så langt I kan på 6 min.</a:t>
            </a:r>
          </a:p>
          <a:p>
            <a:endParaRPr lang="da-DK" dirty="0"/>
          </a:p>
          <a:p>
            <a:pPr marL="0" indent="0">
              <a:buNone/>
            </a:pPr>
            <a:r>
              <a:rPr lang="da-DK" dirty="0"/>
              <a:t>2: Giv et kvalificeret bud på, hvordan energibehovet vil blive dækket under løbet? </a:t>
            </a:r>
          </a:p>
        </p:txBody>
      </p:sp>
    </p:spTree>
    <p:extLst>
      <p:ext uri="{BB962C8B-B14F-4D97-AF65-F5344CB8AC3E}">
        <p14:creationId xmlns:p14="http://schemas.microsoft.com/office/powerpoint/2010/main" val="240888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F9CFB3-229B-24CB-0590-8CD4FA1720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A07143-9CE3-8315-51FC-66D28AFC5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Kombination af aerobt og anaerobt arbejde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FA3603A-3AC0-7122-2229-CE7931857E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a-DK" dirty="0"/>
              <a:t>Vi tager udgangspunkt i, at I </a:t>
            </a:r>
            <a:r>
              <a:rPr lang="da-DK" dirty="0" err="1"/>
              <a:t>i</a:t>
            </a:r>
            <a:r>
              <a:rPr lang="da-DK" dirty="0"/>
              <a:t> jeres træningsprojekt arbejder med konditionstræning og udholdenhed. I beslutter jer derfor at løbe en længere træningstur, ved moderat tempo, der ligger under jeres maksimale iltoptagelse. I har en god ven der kan måle mælkesyre og laktat i jeres blod, og efter løbeturen, laver I en måling. </a:t>
            </a:r>
          </a:p>
          <a:p>
            <a:r>
              <a:rPr lang="da-DK" dirty="0"/>
              <a:t>Om 2 måneder, når I har trænet effektivt løber I igen med samme hastighed som sidst.</a:t>
            </a:r>
          </a:p>
          <a:p>
            <a:pPr marL="0" indent="0">
              <a:buNone/>
            </a:pPr>
            <a:r>
              <a:rPr lang="da-DK" dirty="0"/>
              <a:t>3: Giv et kvalificeret bud på: </a:t>
            </a:r>
          </a:p>
          <a:p>
            <a:pPr marL="0" indent="0">
              <a:buNone/>
            </a:pPr>
            <a:r>
              <a:rPr lang="da-DK" dirty="0"/>
              <a:t>	a) hvordan energibehovet vil blive dækket under løbet? </a:t>
            </a:r>
          </a:p>
          <a:p>
            <a:pPr marL="0" indent="0">
              <a:buNone/>
            </a:pPr>
            <a:r>
              <a:rPr lang="da-DK" dirty="0"/>
              <a:t>	b) hvor hård turen føles ift. sidst</a:t>
            </a:r>
          </a:p>
          <a:p>
            <a:pPr marL="0" indent="0">
              <a:buNone/>
            </a:pPr>
            <a:r>
              <a:rPr lang="da-DK" dirty="0"/>
              <a:t>	c) hvordan jeres mælkesyre indhold i blodet vil ligge ift. sidst</a:t>
            </a:r>
          </a:p>
          <a:p>
            <a:pPr marL="0" indent="0">
              <a:buNone/>
            </a:pPr>
            <a:r>
              <a:rPr lang="da-DK" dirty="0"/>
              <a:t>4: Giv en fysiologisk forklaring på hvad der er sket med jeres krop, der kan forklare </a:t>
            </a:r>
            <a:r>
              <a:rPr lang="da-DK"/>
              <a:t>denne udvikling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51962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91223F-6C5B-018D-4266-54D14E8AE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Anaerob træning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BD09E1D-FF8E-3021-7AC0-E2BBE219F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Anaerob effekt</a:t>
            </a:r>
          </a:p>
          <a:p>
            <a:pPr lvl="1"/>
            <a:r>
              <a:rPr lang="da-DK" dirty="0"/>
              <a:t>Giv eksempler på hvilke sportsfolk der har bedst gavn af en stor anaerob effekt og argumenter for det ud fra et fysiologisk synspunkt.</a:t>
            </a:r>
          </a:p>
          <a:p>
            <a:pPr lvl="2"/>
            <a:r>
              <a:rPr lang="da-DK" dirty="0"/>
              <a:t>Definer hvor lang tid udøveren arbejde i en given sekvens. Hvilke processer er mest relevante ift. energiomsætningen i denne sekvens?</a:t>
            </a:r>
          </a:p>
          <a:p>
            <a:pPr lvl="1"/>
            <a:r>
              <a:rPr lang="da-DK" dirty="0"/>
              <a:t>Giv retningslinjer til hvordan denne person kan træne sin aerobe effekt optimalt</a:t>
            </a:r>
          </a:p>
          <a:p>
            <a:pPr lvl="1"/>
            <a:r>
              <a:rPr lang="da-DK" dirty="0"/>
              <a:t>Design også en øvelse for dig/jer selv. Argumenter igen for hvorfor den vil være god for dig til at træne aerob effekt.</a:t>
            </a:r>
          </a:p>
        </p:txBody>
      </p:sp>
    </p:spTree>
    <p:extLst>
      <p:ext uri="{BB962C8B-B14F-4D97-AF65-F5344CB8AC3E}">
        <p14:creationId xmlns:p14="http://schemas.microsoft.com/office/powerpoint/2010/main" val="362994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3A2457-6FA6-4E13-899D-2DE90EC213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5B685D-CBB0-1EAB-0732-02CA2A90B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Anaerob træning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FE54C32-C51A-7237-5B35-EF1F54434F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Anaerob kapacitet</a:t>
            </a:r>
          </a:p>
          <a:p>
            <a:pPr lvl="1"/>
            <a:r>
              <a:rPr lang="da-DK" dirty="0"/>
              <a:t>Giv eksempler på hvilke sportsfolk der har bedst gavn af en stor anaerob kapacitet og argumenter for det ud fra et fysiologisk synspunkt.</a:t>
            </a:r>
          </a:p>
          <a:p>
            <a:pPr lvl="2"/>
            <a:r>
              <a:rPr lang="da-DK" dirty="0"/>
              <a:t>Definer hvor lang tid udøveren arbejde i en given sekvens. Hvilke processer er mest relevante ift. energiomsætningen i denne sekvens?</a:t>
            </a:r>
          </a:p>
          <a:p>
            <a:pPr lvl="1"/>
            <a:r>
              <a:rPr lang="da-DK" dirty="0"/>
              <a:t>Giv retningslinjer til hvordan denne person kan træne sin aerobe kapacitet optimalt</a:t>
            </a:r>
          </a:p>
          <a:p>
            <a:pPr lvl="1"/>
            <a:r>
              <a:rPr lang="da-DK" dirty="0"/>
              <a:t>Design også en øvelse for dig/jer selv. Argumenter igen for hvorfor den vil være god for dig til at træne aerob kapacitet.</a:t>
            </a:r>
          </a:p>
        </p:txBody>
      </p:sp>
    </p:spTree>
    <p:extLst>
      <p:ext uri="{BB962C8B-B14F-4D97-AF65-F5344CB8AC3E}">
        <p14:creationId xmlns:p14="http://schemas.microsoft.com/office/powerpoint/2010/main" val="2298055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96E3F5-0895-F71B-8D82-CFA3999FE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102681-026A-9368-298D-71006BB28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Anaerob træning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A0FE9B6-3D86-447A-E84B-2AA8F04C2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Hvornår i et samlet træningspas skal anaerob træning helst ligge og hvorfor?</a:t>
            </a:r>
          </a:p>
          <a:p>
            <a:r>
              <a:rPr lang="da-DK" dirty="0"/>
              <a:t>Hvordan skal man afslutte sin træning for at få den bedst mulige restitution?</a:t>
            </a:r>
          </a:p>
          <a:p>
            <a:r>
              <a:rPr lang="da-DK" dirty="0"/>
              <a:t>Hvilke fysiologiske virkninger er der af anaerob træning?</a:t>
            </a:r>
          </a:p>
        </p:txBody>
      </p:sp>
    </p:spTree>
    <p:extLst>
      <p:ext uri="{BB962C8B-B14F-4D97-AF65-F5344CB8AC3E}">
        <p14:creationId xmlns:p14="http://schemas.microsoft.com/office/powerpoint/2010/main" val="3220509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628</Words>
  <Application>Microsoft Office PowerPoint</Application>
  <PresentationFormat>Widescreen</PresentationFormat>
  <Paragraphs>49</Paragraphs>
  <Slides>9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Office-tema</vt:lpstr>
      <vt:lpstr>Energiomsætning 6 Aerobt og anaerobt arbejde</vt:lpstr>
      <vt:lpstr>I dag…</vt:lpstr>
      <vt:lpstr>Anaerobe processer</vt:lpstr>
      <vt:lpstr>Kombination af aerobt og anaerobt arbejde</vt:lpstr>
      <vt:lpstr>Kombination af aerobt og anaerobt arbejde</vt:lpstr>
      <vt:lpstr>Kombination af aerobt og anaerobt arbejde</vt:lpstr>
      <vt:lpstr>Anaerob træning</vt:lpstr>
      <vt:lpstr>Anaerob træning</vt:lpstr>
      <vt:lpstr>Anaerob træning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 Lund Hoyer</dc:creator>
  <cp:lastModifiedBy>Anders Lund Hoyer</cp:lastModifiedBy>
  <cp:revision>1</cp:revision>
  <dcterms:created xsi:type="dcterms:W3CDTF">2025-10-10T08:21:06Z</dcterms:created>
  <dcterms:modified xsi:type="dcterms:W3CDTF">2025-10-10T09:19:06Z</dcterms:modified>
</cp:coreProperties>
</file>