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59" r:id="rId4"/>
    <p:sldId id="260" r:id="rId5"/>
    <p:sldId id="278" r:id="rId6"/>
    <p:sldId id="279" r:id="rId7"/>
    <p:sldId id="261" r:id="rId8"/>
    <p:sldId id="280" r:id="rId9"/>
    <p:sldId id="281" r:id="rId10"/>
    <p:sldId id="283" r:id="rId11"/>
    <p:sldId id="284" r:id="rId12"/>
    <p:sldId id="285" r:id="rId13"/>
    <p:sldId id="286" r:id="rId14"/>
    <p:sldId id="287" r:id="rId15"/>
    <p:sldId id="273" r:id="rId1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BDE56E-1E62-C587-C413-0D96C89328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270E6E0-33B4-30AE-23CB-A1A966A9DD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D0891A0-BC50-4FD0-6AF7-C99F23FA0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288B9-B127-4D2D-94DE-3E4E36482DF2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8DE19F2-D0E6-2767-267C-31DC98793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47D6785-CDB9-F357-5961-9728B5BE9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22315-33AC-4022-B6A5-FDCF89105F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9298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61C863-E899-9D0D-F49B-63A97AFE7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50A1F38-337B-09DD-C387-0195AD21F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358FC3B-3850-6A5B-5DB2-D769E6601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288B9-B127-4D2D-94DE-3E4E36482DF2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746FD95-7248-1A35-DD72-7533E782C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B1B6DE4-8C23-F168-A17C-E38B83841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22315-33AC-4022-B6A5-FDCF89105F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6729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DD86CF-4B82-0FD2-1FBF-E7306F02F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3CCE737-31CA-F619-29B6-C9AF922B3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DB3AEA4-6039-0F29-F75E-0F40103A3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288B9-B127-4D2D-94DE-3E4E36482DF2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A77A762-F191-6B1C-D852-180575478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875BC47-80DF-539B-3EB5-46C0F34BE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22315-33AC-4022-B6A5-FDCF89105F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3115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AB9C3-1E95-743B-A1C5-639CA1552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E454FD2-6CD2-C1B1-DD24-CC45E10F8E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E5284D0-25CA-98C1-9BE8-3DB9F2AB69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100A17E-B00F-0BCF-9F52-B6F250052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288B9-B127-4D2D-94DE-3E4E36482DF2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D38FCB7-F56D-2BD2-859F-846B8F914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DF65DBC-D479-7796-E58F-74BE396A5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22315-33AC-4022-B6A5-FDCF89105F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8080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491ACC-91A5-1CA4-F5BF-CD237A81F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35AEFF2-3313-7DEF-F924-26A59D3CCC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2661A30-C4BC-A146-3F40-F4AAB4A9EC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001CA19-E77B-E362-8654-520F235E66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C7EA87A-F5BD-3C08-841E-829B469514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ED22D06A-A805-13E2-FB4D-E1D03C1A4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288B9-B127-4D2D-94DE-3E4E36482DF2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9993C467-1579-C206-CB84-78915F9DC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EAB4029-4F7B-CC75-5169-87DBF8490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22315-33AC-4022-B6A5-FDCF89105F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1766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D4237C-5185-E83B-DABC-72FF767E7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559A6D5-6D3B-8501-91FC-F5A9561D7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288B9-B127-4D2D-94DE-3E4E36482DF2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80DA66C-95FB-F011-6A64-ED38B5AB1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ACCC851-5243-BCA5-2435-68FE0D2BA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22315-33AC-4022-B6A5-FDCF89105F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88769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92DFE06-F8C3-89D2-BC3E-7F194B2C5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288B9-B127-4D2D-94DE-3E4E36482DF2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E8A9080-E83C-4011-2C7D-984877B27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11D7597-05FC-560D-D7EC-78B916D25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22315-33AC-4022-B6A5-FDCF89105F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3552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78D2D8-7FBA-A591-C845-990D9E742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E22F7A2-9049-C7F9-D307-2F7706232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7651CA7-BD71-3351-07F2-0A53165F8C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4389CDD-F222-EE08-264E-53EB4715D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288B9-B127-4D2D-94DE-3E4E36482DF2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43C040E-8E24-3089-9F8D-9690C8C07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6EDEA92-344A-E98A-F185-07B760420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22315-33AC-4022-B6A5-FDCF89105F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7052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C4202A-C5DD-1FC0-9CFE-D996AF3FE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BAC7DF49-4742-5C88-F930-A1B3F86C2C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1D6D691-FBF5-8286-5CCA-3582834E25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0CC52BE-A0CC-4EA5-3F15-B951835D7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288B9-B127-4D2D-94DE-3E4E36482DF2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C4CC0BF-DF90-A42F-7CB1-1A4E8F0B6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C3BABC3-D416-F8A5-4DDA-1CF2E44ED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22315-33AC-4022-B6A5-FDCF89105F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2626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D237DC-E18E-2581-C181-36015E249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6B302F1-749A-20D3-A5E7-07482F11FC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DC97D4F-8C28-1082-D6C8-024D9B653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288B9-B127-4D2D-94DE-3E4E36482DF2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1966327-5F42-9C74-B931-E9F879D7D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3F4DEE8-5168-F748-2EE2-3A552A041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22315-33AC-4022-B6A5-FDCF89105F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4941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42266FED-5EE6-0A0F-98F8-896C8737ED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3D42C52-A42D-BA43-29C5-A110568528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BEE4AE0-3A30-341D-E973-48BA98943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288B9-B127-4D2D-94DE-3E4E36482DF2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0FF3B42-66E9-532D-C959-C6F6DBB20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E2D8A9F-02DE-E4DB-DFF2-6EFBE2F2B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22315-33AC-4022-B6A5-FDCF89105F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8227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2303298-8154-3560-0927-B8E4F6907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55A9297-0415-FE56-4F0C-F02E9BAD01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2CFFC63-8A51-E173-53CF-F439A8FC85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A288B9-B127-4D2D-94DE-3E4E36482DF2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9D99AE6-CD1E-532D-C206-EB41835E01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B5F99E7-D3A9-9594-C1A2-ACEA74401D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622315-33AC-4022-B6A5-FDCF89105F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0778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NUL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NUL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E7AA7E8-8006-4E1F-A566-FCF37EE6F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D20B77B-8BF4-BD50-9A8A-084781551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10" y="1598246"/>
            <a:ext cx="4626709" cy="512298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8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Lineære funktioner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5743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Definition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kstfelt 2">
                <a:extLst>
                  <a:ext uri="{FF2B5EF4-FFF2-40B4-BE49-F238E27FC236}">
                    <a16:creationId xmlns:a16="http://schemas.microsoft.com/office/drawing/2014/main" id="{BCEA2251-9E50-4F59-B52B-6D4F9E7EA945}"/>
                  </a:ext>
                </a:extLst>
              </p:cNvPr>
              <p:cNvSpPr txBox="1"/>
              <p:nvPr/>
            </p:nvSpPr>
            <p:spPr>
              <a:xfrm>
                <a:off x="838200" y="1918460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/>
                  <a:t>En lineær funktion er på formen:  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da-DK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da-DK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da-DK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da-DK" sz="2400" b="1" dirty="0"/>
              </a:p>
            </p:txBody>
          </p:sp>
        </mc:Choice>
        <mc:Fallback>
          <p:sp>
            <p:nvSpPr>
              <p:cNvPr id="3" name="Tekstfelt 2">
                <a:extLst>
                  <a:ext uri="{FF2B5EF4-FFF2-40B4-BE49-F238E27FC236}">
                    <a16:creationId xmlns:a16="http://schemas.microsoft.com/office/drawing/2014/main" id="{BCEA2251-9E50-4F59-B52B-6D4F9E7EA9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918460"/>
                <a:ext cx="10388338" cy="461665"/>
              </a:xfrm>
              <a:prstGeom prst="rect">
                <a:avLst/>
              </a:prstGeom>
              <a:blipFill>
                <a:blip r:embed="rId2"/>
                <a:stretch>
                  <a:fillRect l="-939" t="-10667" b="-3066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kstfelt 10">
                <a:extLst>
                  <a:ext uri="{FF2B5EF4-FFF2-40B4-BE49-F238E27FC236}">
                    <a16:creationId xmlns:a16="http://schemas.microsoft.com/office/drawing/2014/main" id="{4B69CAB7-FA92-4C00-9F40-25276E87D527}"/>
                  </a:ext>
                </a:extLst>
              </p:cNvPr>
              <p:cNvSpPr txBox="1"/>
              <p:nvPr/>
            </p:nvSpPr>
            <p:spPr>
              <a:xfrm>
                <a:off x="838200" y="5223481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da-DK" sz="2400" dirty="0">
                    <a:solidFill>
                      <a:srgbClr val="FF0000"/>
                    </a:solidFill>
                  </a:rPr>
                  <a:t> kaldes hældningskoefficienten</a:t>
                </a:r>
              </a:p>
            </p:txBody>
          </p:sp>
        </mc:Choice>
        <mc:Fallback>
          <p:sp>
            <p:nvSpPr>
              <p:cNvPr id="11" name="Tekstfelt 10">
                <a:extLst>
                  <a:ext uri="{FF2B5EF4-FFF2-40B4-BE49-F238E27FC236}">
                    <a16:creationId xmlns:a16="http://schemas.microsoft.com/office/drawing/2014/main" id="{4B69CAB7-FA92-4C00-9F40-25276E87D5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223481"/>
                <a:ext cx="10388338" cy="461665"/>
              </a:xfrm>
              <a:prstGeom prst="rect">
                <a:avLst/>
              </a:prstGeom>
              <a:blipFill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kstfelt 7">
                <a:extLst>
                  <a:ext uri="{FF2B5EF4-FFF2-40B4-BE49-F238E27FC236}">
                    <a16:creationId xmlns:a16="http://schemas.microsoft.com/office/drawing/2014/main" id="{A5E16C30-EF24-4968-9579-426F578A8B71}"/>
                  </a:ext>
                </a:extLst>
              </p:cNvPr>
              <p:cNvSpPr txBox="1"/>
              <p:nvPr/>
            </p:nvSpPr>
            <p:spPr>
              <a:xfrm>
                <a:off x="2558574" y="2393908"/>
                <a:ext cx="759566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a-DK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da-DK" sz="2000" dirty="0"/>
                  <a:t> og </a:t>
                </a:r>
                <a:r>
                  <a:rPr lang="da-DK" sz="2000" dirty="0">
                    <a:solidFill>
                      <a:srgbClr val="2032A0"/>
                    </a:solidFill>
                  </a:rPr>
                  <a:t>b</a:t>
                </a:r>
                <a:r>
                  <a:rPr lang="da-DK" sz="2000" dirty="0"/>
                  <a:t> er konstanter,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000" dirty="0"/>
                  <a:t> er den uafhængige variabel og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sz="2000" dirty="0"/>
                  <a:t> er den afhængige variabel</a:t>
                </a:r>
              </a:p>
            </p:txBody>
          </p:sp>
        </mc:Choice>
        <mc:Fallback>
          <p:sp>
            <p:nvSpPr>
              <p:cNvPr id="8" name="Tekstfelt 7">
                <a:extLst>
                  <a:ext uri="{FF2B5EF4-FFF2-40B4-BE49-F238E27FC236}">
                    <a16:creationId xmlns:a16="http://schemas.microsoft.com/office/drawing/2014/main" id="{A5E16C30-EF24-4968-9579-426F578A8B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8574" y="2393908"/>
                <a:ext cx="7595664" cy="707886"/>
              </a:xfrm>
              <a:prstGeom prst="rect">
                <a:avLst/>
              </a:prstGeom>
              <a:blipFill>
                <a:blip r:embed="rId4"/>
                <a:stretch>
                  <a:fillRect l="-883" t="-4310" b="-14655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kstfelt 8">
                <a:extLst>
                  <a:ext uri="{FF2B5EF4-FFF2-40B4-BE49-F238E27FC236}">
                    <a16:creationId xmlns:a16="http://schemas.microsoft.com/office/drawing/2014/main" id="{5AE7A4BD-88C3-4D93-B162-E781822CC19F}"/>
                  </a:ext>
                </a:extLst>
              </p:cNvPr>
              <p:cNvSpPr txBox="1"/>
              <p:nvPr/>
            </p:nvSpPr>
            <p:spPr>
              <a:xfrm>
                <a:off x="838200" y="3256803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2032A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da-DK" sz="2400" dirty="0">
                    <a:solidFill>
                      <a:srgbClr val="2032A0"/>
                    </a:solidFill>
                  </a:rPr>
                  <a:t> kaldes begyndelsesværdien</a:t>
                </a:r>
              </a:p>
            </p:txBody>
          </p:sp>
        </mc:Choice>
        <mc:Fallback>
          <p:sp>
            <p:nvSpPr>
              <p:cNvPr id="9" name="Tekstfelt 8">
                <a:extLst>
                  <a:ext uri="{FF2B5EF4-FFF2-40B4-BE49-F238E27FC236}">
                    <a16:creationId xmlns:a16="http://schemas.microsoft.com/office/drawing/2014/main" id="{5AE7A4BD-88C3-4D93-B162-E781822CC1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256803"/>
                <a:ext cx="10388338" cy="461665"/>
              </a:xfrm>
              <a:prstGeom prst="rect">
                <a:avLst/>
              </a:prstGeom>
              <a:blipFill>
                <a:blip r:embed="rId5"/>
                <a:stretch>
                  <a:fillRect l="-176"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kstfelt 9">
                <a:extLst>
                  <a:ext uri="{FF2B5EF4-FFF2-40B4-BE49-F238E27FC236}">
                    <a16:creationId xmlns:a16="http://schemas.microsoft.com/office/drawing/2014/main" id="{822E27C0-5345-45D6-B9A0-26E3079CD22D}"/>
                  </a:ext>
                </a:extLst>
              </p:cNvPr>
              <p:cNvSpPr txBox="1"/>
              <p:nvPr/>
            </p:nvSpPr>
            <p:spPr>
              <a:xfrm>
                <a:off x="2843359" y="3718468"/>
                <a:ext cx="731441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000" dirty="0"/>
                  <a:t>Sæt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da-DK" sz="2000" dirty="0"/>
                  <a:t> i formlen, det giver at:</a:t>
                </a:r>
              </a:p>
            </p:txBody>
          </p:sp>
        </mc:Choice>
        <mc:Fallback>
          <p:sp>
            <p:nvSpPr>
              <p:cNvPr id="10" name="Tekstfelt 9">
                <a:extLst>
                  <a:ext uri="{FF2B5EF4-FFF2-40B4-BE49-F238E27FC236}">
                    <a16:creationId xmlns:a16="http://schemas.microsoft.com/office/drawing/2014/main" id="{822E27C0-5345-45D6-B9A0-26E3079CD2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359" y="3718468"/>
                <a:ext cx="7314414" cy="400110"/>
              </a:xfrm>
              <a:prstGeom prst="rect">
                <a:avLst/>
              </a:prstGeom>
              <a:blipFill>
                <a:blip r:embed="rId6"/>
                <a:stretch>
                  <a:fillRect l="-833" t="-7576" b="-27273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kstfelt 12">
                <a:extLst>
                  <a:ext uri="{FF2B5EF4-FFF2-40B4-BE49-F238E27FC236}">
                    <a16:creationId xmlns:a16="http://schemas.microsoft.com/office/drawing/2014/main" id="{9B335B46-EB8F-4775-816D-CE2AD612324D}"/>
                  </a:ext>
                </a:extLst>
              </p:cNvPr>
              <p:cNvSpPr txBox="1"/>
              <p:nvPr/>
            </p:nvSpPr>
            <p:spPr>
              <a:xfrm>
                <a:off x="2839824" y="4149355"/>
                <a:ext cx="731441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⋅0+</m:t>
                      </m:r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da-DK" sz="2000" dirty="0"/>
              </a:p>
            </p:txBody>
          </p:sp>
        </mc:Choice>
        <mc:Fallback>
          <p:sp>
            <p:nvSpPr>
              <p:cNvPr id="13" name="Tekstfelt 12">
                <a:extLst>
                  <a:ext uri="{FF2B5EF4-FFF2-40B4-BE49-F238E27FC236}">
                    <a16:creationId xmlns:a16="http://schemas.microsoft.com/office/drawing/2014/main" id="{9B335B46-EB8F-4775-816D-CE2AD61232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9824" y="4149355"/>
                <a:ext cx="7314414" cy="400110"/>
              </a:xfrm>
              <a:prstGeom prst="rect">
                <a:avLst/>
              </a:prstGeom>
              <a:blipFill>
                <a:blip r:embed="rId7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kstfelt 14">
                <a:extLst>
                  <a:ext uri="{FF2B5EF4-FFF2-40B4-BE49-F238E27FC236}">
                    <a16:creationId xmlns:a16="http://schemas.microsoft.com/office/drawing/2014/main" id="{9E032587-D663-4A41-9526-034247D6E828}"/>
                  </a:ext>
                </a:extLst>
              </p:cNvPr>
              <p:cNvSpPr txBox="1"/>
              <p:nvPr/>
            </p:nvSpPr>
            <p:spPr>
              <a:xfrm>
                <a:off x="2839824" y="4580243"/>
                <a:ext cx="731441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000" dirty="0"/>
                  <a:t>dvs.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da-DK" sz="2000" dirty="0"/>
                  <a:t> er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sz="2000" dirty="0"/>
                  <a:t>-værdien når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da-DK" sz="2000" dirty="0"/>
              </a:p>
            </p:txBody>
          </p:sp>
        </mc:Choice>
        <mc:Fallback>
          <p:sp>
            <p:nvSpPr>
              <p:cNvPr id="15" name="Tekstfelt 14">
                <a:extLst>
                  <a:ext uri="{FF2B5EF4-FFF2-40B4-BE49-F238E27FC236}">
                    <a16:creationId xmlns:a16="http://schemas.microsoft.com/office/drawing/2014/main" id="{9E032587-D663-4A41-9526-034247D6E8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9824" y="4580243"/>
                <a:ext cx="7314414" cy="400110"/>
              </a:xfrm>
              <a:prstGeom prst="rect">
                <a:avLst/>
              </a:prstGeom>
              <a:blipFill>
                <a:blip r:embed="rId8"/>
                <a:stretch>
                  <a:fillRect l="-917" t="-6061" b="-27273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kstfelt 15">
                <a:extLst>
                  <a:ext uri="{FF2B5EF4-FFF2-40B4-BE49-F238E27FC236}">
                    <a16:creationId xmlns:a16="http://schemas.microsoft.com/office/drawing/2014/main" id="{2A34099F-84DE-4680-910D-6B63D12777D9}"/>
                  </a:ext>
                </a:extLst>
              </p:cNvPr>
              <p:cNvSpPr txBox="1"/>
              <p:nvPr/>
            </p:nvSpPr>
            <p:spPr>
              <a:xfrm>
                <a:off x="2751841" y="5685146"/>
                <a:ext cx="731441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000" dirty="0"/>
                  <a:t>Når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000" dirty="0"/>
                  <a:t> stiger med 1, stiger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sz="2000" dirty="0"/>
                  <a:t> med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da-DK" sz="2000" dirty="0"/>
              </a:p>
            </p:txBody>
          </p:sp>
        </mc:Choice>
        <mc:Fallback>
          <p:sp>
            <p:nvSpPr>
              <p:cNvPr id="16" name="Tekstfelt 15">
                <a:extLst>
                  <a:ext uri="{FF2B5EF4-FFF2-40B4-BE49-F238E27FC236}">
                    <a16:creationId xmlns:a16="http://schemas.microsoft.com/office/drawing/2014/main" id="{2A34099F-84DE-4680-910D-6B63D12777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1841" y="5685146"/>
                <a:ext cx="7314414" cy="400110"/>
              </a:xfrm>
              <a:prstGeom prst="rect">
                <a:avLst/>
              </a:prstGeom>
              <a:blipFill>
                <a:blip r:embed="rId9"/>
                <a:stretch>
                  <a:fillRect l="-833" t="-7692" b="-29231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9718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8" grpId="0"/>
      <p:bldP spid="9" grpId="0"/>
      <p:bldP spid="10" grpId="0"/>
      <p:bldP spid="13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Tabeller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kstfelt 2">
                <a:extLst>
                  <a:ext uri="{FF2B5EF4-FFF2-40B4-BE49-F238E27FC236}">
                    <a16:creationId xmlns:a16="http://schemas.microsoft.com/office/drawing/2014/main" id="{BCEA2251-9E50-4F59-B52B-6D4F9E7EA945}"/>
                  </a:ext>
                </a:extLst>
              </p:cNvPr>
              <p:cNvSpPr txBox="1"/>
              <p:nvPr/>
            </p:nvSpPr>
            <p:spPr>
              <a:xfrm>
                <a:off x="838200" y="1918460"/>
                <a:ext cx="1038833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/>
                  <a:t>Når en lineær sammenhæng beskrives med en tabel kan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da-DK" sz="2400" dirty="0"/>
                  <a:t> og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da-DK" sz="2400" dirty="0"/>
                  <a:t> aflæses på følgende måde: </a:t>
                </a:r>
              </a:p>
            </p:txBody>
          </p:sp>
        </mc:Choice>
        <mc:Fallback xmlns="">
          <p:sp>
            <p:nvSpPr>
              <p:cNvPr id="3" name="Tekstfelt 2">
                <a:extLst>
                  <a:ext uri="{FF2B5EF4-FFF2-40B4-BE49-F238E27FC236}">
                    <a16:creationId xmlns:a16="http://schemas.microsoft.com/office/drawing/2014/main" id="{BCEA2251-9E50-4F59-B52B-6D4F9E7EA9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918460"/>
                <a:ext cx="10388338" cy="830997"/>
              </a:xfrm>
              <a:prstGeom prst="rect">
                <a:avLst/>
              </a:prstGeom>
              <a:blipFill>
                <a:blip r:embed="rId2"/>
                <a:stretch>
                  <a:fillRect l="-939" t="-5882" b="-16176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kstfelt 10">
                <a:extLst>
                  <a:ext uri="{FF2B5EF4-FFF2-40B4-BE49-F238E27FC236}">
                    <a16:creationId xmlns:a16="http://schemas.microsoft.com/office/drawing/2014/main" id="{4B69CAB7-FA92-4C00-9F40-25276E87D527}"/>
                  </a:ext>
                </a:extLst>
              </p:cNvPr>
              <p:cNvSpPr txBox="1"/>
              <p:nvPr/>
            </p:nvSpPr>
            <p:spPr>
              <a:xfrm>
                <a:off x="838200" y="5382856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da-DK" sz="2400" dirty="0">
                    <a:solidFill>
                      <a:srgbClr val="FF0000"/>
                    </a:solidFill>
                  </a:rPr>
                  <a:t> kan aflæses som forskellen mellem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sz="2400" dirty="0">
                    <a:solidFill>
                      <a:srgbClr val="FF0000"/>
                    </a:solidFill>
                  </a:rPr>
                  <a:t>-værdierne når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400" dirty="0">
                    <a:solidFill>
                      <a:srgbClr val="FF0000"/>
                    </a:solidFill>
                  </a:rPr>
                  <a:t>-værdien stiger med 1</a:t>
                </a:r>
              </a:p>
            </p:txBody>
          </p:sp>
        </mc:Choice>
        <mc:Fallback xmlns="">
          <p:sp>
            <p:nvSpPr>
              <p:cNvPr id="11" name="Tekstfelt 10">
                <a:extLst>
                  <a:ext uri="{FF2B5EF4-FFF2-40B4-BE49-F238E27FC236}">
                    <a16:creationId xmlns:a16="http://schemas.microsoft.com/office/drawing/2014/main" id="{4B69CAB7-FA92-4C00-9F40-25276E87D5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382856"/>
                <a:ext cx="10388338" cy="461665"/>
              </a:xfrm>
              <a:prstGeom prst="rect">
                <a:avLst/>
              </a:prstGeom>
              <a:blipFill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felt 11">
                <a:extLst>
                  <a:ext uri="{FF2B5EF4-FFF2-40B4-BE49-F238E27FC236}">
                    <a16:creationId xmlns:a16="http://schemas.microsoft.com/office/drawing/2014/main" id="{DEC5E4C7-0C57-48CB-8095-0021DB3FD96C}"/>
                  </a:ext>
                </a:extLst>
              </p:cNvPr>
              <p:cNvSpPr txBox="1"/>
              <p:nvPr/>
            </p:nvSpPr>
            <p:spPr>
              <a:xfrm>
                <a:off x="838200" y="4921191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2032A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da-DK" sz="2400" dirty="0">
                    <a:solidFill>
                      <a:srgbClr val="2032A0"/>
                    </a:solidFill>
                  </a:rPr>
                  <a:t> kan aflæses ved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2032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solidFill>
                          <a:srgbClr val="2032A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da-DK" sz="2400" dirty="0">
                  <a:solidFill>
                    <a:srgbClr val="2032A0"/>
                  </a:solidFill>
                </a:endParaRPr>
              </a:p>
            </p:txBody>
          </p:sp>
        </mc:Choice>
        <mc:Fallback xmlns="">
          <p:sp>
            <p:nvSpPr>
              <p:cNvPr id="12" name="Tekstfelt 11">
                <a:extLst>
                  <a:ext uri="{FF2B5EF4-FFF2-40B4-BE49-F238E27FC236}">
                    <a16:creationId xmlns:a16="http://schemas.microsoft.com/office/drawing/2014/main" id="{DEC5E4C7-0C57-48CB-8095-0021DB3FD9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921191"/>
                <a:ext cx="10388338" cy="461665"/>
              </a:xfrm>
              <a:prstGeom prst="rect">
                <a:avLst/>
              </a:prstGeom>
              <a:blipFill>
                <a:blip r:embed="rId4"/>
                <a:stretch>
                  <a:fillRect l="-176"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Billede 13">
            <a:extLst>
              <a:ext uri="{FF2B5EF4-FFF2-40B4-BE49-F238E27FC236}">
                <a16:creationId xmlns:a16="http://schemas.microsoft.com/office/drawing/2014/main" id="{CDA3B37F-760F-4CE1-B637-FF23563878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3767" y="2749457"/>
            <a:ext cx="4162425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360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Grafer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kstfelt 2">
                <a:extLst>
                  <a:ext uri="{FF2B5EF4-FFF2-40B4-BE49-F238E27FC236}">
                    <a16:creationId xmlns:a16="http://schemas.microsoft.com/office/drawing/2014/main" id="{BCEA2251-9E50-4F59-B52B-6D4F9E7EA945}"/>
                  </a:ext>
                </a:extLst>
              </p:cNvPr>
              <p:cNvSpPr txBox="1"/>
              <p:nvPr/>
            </p:nvSpPr>
            <p:spPr>
              <a:xfrm>
                <a:off x="838200" y="1977272"/>
                <a:ext cx="1038833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/>
                  <a:t>Grafen for en lineær sammenhæng er en ret linje.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da-DK" sz="2400" dirty="0"/>
                  <a:t> og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da-DK" sz="2400" dirty="0"/>
                  <a:t> kan aflæses på følgende måde: </a:t>
                </a:r>
              </a:p>
            </p:txBody>
          </p:sp>
        </mc:Choice>
        <mc:Fallback xmlns="">
          <p:sp>
            <p:nvSpPr>
              <p:cNvPr id="3" name="Tekstfelt 2">
                <a:extLst>
                  <a:ext uri="{FF2B5EF4-FFF2-40B4-BE49-F238E27FC236}">
                    <a16:creationId xmlns:a16="http://schemas.microsoft.com/office/drawing/2014/main" id="{BCEA2251-9E50-4F59-B52B-6D4F9E7EA9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977272"/>
                <a:ext cx="10388338" cy="830997"/>
              </a:xfrm>
              <a:prstGeom prst="rect">
                <a:avLst/>
              </a:prstGeom>
              <a:blipFill>
                <a:blip r:embed="rId2"/>
                <a:stretch>
                  <a:fillRect l="-939" t="-5839" b="-1532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kstfelt 10">
                <a:extLst>
                  <a:ext uri="{FF2B5EF4-FFF2-40B4-BE49-F238E27FC236}">
                    <a16:creationId xmlns:a16="http://schemas.microsoft.com/office/drawing/2014/main" id="{4B69CAB7-FA92-4C00-9F40-25276E87D527}"/>
                  </a:ext>
                </a:extLst>
              </p:cNvPr>
              <p:cNvSpPr txBox="1"/>
              <p:nvPr/>
            </p:nvSpPr>
            <p:spPr>
              <a:xfrm>
                <a:off x="838200" y="4465229"/>
                <a:ext cx="583597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da-DK" sz="2400" dirty="0">
                    <a:solidFill>
                      <a:srgbClr val="FF0000"/>
                    </a:solidFill>
                  </a:rPr>
                  <a:t> kan aflæses som det man går op af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sz="2400" dirty="0">
                    <a:solidFill>
                      <a:srgbClr val="FF0000"/>
                    </a:solidFill>
                  </a:rPr>
                  <a:t>-aksen når man går en hen af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400" dirty="0">
                    <a:solidFill>
                      <a:srgbClr val="FF0000"/>
                    </a:solidFill>
                  </a:rPr>
                  <a:t>-aksen</a:t>
                </a:r>
              </a:p>
            </p:txBody>
          </p:sp>
        </mc:Choice>
        <mc:Fallback xmlns="">
          <p:sp>
            <p:nvSpPr>
              <p:cNvPr id="11" name="Tekstfelt 10">
                <a:extLst>
                  <a:ext uri="{FF2B5EF4-FFF2-40B4-BE49-F238E27FC236}">
                    <a16:creationId xmlns:a16="http://schemas.microsoft.com/office/drawing/2014/main" id="{4B69CAB7-FA92-4C00-9F40-25276E87D5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465229"/>
                <a:ext cx="5835977" cy="830997"/>
              </a:xfrm>
              <a:prstGeom prst="rect">
                <a:avLst/>
              </a:prstGeom>
              <a:blipFill>
                <a:blip r:embed="rId3"/>
                <a:stretch>
                  <a:fillRect l="-1672" t="-5839" r="-1463" b="-1532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felt 11">
                <a:extLst>
                  <a:ext uri="{FF2B5EF4-FFF2-40B4-BE49-F238E27FC236}">
                    <a16:creationId xmlns:a16="http://schemas.microsoft.com/office/drawing/2014/main" id="{DEC5E4C7-0C57-48CB-8095-0021DB3FD96C}"/>
                  </a:ext>
                </a:extLst>
              </p:cNvPr>
              <p:cNvSpPr txBox="1"/>
              <p:nvPr/>
            </p:nvSpPr>
            <p:spPr>
              <a:xfrm>
                <a:off x="838200" y="3190666"/>
                <a:ext cx="568514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2032A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da-DK" sz="2400" dirty="0">
                    <a:solidFill>
                      <a:srgbClr val="2032A0"/>
                    </a:solidFill>
                  </a:rPr>
                  <a:t> kan aflæses som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2032A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sz="2400" dirty="0">
                    <a:solidFill>
                      <a:srgbClr val="2032A0"/>
                    </a:solidFill>
                  </a:rPr>
                  <a:t>-værdien i skæringspunktet mellem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2032A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sz="2400" dirty="0">
                    <a:solidFill>
                      <a:srgbClr val="2032A0"/>
                    </a:solidFill>
                  </a:rPr>
                  <a:t>-aksen og grafen </a:t>
                </a:r>
              </a:p>
            </p:txBody>
          </p:sp>
        </mc:Choice>
        <mc:Fallback xmlns="">
          <p:sp>
            <p:nvSpPr>
              <p:cNvPr id="12" name="Tekstfelt 11">
                <a:extLst>
                  <a:ext uri="{FF2B5EF4-FFF2-40B4-BE49-F238E27FC236}">
                    <a16:creationId xmlns:a16="http://schemas.microsoft.com/office/drawing/2014/main" id="{DEC5E4C7-0C57-48CB-8095-0021DB3FD9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190666"/>
                <a:ext cx="5685148" cy="830997"/>
              </a:xfrm>
              <a:prstGeom prst="rect">
                <a:avLst/>
              </a:prstGeom>
              <a:blipFill>
                <a:blip r:embed="rId4"/>
                <a:stretch>
                  <a:fillRect l="-1717" t="-5839" b="-1532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Billede 5">
            <a:extLst>
              <a:ext uri="{FF2B5EF4-FFF2-40B4-BE49-F238E27FC236}">
                <a16:creationId xmlns:a16="http://schemas.microsoft.com/office/drawing/2014/main" id="{7BDBA3EC-390B-4C7A-A4CA-169B7B7B52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8701" y="2711748"/>
            <a:ext cx="4297837" cy="3628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186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E52D0-939A-922B-DDB8-DC023129C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AFF0D9EC-4C89-7553-9F2B-3E1EF38109F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810700"/>
                <a:ext cx="10515600" cy="650450"/>
              </a:xfrm>
            </p:spPr>
            <p:txBody>
              <a:bodyPr>
                <a:normAutofit/>
              </a:bodyPr>
              <a:lstStyle/>
              <a:p>
                <a:r>
                  <a:rPr lang="da-DK" sz="4000" dirty="0"/>
                  <a:t>Hvordan finder vi </a:t>
                </a:r>
                <a14:m>
                  <m:oMath xmlns:m="http://schemas.openxmlformats.org/officeDocument/2006/math">
                    <m:r>
                      <a:rPr lang="da-DK" sz="4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da-DK" sz="4000" dirty="0"/>
                  <a:t> i en sproglig beskrivelse?</a:t>
                </a:r>
              </a:p>
            </p:txBody>
          </p:sp>
        </mc:Choice>
        <mc:Fallback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AFF0D9EC-4C89-7553-9F2B-3E1EF38109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810700"/>
                <a:ext cx="10515600" cy="650450"/>
              </a:xfrm>
              <a:blipFill>
                <a:blip r:embed="rId2"/>
                <a:stretch>
                  <a:fillRect l="-2087" t="-24299" b="-4018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kstfelt 2">
            <a:extLst>
              <a:ext uri="{FF2B5EF4-FFF2-40B4-BE49-F238E27FC236}">
                <a16:creationId xmlns:a16="http://schemas.microsoft.com/office/drawing/2014/main" id="{ED023DBB-75D3-6779-E973-9E8D8A3FFA01}"/>
              </a:ext>
            </a:extLst>
          </p:cNvPr>
          <p:cNvSpPr txBox="1"/>
          <p:nvPr/>
        </p:nvSpPr>
        <p:spPr>
          <a:xfrm>
            <a:off x="838200" y="1918460"/>
            <a:ext cx="10388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En økologisk kylling vejer 40 gram ved udklækningen.</a:t>
            </a:r>
          </a:p>
          <a:p>
            <a:r>
              <a:rPr lang="da-DK" sz="2400" dirty="0"/>
              <a:t>De næste måneder tager kyllingen 35 gram på om dagen. 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07ACB18A-B7DC-8E1D-7F1F-A36DD8F1073B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kstfelt 3">
                <a:extLst>
                  <a:ext uri="{FF2B5EF4-FFF2-40B4-BE49-F238E27FC236}">
                    <a16:creationId xmlns:a16="http://schemas.microsoft.com/office/drawing/2014/main" id="{FC710A6E-C68F-DC48-9430-9071D273612D}"/>
                  </a:ext>
                </a:extLst>
              </p:cNvPr>
              <p:cNvSpPr txBox="1"/>
              <p:nvPr/>
            </p:nvSpPr>
            <p:spPr>
              <a:xfrm>
                <a:off x="838200" y="2909188"/>
                <a:ext cx="10388338" cy="1308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/>
                  <a:t>Kyllingens vægt kan beskrives med en lineær model:</a:t>
                </a:r>
              </a:p>
              <a:p>
                <a:endParaRPr lang="da-DK" sz="700" dirty="0"/>
              </a:p>
              <a:p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da-DK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=35⋅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da-DK" sz="2400" dirty="0"/>
                  <a:t>40,     </a:t>
                </a:r>
              </a:p>
              <a:p>
                <a:r>
                  <a:rPr lang="da-DK" sz="2400" dirty="0"/>
                  <a:t>hvor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400" dirty="0"/>
                  <a:t> er kyllingens alder (målt i dage) og 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a-DK" sz="2400" dirty="0"/>
                  <a:t> er kyllingens vægt </a:t>
                </a:r>
              </a:p>
            </p:txBody>
          </p:sp>
        </mc:Choice>
        <mc:Fallback>
          <p:sp>
            <p:nvSpPr>
              <p:cNvPr id="4" name="Tekstfelt 3">
                <a:extLst>
                  <a:ext uri="{FF2B5EF4-FFF2-40B4-BE49-F238E27FC236}">
                    <a16:creationId xmlns:a16="http://schemas.microsoft.com/office/drawing/2014/main" id="{FC710A6E-C68F-DC48-9430-9071D27361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909188"/>
                <a:ext cx="10388338" cy="1308050"/>
              </a:xfrm>
              <a:prstGeom prst="rect">
                <a:avLst/>
              </a:prstGeom>
              <a:blipFill>
                <a:blip r:embed="rId3"/>
                <a:stretch>
                  <a:fillRect l="-939" t="-3721" b="-976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1556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2A579-8140-313A-3B59-F139690B0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9515AF71-EB1B-C7AE-1875-407411637A9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810700"/>
                <a:ext cx="10515600" cy="650450"/>
              </a:xfrm>
            </p:spPr>
            <p:txBody>
              <a:bodyPr>
                <a:normAutofit/>
              </a:bodyPr>
              <a:lstStyle/>
              <a:p>
                <a:r>
                  <a:rPr lang="da-DK" sz="4000" dirty="0"/>
                  <a:t>Hvordan finder vi </a:t>
                </a:r>
                <a14:m>
                  <m:oMath xmlns:m="http://schemas.openxmlformats.org/officeDocument/2006/math">
                    <m:r>
                      <a:rPr lang="da-DK" sz="4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da-DK" sz="4000" dirty="0"/>
                  <a:t> i en sproglig beskrivelse?</a:t>
                </a:r>
              </a:p>
            </p:txBody>
          </p:sp>
        </mc:Choice>
        <mc:Fallback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9515AF71-EB1B-C7AE-1875-407411637A9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810700"/>
                <a:ext cx="10515600" cy="650450"/>
              </a:xfrm>
              <a:blipFill>
                <a:blip r:embed="rId2"/>
                <a:stretch>
                  <a:fillRect l="-2087" t="-24299" b="-4018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kstfelt 2">
            <a:extLst>
              <a:ext uri="{FF2B5EF4-FFF2-40B4-BE49-F238E27FC236}">
                <a16:creationId xmlns:a16="http://schemas.microsoft.com/office/drawing/2014/main" id="{FEE8E880-8418-7A2E-3566-4CA480091021}"/>
              </a:ext>
            </a:extLst>
          </p:cNvPr>
          <p:cNvSpPr txBox="1"/>
          <p:nvPr/>
        </p:nvSpPr>
        <p:spPr>
          <a:xfrm>
            <a:off x="838200" y="1918460"/>
            <a:ext cx="10388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En økologisk kylling vejer 40 gram ved udklækningen.</a:t>
            </a:r>
          </a:p>
          <a:p>
            <a:r>
              <a:rPr lang="da-DK" sz="2400" dirty="0"/>
              <a:t>De næste måneder tager kyllingen 35 gram på om dagen. 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422D3D43-B467-5128-C1DC-FD5C0A9D013F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kstfelt 3">
                <a:extLst>
                  <a:ext uri="{FF2B5EF4-FFF2-40B4-BE49-F238E27FC236}">
                    <a16:creationId xmlns:a16="http://schemas.microsoft.com/office/drawing/2014/main" id="{755BB334-2737-10D3-2009-FE58B5AD14EF}"/>
                  </a:ext>
                </a:extLst>
              </p:cNvPr>
              <p:cNvSpPr txBox="1"/>
              <p:nvPr/>
            </p:nvSpPr>
            <p:spPr>
              <a:xfrm>
                <a:off x="838200" y="2909188"/>
                <a:ext cx="10388338" cy="1308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/>
                  <a:t>Kyllingens vægt kan beskrives med en lineær model:</a:t>
                </a:r>
              </a:p>
              <a:p>
                <a:endParaRPr lang="da-DK" sz="700" dirty="0"/>
              </a:p>
              <a:p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da-DK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=35⋅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+40</m:t>
                    </m:r>
                  </m:oMath>
                </a14:m>
                <a:r>
                  <a:rPr lang="da-DK" sz="2400" dirty="0"/>
                  <a:t>,     </a:t>
                </a:r>
              </a:p>
              <a:p>
                <a:r>
                  <a:rPr lang="da-DK" sz="2400" dirty="0"/>
                  <a:t>hvor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400" dirty="0">
                    <a:solidFill>
                      <a:srgbClr val="FF0000"/>
                    </a:solidFill>
                  </a:rPr>
                  <a:t> er kyllingens alder (målt i dage) </a:t>
                </a:r>
                <a:r>
                  <a:rPr lang="da-DK" sz="2400" dirty="0"/>
                  <a:t>og 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da-DK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da-DK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a-DK" sz="2400" dirty="0">
                    <a:solidFill>
                      <a:srgbClr val="0070C0"/>
                    </a:solidFill>
                  </a:rPr>
                  <a:t> er kyllingens vægt </a:t>
                </a:r>
                <a:endParaRPr lang="da-DK" sz="2400" dirty="0"/>
              </a:p>
            </p:txBody>
          </p:sp>
        </mc:Choice>
        <mc:Fallback>
          <p:sp>
            <p:nvSpPr>
              <p:cNvPr id="4" name="Tekstfelt 3">
                <a:extLst>
                  <a:ext uri="{FF2B5EF4-FFF2-40B4-BE49-F238E27FC236}">
                    <a16:creationId xmlns:a16="http://schemas.microsoft.com/office/drawing/2014/main" id="{755BB334-2737-10D3-2009-FE58B5AD14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909188"/>
                <a:ext cx="10388338" cy="1308050"/>
              </a:xfrm>
              <a:prstGeom prst="rect">
                <a:avLst/>
              </a:prstGeom>
              <a:blipFill>
                <a:blip r:embed="rId3"/>
                <a:stretch>
                  <a:fillRect l="-939" t="-3721" b="-976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kstfelt 8">
                <a:extLst>
                  <a:ext uri="{FF2B5EF4-FFF2-40B4-BE49-F238E27FC236}">
                    <a16:creationId xmlns:a16="http://schemas.microsoft.com/office/drawing/2014/main" id="{41FA2225-546A-B84E-95B8-59AF2AEE3187}"/>
                  </a:ext>
                </a:extLst>
              </p:cNvPr>
              <p:cNvSpPr txBox="1"/>
              <p:nvPr/>
            </p:nvSpPr>
            <p:spPr>
              <a:xfrm>
                <a:off x="838200" y="4472557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da-DK" sz="2400" dirty="0">
                    <a:solidFill>
                      <a:schemeClr val="tx1"/>
                    </a:solidFill>
                  </a:rPr>
                  <a:t> er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sz="2400" dirty="0">
                    <a:solidFill>
                      <a:srgbClr val="0070C0"/>
                    </a:solidFill>
                  </a:rPr>
                  <a:t>-værdien </a:t>
                </a:r>
                <a:r>
                  <a:rPr lang="da-DK" sz="2400" dirty="0">
                    <a:solidFill>
                      <a:schemeClr val="tx1"/>
                    </a:solidFill>
                  </a:rPr>
                  <a:t>når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da-DK" sz="2400" dirty="0">
                    <a:solidFill>
                      <a:srgbClr val="FF0000"/>
                    </a:solidFill>
                  </a:rPr>
                  <a:t> </a:t>
                </a:r>
                <a:endParaRPr lang="da-DK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Tekstfelt 8">
                <a:extLst>
                  <a:ext uri="{FF2B5EF4-FFF2-40B4-BE49-F238E27FC236}">
                    <a16:creationId xmlns:a16="http://schemas.microsoft.com/office/drawing/2014/main" id="{41FA2225-546A-B84E-95B8-59AF2AEE31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472557"/>
                <a:ext cx="10388338" cy="461665"/>
              </a:xfrm>
              <a:prstGeom prst="rect">
                <a:avLst/>
              </a:prstGeom>
              <a:blipFill>
                <a:blip r:embed="rId4"/>
                <a:stretch>
                  <a:fillRect l="-176" t="-10667" b="-3066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kstfelt 9">
                <a:extLst>
                  <a:ext uri="{FF2B5EF4-FFF2-40B4-BE49-F238E27FC236}">
                    <a16:creationId xmlns:a16="http://schemas.microsoft.com/office/drawing/2014/main" id="{DD08CC53-ABDA-F36D-2BB3-1A0B72AAB263}"/>
                  </a:ext>
                </a:extLst>
              </p:cNvPr>
              <p:cNvSpPr txBox="1"/>
              <p:nvPr/>
            </p:nvSpPr>
            <p:spPr>
              <a:xfrm>
                <a:off x="838200" y="4954733"/>
                <a:ext cx="94464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>
                    <a:solidFill>
                      <a:schemeClr val="tx1"/>
                    </a:solidFill>
                  </a:rPr>
                  <a:t>Det vil sige at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da-DK" sz="2400" dirty="0">
                    <a:solidFill>
                      <a:schemeClr val="tx1"/>
                    </a:solidFill>
                  </a:rPr>
                  <a:t> er </a:t>
                </a:r>
                <a:r>
                  <a:rPr lang="da-DK" sz="2400" dirty="0">
                    <a:solidFill>
                      <a:srgbClr val="0070C0"/>
                    </a:solidFill>
                  </a:rPr>
                  <a:t>kyllingens vægt </a:t>
                </a:r>
                <a:r>
                  <a:rPr lang="da-DK" sz="2400" dirty="0">
                    <a:solidFill>
                      <a:schemeClr val="tx1"/>
                    </a:solidFill>
                  </a:rPr>
                  <a:t>når </a:t>
                </a:r>
                <a:r>
                  <a:rPr lang="da-DK" sz="2400" dirty="0">
                    <a:solidFill>
                      <a:srgbClr val="FF0000"/>
                    </a:solidFill>
                  </a:rPr>
                  <a:t>kyllingens alder er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da-DK" sz="2400" dirty="0">
                    <a:solidFill>
                      <a:srgbClr val="FF0000"/>
                    </a:solidFill>
                  </a:rPr>
                  <a:t> dage</a:t>
                </a:r>
                <a:endParaRPr lang="da-DK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Tekstfelt 9">
                <a:extLst>
                  <a:ext uri="{FF2B5EF4-FFF2-40B4-BE49-F238E27FC236}">
                    <a16:creationId xmlns:a16="http://schemas.microsoft.com/office/drawing/2014/main" id="{DD08CC53-ABDA-F36D-2BB3-1A0B72AAB2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954733"/>
                <a:ext cx="9446443" cy="461665"/>
              </a:xfrm>
              <a:prstGeom prst="rect">
                <a:avLst/>
              </a:prstGeom>
              <a:blipFill>
                <a:blip r:embed="rId5"/>
                <a:stretch>
                  <a:fillRect l="-1033"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kstfelt 5">
                <a:extLst>
                  <a:ext uri="{FF2B5EF4-FFF2-40B4-BE49-F238E27FC236}">
                    <a16:creationId xmlns:a16="http://schemas.microsoft.com/office/drawing/2014/main" id="{BD0C3C0E-FA38-97F4-48B4-1F0FB66AC8F9}"/>
                  </a:ext>
                </a:extLst>
              </p:cNvPr>
              <p:cNvSpPr txBox="1"/>
              <p:nvPr/>
            </p:nvSpPr>
            <p:spPr>
              <a:xfrm>
                <a:off x="838199" y="5443991"/>
                <a:ext cx="94464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>
                    <a:solidFill>
                      <a:schemeClr val="tx1"/>
                    </a:solidFill>
                  </a:rPr>
                  <a:t>Det ses dermed at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=40 </m:t>
                    </m:r>
                  </m:oMath>
                </a14:m>
                <a:endParaRPr lang="da-DK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Tekstfelt 5">
                <a:extLst>
                  <a:ext uri="{FF2B5EF4-FFF2-40B4-BE49-F238E27FC236}">
                    <a16:creationId xmlns:a16="http://schemas.microsoft.com/office/drawing/2014/main" id="{BD0C3C0E-FA38-97F4-48B4-1F0FB66AC8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5443991"/>
                <a:ext cx="9446443" cy="461665"/>
              </a:xfrm>
              <a:prstGeom prst="rect">
                <a:avLst/>
              </a:prstGeom>
              <a:blipFill>
                <a:blip r:embed="rId6"/>
                <a:stretch>
                  <a:fillRect l="-968"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144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0CCFE7D5-C4D0-453E-94E2-59A42AE165D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810700"/>
                <a:ext cx="10515600" cy="650450"/>
              </a:xfrm>
            </p:spPr>
            <p:txBody>
              <a:bodyPr>
                <a:normAutofit/>
              </a:bodyPr>
              <a:lstStyle/>
              <a:p>
                <a:r>
                  <a:rPr lang="da-DK" sz="4000" dirty="0"/>
                  <a:t>Betydning af </a:t>
                </a:r>
                <a14:m>
                  <m:oMath xmlns:m="http://schemas.openxmlformats.org/officeDocument/2006/math">
                    <m:r>
                      <a:rPr lang="da-DK" sz="4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da-DK" sz="4000" dirty="0"/>
                  <a:t> </a:t>
                </a:r>
              </a:p>
            </p:txBody>
          </p:sp>
        </mc:Choice>
        <mc:Fallback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0CCFE7D5-C4D0-453E-94E2-59A42AE165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810700"/>
                <a:ext cx="10515600" cy="650450"/>
              </a:xfrm>
              <a:blipFill>
                <a:blip r:embed="rId2"/>
                <a:stretch>
                  <a:fillRect l="-2087" t="-24299" b="-4018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kstfelt 2">
            <a:extLst>
              <a:ext uri="{FF2B5EF4-FFF2-40B4-BE49-F238E27FC236}">
                <a16:creationId xmlns:a16="http://schemas.microsoft.com/office/drawing/2014/main" id="{BCEA2251-9E50-4F59-B52B-6D4F9E7EA945}"/>
              </a:ext>
            </a:extLst>
          </p:cNvPr>
          <p:cNvSpPr txBox="1"/>
          <p:nvPr/>
        </p:nvSpPr>
        <p:spPr>
          <a:xfrm>
            <a:off x="838200" y="1918460"/>
            <a:ext cx="10388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I tidsrummet 1960-1990 kan befolkningstallet (i mio.) i USA beskrives med en lineær sammenhæng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kstfelt 7">
                <a:extLst>
                  <a:ext uri="{FF2B5EF4-FFF2-40B4-BE49-F238E27FC236}">
                    <a16:creationId xmlns:a16="http://schemas.microsoft.com/office/drawing/2014/main" id="{ECE8F713-8A15-40B6-B79B-32C0C8CFA085}"/>
                  </a:ext>
                </a:extLst>
              </p:cNvPr>
              <p:cNvSpPr txBox="1"/>
              <p:nvPr/>
            </p:nvSpPr>
            <p:spPr>
              <a:xfrm>
                <a:off x="838200" y="2749457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)=2,3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+180</m:t>
                    </m:r>
                  </m:oMath>
                </a14:m>
                <a:r>
                  <a:rPr lang="da-DK" sz="2400" dirty="0"/>
                  <a:t>,     hvor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400" dirty="0"/>
                  <a:t> er antal år efter 1960 og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sz="2400" dirty="0"/>
                  <a:t> er befolkningstallet </a:t>
                </a:r>
              </a:p>
            </p:txBody>
          </p:sp>
        </mc:Choice>
        <mc:Fallback>
          <p:sp>
            <p:nvSpPr>
              <p:cNvPr id="8" name="Tekstfelt 7">
                <a:extLst>
                  <a:ext uri="{FF2B5EF4-FFF2-40B4-BE49-F238E27FC236}">
                    <a16:creationId xmlns:a16="http://schemas.microsoft.com/office/drawing/2014/main" id="{ECE8F713-8A15-40B6-B79B-32C0C8CFA0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749457"/>
                <a:ext cx="10388338" cy="461665"/>
              </a:xfrm>
              <a:prstGeom prst="rect">
                <a:avLst/>
              </a:prstGeom>
              <a:blipFill>
                <a:blip r:embed="rId3"/>
                <a:stretch>
                  <a:fillRect l="-528"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3586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C991D-289C-25FA-8E20-6D4608468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E81E0067-2DA7-2BF9-02A5-95A9376CA1C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810700"/>
                <a:ext cx="10515600" cy="650450"/>
              </a:xfrm>
            </p:spPr>
            <p:txBody>
              <a:bodyPr>
                <a:normAutofit/>
              </a:bodyPr>
              <a:lstStyle/>
              <a:p>
                <a:r>
                  <a:rPr lang="da-DK" sz="4000" dirty="0"/>
                  <a:t>Betydning af </a:t>
                </a:r>
                <a14:m>
                  <m:oMath xmlns:m="http://schemas.openxmlformats.org/officeDocument/2006/math">
                    <m:r>
                      <a:rPr lang="da-DK" sz="4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da-DK" sz="4000" dirty="0"/>
                  <a:t> </a:t>
                </a:r>
              </a:p>
            </p:txBody>
          </p:sp>
        </mc:Choice>
        <mc:Fallback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E81E0067-2DA7-2BF9-02A5-95A9376CA1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810700"/>
                <a:ext cx="10515600" cy="650450"/>
              </a:xfrm>
              <a:blipFill>
                <a:blip r:embed="rId2"/>
                <a:stretch>
                  <a:fillRect l="-2087" t="-24299" b="-4018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kstfelt 2">
            <a:extLst>
              <a:ext uri="{FF2B5EF4-FFF2-40B4-BE49-F238E27FC236}">
                <a16:creationId xmlns:a16="http://schemas.microsoft.com/office/drawing/2014/main" id="{3B0ABD33-1DBA-0881-2727-51431C99FAD8}"/>
              </a:ext>
            </a:extLst>
          </p:cNvPr>
          <p:cNvSpPr txBox="1"/>
          <p:nvPr/>
        </p:nvSpPr>
        <p:spPr>
          <a:xfrm>
            <a:off x="838200" y="1918460"/>
            <a:ext cx="10388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I tidsrummet 1960-1990 kan befolkningstallet (i mio.) i USA beskrives med en lineær sammenhæng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CEB37570-4209-916A-6D5D-ED9DE4970F1A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kstfelt 7">
                <a:extLst>
                  <a:ext uri="{FF2B5EF4-FFF2-40B4-BE49-F238E27FC236}">
                    <a16:creationId xmlns:a16="http://schemas.microsoft.com/office/drawing/2014/main" id="{7867408B-69DE-81E1-AB37-B35711B27E2C}"/>
                  </a:ext>
                </a:extLst>
              </p:cNvPr>
              <p:cNvSpPr txBox="1"/>
              <p:nvPr/>
            </p:nvSpPr>
            <p:spPr>
              <a:xfrm>
                <a:off x="838200" y="2749457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)=2,3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+180</m:t>
                    </m:r>
                  </m:oMath>
                </a14:m>
                <a:r>
                  <a:rPr lang="da-DK" sz="2400" dirty="0"/>
                  <a:t>,     hvor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400" dirty="0"/>
                  <a:t> er antal år efter 1960 og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sz="2400" dirty="0"/>
                  <a:t> er befolkningstallet </a:t>
                </a:r>
              </a:p>
            </p:txBody>
          </p:sp>
        </mc:Choice>
        <mc:Fallback>
          <p:sp>
            <p:nvSpPr>
              <p:cNvPr id="8" name="Tekstfelt 7">
                <a:extLst>
                  <a:ext uri="{FF2B5EF4-FFF2-40B4-BE49-F238E27FC236}">
                    <a16:creationId xmlns:a16="http://schemas.microsoft.com/office/drawing/2014/main" id="{7867408B-69DE-81E1-AB37-B35711B27E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749457"/>
                <a:ext cx="10388338" cy="461665"/>
              </a:xfrm>
              <a:prstGeom prst="rect">
                <a:avLst/>
              </a:prstGeom>
              <a:blipFill>
                <a:blip r:embed="rId3"/>
                <a:stretch>
                  <a:fillRect l="-528"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kstfelt 9">
                <a:extLst>
                  <a:ext uri="{FF2B5EF4-FFF2-40B4-BE49-F238E27FC236}">
                    <a16:creationId xmlns:a16="http://schemas.microsoft.com/office/drawing/2014/main" id="{17DD378D-7127-AC73-8CC3-0B9927F427AE}"/>
                  </a:ext>
                </a:extLst>
              </p:cNvPr>
              <p:cNvSpPr txBox="1"/>
              <p:nvPr/>
            </p:nvSpPr>
            <p:spPr>
              <a:xfrm>
                <a:off x="838200" y="3795801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b="0" dirty="0">
                    <a:solidFill>
                      <a:schemeClr val="tx1"/>
                    </a:solidFill>
                  </a:rPr>
                  <a:t>Forskriften for en lineær funktion er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da-DK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da-DK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da-DK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da-DK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d</m:t>
                    </m:r>
                  </m:oMath>
                </a14:m>
                <a:r>
                  <a:rPr lang="da-DK" sz="2400" b="0" dirty="0">
                    <a:solidFill>
                      <a:schemeClr val="tx1"/>
                    </a:solidFill>
                  </a:rPr>
                  <a:t>et ses dermed at</a:t>
                </a:r>
                <a:r>
                  <a:rPr lang="da-DK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da-DK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=180</m:t>
                    </m:r>
                  </m:oMath>
                </a14:m>
                <a:r>
                  <a:rPr lang="da-DK" sz="2400" dirty="0">
                    <a:solidFill>
                      <a:srgbClr val="0070C0"/>
                    </a:solidFill>
                  </a:rPr>
                  <a:t> </a:t>
                </a:r>
                <a:endParaRPr lang="da-DK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Tekstfelt 9">
                <a:extLst>
                  <a:ext uri="{FF2B5EF4-FFF2-40B4-BE49-F238E27FC236}">
                    <a16:creationId xmlns:a16="http://schemas.microsoft.com/office/drawing/2014/main" id="{17DD378D-7127-AC73-8CC3-0B9927F427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795801"/>
                <a:ext cx="10388338" cy="461665"/>
              </a:xfrm>
              <a:prstGeom prst="rect">
                <a:avLst/>
              </a:prstGeom>
              <a:blipFill>
                <a:blip r:embed="rId4"/>
                <a:stretch>
                  <a:fillRect l="-939" t="-10667" b="-3066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5903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E7B63-39E9-9AB5-F6C0-C1403C2AE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89E4F504-5FD0-A0C9-D5A4-B37EBD346C5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810700"/>
                <a:ext cx="10515600" cy="650450"/>
              </a:xfrm>
            </p:spPr>
            <p:txBody>
              <a:bodyPr>
                <a:normAutofit/>
              </a:bodyPr>
              <a:lstStyle/>
              <a:p>
                <a:r>
                  <a:rPr lang="da-DK" sz="4000" dirty="0"/>
                  <a:t>Betydning af </a:t>
                </a:r>
                <a14:m>
                  <m:oMath xmlns:m="http://schemas.openxmlformats.org/officeDocument/2006/math">
                    <m:r>
                      <a:rPr lang="da-DK" sz="4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da-DK" sz="4000" dirty="0"/>
                  <a:t> </a:t>
                </a:r>
              </a:p>
            </p:txBody>
          </p:sp>
        </mc:Choice>
        <mc:Fallback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89E4F504-5FD0-A0C9-D5A4-B37EBD346C5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810700"/>
                <a:ext cx="10515600" cy="650450"/>
              </a:xfrm>
              <a:blipFill>
                <a:blip r:embed="rId2"/>
                <a:stretch>
                  <a:fillRect l="-2087" t="-24299" b="-4018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kstfelt 2">
            <a:extLst>
              <a:ext uri="{FF2B5EF4-FFF2-40B4-BE49-F238E27FC236}">
                <a16:creationId xmlns:a16="http://schemas.microsoft.com/office/drawing/2014/main" id="{CB31F7E3-2DC9-8FD3-B1A0-9E76E3D93FA8}"/>
              </a:ext>
            </a:extLst>
          </p:cNvPr>
          <p:cNvSpPr txBox="1"/>
          <p:nvPr/>
        </p:nvSpPr>
        <p:spPr>
          <a:xfrm>
            <a:off x="838200" y="1918460"/>
            <a:ext cx="10388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I tidsrummet 1960-1990 kan befolkningstallet (i mio.) i USA beskrives med en lineær sammenhæng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C4785A98-8126-62EA-612E-BF3631D2CDEB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kstfelt 7">
                <a:extLst>
                  <a:ext uri="{FF2B5EF4-FFF2-40B4-BE49-F238E27FC236}">
                    <a16:creationId xmlns:a16="http://schemas.microsoft.com/office/drawing/2014/main" id="{1A2779A7-6941-5813-3384-65043D59D0FB}"/>
                  </a:ext>
                </a:extLst>
              </p:cNvPr>
              <p:cNvSpPr txBox="1"/>
              <p:nvPr/>
            </p:nvSpPr>
            <p:spPr>
              <a:xfrm>
                <a:off x="838200" y="2749457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)=2,3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+180</m:t>
                    </m:r>
                  </m:oMath>
                </a14:m>
                <a:r>
                  <a:rPr lang="da-DK" sz="2400" dirty="0"/>
                  <a:t>,     hvor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400" dirty="0">
                    <a:solidFill>
                      <a:srgbClr val="FF0000"/>
                    </a:solidFill>
                  </a:rPr>
                  <a:t> er antal år efter 1960 </a:t>
                </a:r>
                <a:r>
                  <a:rPr lang="da-DK" sz="2400" dirty="0"/>
                  <a:t>og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sz="2400" dirty="0">
                    <a:solidFill>
                      <a:srgbClr val="0070C0"/>
                    </a:solidFill>
                  </a:rPr>
                  <a:t> er befolkningstallet </a:t>
                </a:r>
                <a:endParaRPr lang="da-DK" sz="2400" dirty="0"/>
              </a:p>
            </p:txBody>
          </p:sp>
        </mc:Choice>
        <mc:Fallback>
          <p:sp>
            <p:nvSpPr>
              <p:cNvPr id="8" name="Tekstfelt 7">
                <a:extLst>
                  <a:ext uri="{FF2B5EF4-FFF2-40B4-BE49-F238E27FC236}">
                    <a16:creationId xmlns:a16="http://schemas.microsoft.com/office/drawing/2014/main" id="{1A2779A7-6941-5813-3384-65043D59D0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749457"/>
                <a:ext cx="10388338" cy="461665"/>
              </a:xfrm>
              <a:prstGeom prst="rect">
                <a:avLst/>
              </a:prstGeom>
              <a:blipFill>
                <a:blip r:embed="rId3"/>
                <a:stretch>
                  <a:fillRect l="-528"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kstfelt 9">
                <a:extLst>
                  <a:ext uri="{FF2B5EF4-FFF2-40B4-BE49-F238E27FC236}">
                    <a16:creationId xmlns:a16="http://schemas.microsoft.com/office/drawing/2014/main" id="{833EED53-589D-F879-7192-DA5C9EFAD1B6}"/>
                  </a:ext>
                </a:extLst>
              </p:cNvPr>
              <p:cNvSpPr txBox="1"/>
              <p:nvPr/>
            </p:nvSpPr>
            <p:spPr>
              <a:xfrm>
                <a:off x="838200" y="3795801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b="0" dirty="0">
                    <a:solidFill>
                      <a:schemeClr val="tx1"/>
                    </a:solidFill>
                  </a:rPr>
                  <a:t>Forskriften for en lineær funktion er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da-DK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da-DK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da-DK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d</m:t>
                    </m:r>
                  </m:oMath>
                </a14:m>
                <a:r>
                  <a:rPr lang="da-DK" sz="2400" b="0" dirty="0">
                    <a:solidFill>
                      <a:schemeClr val="tx1"/>
                    </a:solidFill>
                  </a:rPr>
                  <a:t>et ses dermed at</a:t>
                </a:r>
                <a:r>
                  <a:rPr lang="da-DK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=180</m:t>
                    </m:r>
                  </m:oMath>
                </a14:m>
                <a:r>
                  <a:rPr lang="da-DK" sz="24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10" name="Tekstfelt 9">
                <a:extLst>
                  <a:ext uri="{FF2B5EF4-FFF2-40B4-BE49-F238E27FC236}">
                    <a16:creationId xmlns:a16="http://schemas.microsoft.com/office/drawing/2014/main" id="{833EED53-589D-F879-7192-DA5C9EFAD1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795801"/>
                <a:ext cx="10388338" cy="461665"/>
              </a:xfrm>
              <a:prstGeom prst="rect">
                <a:avLst/>
              </a:prstGeom>
              <a:blipFill>
                <a:blip r:embed="rId4"/>
                <a:stretch>
                  <a:fillRect l="-939" t="-10667" b="-3066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kstfelt 3">
                <a:extLst>
                  <a:ext uri="{FF2B5EF4-FFF2-40B4-BE49-F238E27FC236}">
                    <a16:creationId xmlns:a16="http://schemas.microsoft.com/office/drawing/2014/main" id="{3FE55EA7-4493-241C-FF2C-97E88DA16F64}"/>
                  </a:ext>
                </a:extLst>
              </p:cNvPr>
              <p:cNvSpPr txBox="1"/>
              <p:nvPr/>
            </p:nvSpPr>
            <p:spPr>
              <a:xfrm>
                <a:off x="838199" y="4666697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da-DK" sz="2400" dirty="0">
                    <a:solidFill>
                      <a:schemeClr val="tx1"/>
                    </a:solidFill>
                  </a:rPr>
                  <a:t> er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sz="2400" dirty="0">
                    <a:solidFill>
                      <a:srgbClr val="0070C0"/>
                    </a:solidFill>
                  </a:rPr>
                  <a:t>-værdien </a:t>
                </a:r>
                <a:r>
                  <a:rPr lang="da-DK" sz="2400" dirty="0">
                    <a:solidFill>
                      <a:schemeClr val="tx1"/>
                    </a:solidFill>
                  </a:rPr>
                  <a:t>når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da-DK" sz="2400" dirty="0">
                    <a:solidFill>
                      <a:srgbClr val="FF0000"/>
                    </a:solidFill>
                  </a:rPr>
                  <a:t> </a:t>
                </a:r>
                <a:endParaRPr lang="da-DK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Tekstfelt 3">
                <a:extLst>
                  <a:ext uri="{FF2B5EF4-FFF2-40B4-BE49-F238E27FC236}">
                    <a16:creationId xmlns:a16="http://schemas.microsoft.com/office/drawing/2014/main" id="{3FE55EA7-4493-241C-FF2C-97E88DA16F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4666697"/>
                <a:ext cx="10388338" cy="461665"/>
              </a:xfrm>
              <a:prstGeom prst="rect">
                <a:avLst/>
              </a:prstGeom>
              <a:blipFill>
                <a:blip r:embed="rId5"/>
                <a:stretch>
                  <a:fillRect l="-117" t="-10667" b="-3066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kstfelt 5">
                <a:extLst>
                  <a:ext uri="{FF2B5EF4-FFF2-40B4-BE49-F238E27FC236}">
                    <a16:creationId xmlns:a16="http://schemas.microsoft.com/office/drawing/2014/main" id="{35A2D6C1-E8B6-1372-1E36-182A80C6004B}"/>
                  </a:ext>
                </a:extLst>
              </p:cNvPr>
              <p:cNvSpPr txBox="1"/>
              <p:nvPr/>
            </p:nvSpPr>
            <p:spPr>
              <a:xfrm>
                <a:off x="838199" y="5148873"/>
                <a:ext cx="94464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>
                    <a:solidFill>
                      <a:schemeClr val="tx1"/>
                    </a:solidFill>
                  </a:rPr>
                  <a:t>Det vil sige at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da-DK" sz="2400" dirty="0">
                    <a:solidFill>
                      <a:schemeClr val="tx1"/>
                    </a:solidFill>
                  </a:rPr>
                  <a:t> er </a:t>
                </a:r>
                <a:r>
                  <a:rPr lang="da-DK" sz="2400" dirty="0">
                    <a:solidFill>
                      <a:srgbClr val="0070C0"/>
                    </a:solidFill>
                  </a:rPr>
                  <a:t>befolkningstallet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da-DK" sz="2400" dirty="0">
                    <a:solidFill>
                      <a:srgbClr val="FF0000"/>
                    </a:solidFill>
                  </a:rPr>
                  <a:t> år efter 1960</a:t>
                </a:r>
                <a:endParaRPr lang="da-DK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Tekstfelt 5">
                <a:extLst>
                  <a:ext uri="{FF2B5EF4-FFF2-40B4-BE49-F238E27FC236}">
                    <a16:creationId xmlns:a16="http://schemas.microsoft.com/office/drawing/2014/main" id="{35A2D6C1-E8B6-1372-1E36-182A80C600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5148873"/>
                <a:ext cx="9446443" cy="461665"/>
              </a:xfrm>
              <a:prstGeom prst="rect">
                <a:avLst/>
              </a:prstGeom>
              <a:blipFill>
                <a:blip r:embed="rId6"/>
                <a:stretch>
                  <a:fillRect l="-968" t="-10667" b="-3066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kstfelt 6">
            <a:extLst>
              <a:ext uri="{FF2B5EF4-FFF2-40B4-BE49-F238E27FC236}">
                <a16:creationId xmlns:a16="http://schemas.microsoft.com/office/drawing/2014/main" id="{596AA0F4-7574-0C39-F7D4-978E7A221BCF}"/>
              </a:ext>
            </a:extLst>
          </p:cNvPr>
          <p:cNvSpPr txBox="1"/>
          <p:nvPr/>
        </p:nvSpPr>
        <p:spPr>
          <a:xfrm>
            <a:off x="838199" y="5816467"/>
            <a:ext cx="9446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Konklusion</a:t>
            </a:r>
            <a:r>
              <a:rPr lang="da-DK" sz="2400" dirty="0"/>
              <a:t>: Befolkningstallet i 1960 var 180 millioner </a:t>
            </a:r>
          </a:p>
        </p:txBody>
      </p:sp>
    </p:spTree>
    <p:extLst>
      <p:ext uri="{BB962C8B-B14F-4D97-AF65-F5344CB8AC3E}">
        <p14:creationId xmlns:p14="http://schemas.microsoft.com/office/powerpoint/2010/main" val="449758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4AB45-1AC7-1086-1FE1-7BE34CCB0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EC4F08F5-2632-B127-EBFC-C1ED3292F50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810700"/>
                <a:ext cx="10515600" cy="650450"/>
              </a:xfrm>
            </p:spPr>
            <p:txBody>
              <a:bodyPr>
                <a:normAutofit/>
              </a:bodyPr>
              <a:lstStyle/>
              <a:p>
                <a:r>
                  <a:rPr lang="da-DK" sz="4000" dirty="0"/>
                  <a:t>Hvordan finder vi </a:t>
                </a:r>
                <a14:m>
                  <m:oMath xmlns:m="http://schemas.openxmlformats.org/officeDocument/2006/math">
                    <m:r>
                      <a:rPr lang="da-DK" sz="40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da-DK" sz="4000" dirty="0"/>
                  <a:t> i en sproglig beskrivelse?</a:t>
                </a:r>
              </a:p>
            </p:txBody>
          </p:sp>
        </mc:Choice>
        <mc:Fallback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EC4F08F5-2632-B127-EBFC-C1ED3292F50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810700"/>
                <a:ext cx="10515600" cy="650450"/>
              </a:xfrm>
              <a:blipFill>
                <a:blip r:embed="rId2"/>
                <a:stretch>
                  <a:fillRect l="-2087" t="-24299" b="-4018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kstfelt 2">
            <a:extLst>
              <a:ext uri="{FF2B5EF4-FFF2-40B4-BE49-F238E27FC236}">
                <a16:creationId xmlns:a16="http://schemas.microsoft.com/office/drawing/2014/main" id="{5154612D-E878-E78A-ECAD-2E3336486BFE}"/>
              </a:ext>
            </a:extLst>
          </p:cNvPr>
          <p:cNvSpPr txBox="1"/>
          <p:nvPr/>
        </p:nvSpPr>
        <p:spPr>
          <a:xfrm>
            <a:off x="838200" y="1918460"/>
            <a:ext cx="10388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En økologisk kylling vejer 40 gram ved udklækningen.</a:t>
            </a:r>
          </a:p>
          <a:p>
            <a:r>
              <a:rPr lang="da-DK" sz="2400" dirty="0"/>
              <a:t>De næste måneder tager kyllingen 35 gram på om dagen. 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02B5AA73-A252-C930-4E77-5DB3FD458602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kstfelt 3">
                <a:extLst>
                  <a:ext uri="{FF2B5EF4-FFF2-40B4-BE49-F238E27FC236}">
                    <a16:creationId xmlns:a16="http://schemas.microsoft.com/office/drawing/2014/main" id="{42F0B18E-B62B-926F-0BF1-957F56C46345}"/>
                  </a:ext>
                </a:extLst>
              </p:cNvPr>
              <p:cNvSpPr txBox="1"/>
              <p:nvPr/>
            </p:nvSpPr>
            <p:spPr>
              <a:xfrm>
                <a:off x="838200" y="2909188"/>
                <a:ext cx="10388338" cy="1308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/>
                  <a:t>Kyllingens vægt kan beskrives med en lineær model:</a:t>
                </a:r>
              </a:p>
              <a:p>
                <a:endParaRPr lang="da-DK" sz="700" dirty="0"/>
              </a:p>
              <a:p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)=35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+40</m:t>
                    </m:r>
                  </m:oMath>
                </a14:m>
                <a:r>
                  <a:rPr lang="da-DK" sz="2400" dirty="0"/>
                  <a:t>,     </a:t>
                </a:r>
              </a:p>
              <a:p>
                <a:r>
                  <a:rPr lang="da-DK" sz="2400" dirty="0"/>
                  <a:t>hvor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400" dirty="0"/>
                  <a:t> er kyllingens alder (målt i dage) og 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a-DK" sz="2400" dirty="0"/>
                  <a:t> er kyllingens vægt </a:t>
                </a:r>
              </a:p>
            </p:txBody>
          </p:sp>
        </mc:Choice>
        <mc:Fallback>
          <p:sp>
            <p:nvSpPr>
              <p:cNvPr id="4" name="Tekstfelt 3">
                <a:extLst>
                  <a:ext uri="{FF2B5EF4-FFF2-40B4-BE49-F238E27FC236}">
                    <a16:creationId xmlns:a16="http://schemas.microsoft.com/office/drawing/2014/main" id="{42F0B18E-B62B-926F-0BF1-957F56C463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909188"/>
                <a:ext cx="10388338" cy="1308050"/>
              </a:xfrm>
              <a:prstGeom prst="rect">
                <a:avLst/>
              </a:prstGeom>
              <a:blipFill>
                <a:blip r:embed="rId3"/>
                <a:stretch>
                  <a:fillRect l="-939" t="-3721" b="-976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7991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16D5B-C143-3DFF-C3C9-A807F2000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E4566D2F-6B45-5A2F-2C1E-DAA586C9FC7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810700"/>
                <a:ext cx="10515600" cy="650450"/>
              </a:xfrm>
            </p:spPr>
            <p:txBody>
              <a:bodyPr>
                <a:normAutofit/>
              </a:bodyPr>
              <a:lstStyle/>
              <a:p>
                <a:r>
                  <a:rPr lang="da-DK" sz="4000" dirty="0"/>
                  <a:t>Hvordan finder vi </a:t>
                </a:r>
                <a14:m>
                  <m:oMath xmlns:m="http://schemas.openxmlformats.org/officeDocument/2006/math">
                    <m:r>
                      <a:rPr lang="da-DK" sz="40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da-DK" sz="4000" dirty="0"/>
                  <a:t> i en sproglig beskrivelse?</a:t>
                </a:r>
              </a:p>
            </p:txBody>
          </p:sp>
        </mc:Choice>
        <mc:Fallback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E4566D2F-6B45-5A2F-2C1E-DAA586C9FC7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810700"/>
                <a:ext cx="10515600" cy="650450"/>
              </a:xfrm>
              <a:blipFill>
                <a:blip r:embed="rId2"/>
                <a:stretch>
                  <a:fillRect l="-2087" t="-24299" b="-4018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kstfelt 2">
            <a:extLst>
              <a:ext uri="{FF2B5EF4-FFF2-40B4-BE49-F238E27FC236}">
                <a16:creationId xmlns:a16="http://schemas.microsoft.com/office/drawing/2014/main" id="{56006840-3E56-D90F-13BF-0DD6E1C63991}"/>
              </a:ext>
            </a:extLst>
          </p:cNvPr>
          <p:cNvSpPr txBox="1"/>
          <p:nvPr/>
        </p:nvSpPr>
        <p:spPr>
          <a:xfrm>
            <a:off x="838200" y="1918460"/>
            <a:ext cx="10388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En økologisk kylling vejer 40 gram ved udklækningen.</a:t>
            </a:r>
          </a:p>
          <a:p>
            <a:r>
              <a:rPr lang="da-DK" sz="2400" dirty="0"/>
              <a:t>De næste måneder tager kyllingen 35 gram på om dagen. 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1D97B1EF-8480-4913-3FDC-D6E1FDB0F368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kstfelt 3">
                <a:extLst>
                  <a:ext uri="{FF2B5EF4-FFF2-40B4-BE49-F238E27FC236}">
                    <a16:creationId xmlns:a16="http://schemas.microsoft.com/office/drawing/2014/main" id="{7150CA54-6EE9-8765-6600-92CF5349E893}"/>
                  </a:ext>
                </a:extLst>
              </p:cNvPr>
              <p:cNvSpPr txBox="1"/>
              <p:nvPr/>
            </p:nvSpPr>
            <p:spPr>
              <a:xfrm>
                <a:off x="838200" y="2909188"/>
                <a:ext cx="10388338" cy="1308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/>
                  <a:t>Kyllingens vægt kan beskrives med en lineær model:</a:t>
                </a:r>
              </a:p>
              <a:p>
                <a:endParaRPr lang="da-DK" sz="700" dirty="0"/>
              </a:p>
              <a:p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)=35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+40</m:t>
                    </m:r>
                  </m:oMath>
                </a14:m>
                <a:r>
                  <a:rPr lang="da-DK" sz="2400" dirty="0"/>
                  <a:t>,     </a:t>
                </a:r>
              </a:p>
              <a:p>
                <a:r>
                  <a:rPr lang="da-DK" sz="2400" dirty="0"/>
                  <a:t>hvor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400" dirty="0">
                    <a:solidFill>
                      <a:srgbClr val="FF0000"/>
                    </a:solidFill>
                  </a:rPr>
                  <a:t> er kyllingens alder (målt i dage) </a:t>
                </a:r>
                <a:r>
                  <a:rPr lang="da-DK" sz="2400" dirty="0"/>
                  <a:t>og 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da-DK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da-DK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a-DK" sz="2400" dirty="0">
                    <a:solidFill>
                      <a:srgbClr val="0070C0"/>
                    </a:solidFill>
                  </a:rPr>
                  <a:t> er kyllingens vægt </a:t>
                </a:r>
                <a:endParaRPr lang="da-DK" sz="2400" dirty="0"/>
              </a:p>
            </p:txBody>
          </p:sp>
        </mc:Choice>
        <mc:Fallback>
          <p:sp>
            <p:nvSpPr>
              <p:cNvPr id="4" name="Tekstfelt 3">
                <a:extLst>
                  <a:ext uri="{FF2B5EF4-FFF2-40B4-BE49-F238E27FC236}">
                    <a16:creationId xmlns:a16="http://schemas.microsoft.com/office/drawing/2014/main" id="{7150CA54-6EE9-8765-6600-92CF5349E8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909188"/>
                <a:ext cx="10388338" cy="1308050"/>
              </a:xfrm>
              <a:prstGeom prst="rect">
                <a:avLst/>
              </a:prstGeom>
              <a:blipFill>
                <a:blip r:embed="rId3"/>
                <a:stretch>
                  <a:fillRect l="-939" t="-3721" b="-976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kstfelt 8">
                <a:extLst>
                  <a:ext uri="{FF2B5EF4-FFF2-40B4-BE49-F238E27FC236}">
                    <a16:creationId xmlns:a16="http://schemas.microsoft.com/office/drawing/2014/main" id="{7E2E291A-72E0-CEDF-AF7F-52CE51B8E552}"/>
                  </a:ext>
                </a:extLst>
              </p:cNvPr>
              <p:cNvSpPr txBox="1"/>
              <p:nvPr/>
            </p:nvSpPr>
            <p:spPr>
              <a:xfrm>
                <a:off x="838200" y="4472557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>
                    <a:solidFill>
                      <a:schemeClr val="tx1"/>
                    </a:solidFill>
                  </a:rPr>
                  <a:t>Når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400" dirty="0">
                    <a:solidFill>
                      <a:schemeClr val="tx1"/>
                    </a:solidFill>
                  </a:rPr>
                  <a:t> stiger med 1, stiger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sz="2400" dirty="0">
                    <a:solidFill>
                      <a:schemeClr val="tx1"/>
                    </a:solidFill>
                  </a:rPr>
                  <a:t> med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da-DK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Tekstfelt 8">
                <a:extLst>
                  <a:ext uri="{FF2B5EF4-FFF2-40B4-BE49-F238E27FC236}">
                    <a16:creationId xmlns:a16="http://schemas.microsoft.com/office/drawing/2014/main" id="{7E2E291A-72E0-CEDF-AF7F-52CE51B8E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472557"/>
                <a:ext cx="10388338" cy="461665"/>
              </a:xfrm>
              <a:prstGeom prst="rect">
                <a:avLst/>
              </a:prstGeom>
              <a:blipFill>
                <a:blip r:embed="rId4"/>
                <a:stretch>
                  <a:fillRect l="-939" t="-10667" b="-3066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kstfelt 9">
                <a:extLst>
                  <a:ext uri="{FF2B5EF4-FFF2-40B4-BE49-F238E27FC236}">
                    <a16:creationId xmlns:a16="http://schemas.microsoft.com/office/drawing/2014/main" id="{BB555EC2-BE87-A879-16E5-1CCCF0C7125B}"/>
                  </a:ext>
                </a:extLst>
              </p:cNvPr>
              <p:cNvSpPr txBox="1"/>
              <p:nvPr/>
            </p:nvSpPr>
            <p:spPr>
              <a:xfrm>
                <a:off x="838200" y="4954733"/>
                <a:ext cx="105156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>
                    <a:solidFill>
                      <a:schemeClr val="tx1"/>
                    </a:solidFill>
                  </a:rPr>
                  <a:t>Det vil sige at når </a:t>
                </a:r>
                <a:r>
                  <a:rPr lang="da-DK" sz="2400" dirty="0">
                    <a:solidFill>
                      <a:srgbClr val="FF0000"/>
                    </a:solidFill>
                  </a:rPr>
                  <a:t>kyllingens alder </a:t>
                </a:r>
                <a:r>
                  <a:rPr lang="da-DK" sz="2400" dirty="0">
                    <a:solidFill>
                      <a:schemeClr val="tx1"/>
                    </a:solidFill>
                  </a:rPr>
                  <a:t>stiger med 1 dag, så stiger </a:t>
                </a:r>
                <a:r>
                  <a:rPr lang="da-DK" sz="2400" dirty="0">
                    <a:solidFill>
                      <a:srgbClr val="0070C0"/>
                    </a:solidFill>
                  </a:rPr>
                  <a:t>kyllingens vægt </a:t>
                </a:r>
                <a:r>
                  <a:rPr lang="da-DK" sz="2400" dirty="0"/>
                  <a:t>med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da-DK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Tekstfelt 9">
                <a:extLst>
                  <a:ext uri="{FF2B5EF4-FFF2-40B4-BE49-F238E27FC236}">
                    <a16:creationId xmlns:a16="http://schemas.microsoft.com/office/drawing/2014/main" id="{BB555EC2-BE87-A879-16E5-1CCCF0C712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954733"/>
                <a:ext cx="10515600" cy="830997"/>
              </a:xfrm>
              <a:prstGeom prst="rect">
                <a:avLst/>
              </a:prstGeom>
              <a:blipFill>
                <a:blip r:embed="rId5"/>
                <a:stretch>
                  <a:fillRect l="-928" t="-5882" b="-16176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kstfelt 5">
                <a:extLst>
                  <a:ext uri="{FF2B5EF4-FFF2-40B4-BE49-F238E27FC236}">
                    <a16:creationId xmlns:a16="http://schemas.microsoft.com/office/drawing/2014/main" id="{FA0064CF-5CCE-0FDA-E71B-7F3B058AF70B}"/>
                  </a:ext>
                </a:extLst>
              </p:cNvPr>
              <p:cNvSpPr txBox="1"/>
              <p:nvPr/>
            </p:nvSpPr>
            <p:spPr>
              <a:xfrm>
                <a:off x="838200" y="5816467"/>
                <a:ext cx="94464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>
                    <a:solidFill>
                      <a:schemeClr val="tx1"/>
                    </a:solidFill>
                  </a:rPr>
                  <a:t>Det ses dermed at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=35 </m:t>
                    </m:r>
                  </m:oMath>
                </a14:m>
                <a:endParaRPr lang="da-DK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Tekstfelt 5">
                <a:extLst>
                  <a:ext uri="{FF2B5EF4-FFF2-40B4-BE49-F238E27FC236}">
                    <a16:creationId xmlns:a16="http://schemas.microsoft.com/office/drawing/2014/main" id="{FA0064CF-5CCE-0FDA-E71B-7F3B058AF7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816467"/>
                <a:ext cx="9446443" cy="461665"/>
              </a:xfrm>
              <a:prstGeom prst="rect">
                <a:avLst/>
              </a:prstGeom>
              <a:blipFill>
                <a:blip r:embed="rId6"/>
                <a:stretch>
                  <a:fillRect l="-1033"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388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D4C08-12C9-1415-8866-BAC6F65C0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E08D6A63-77DA-4379-045D-536138E7B7C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810700"/>
                <a:ext cx="10515600" cy="650450"/>
              </a:xfrm>
            </p:spPr>
            <p:txBody>
              <a:bodyPr>
                <a:normAutofit/>
              </a:bodyPr>
              <a:lstStyle/>
              <a:p>
                <a:r>
                  <a:rPr lang="da-DK" sz="4000" dirty="0"/>
                  <a:t>Betydning af </a:t>
                </a:r>
                <a14:m>
                  <m:oMath xmlns:m="http://schemas.openxmlformats.org/officeDocument/2006/math">
                    <m:r>
                      <a:rPr lang="da-DK" sz="4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da-DK" sz="4000" dirty="0"/>
                  <a:t> </a:t>
                </a:r>
              </a:p>
            </p:txBody>
          </p:sp>
        </mc:Choice>
        <mc:Fallback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E08D6A63-77DA-4379-045D-536138E7B7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810700"/>
                <a:ext cx="10515600" cy="650450"/>
              </a:xfrm>
              <a:blipFill>
                <a:blip r:embed="rId2"/>
                <a:stretch>
                  <a:fillRect l="-2087" t="-24299" b="-4018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kstfelt 2">
            <a:extLst>
              <a:ext uri="{FF2B5EF4-FFF2-40B4-BE49-F238E27FC236}">
                <a16:creationId xmlns:a16="http://schemas.microsoft.com/office/drawing/2014/main" id="{38CB13FB-748D-54BE-61E3-D0650FD16DAD}"/>
              </a:ext>
            </a:extLst>
          </p:cNvPr>
          <p:cNvSpPr txBox="1"/>
          <p:nvPr/>
        </p:nvSpPr>
        <p:spPr>
          <a:xfrm>
            <a:off x="838200" y="1918460"/>
            <a:ext cx="10388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I tidsrummet 1960-1990 kan befolkningstallet (i mio.) i USA beskrives med en lineær sammenhæng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2A438C36-C92A-3CC4-A5D2-DE182954EC5D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kstfelt 7">
                <a:extLst>
                  <a:ext uri="{FF2B5EF4-FFF2-40B4-BE49-F238E27FC236}">
                    <a16:creationId xmlns:a16="http://schemas.microsoft.com/office/drawing/2014/main" id="{007CE710-7EA8-E5A6-4C60-4346E69257E6}"/>
                  </a:ext>
                </a:extLst>
              </p:cNvPr>
              <p:cNvSpPr txBox="1"/>
              <p:nvPr/>
            </p:nvSpPr>
            <p:spPr>
              <a:xfrm>
                <a:off x="838200" y="2749457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)=2,3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+180</m:t>
                    </m:r>
                  </m:oMath>
                </a14:m>
                <a:r>
                  <a:rPr lang="da-DK" sz="2400" dirty="0"/>
                  <a:t>,     hvor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400" dirty="0"/>
                  <a:t> er antal år efter 1960 og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sz="2400" dirty="0"/>
                  <a:t> er befolkningstallet </a:t>
                </a:r>
              </a:p>
            </p:txBody>
          </p:sp>
        </mc:Choice>
        <mc:Fallback>
          <p:sp>
            <p:nvSpPr>
              <p:cNvPr id="8" name="Tekstfelt 7">
                <a:extLst>
                  <a:ext uri="{FF2B5EF4-FFF2-40B4-BE49-F238E27FC236}">
                    <a16:creationId xmlns:a16="http://schemas.microsoft.com/office/drawing/2014/main" id="{007CE710-7EA8-E5A6-4C60-4346E69257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749457"/>
                <a:ext cx="10388338" cy="461665"/>
              </a:xfrm>
              <a:prstGeom prst="rect">
                <a:avLst/>
              </a:prstGeom>
              <a:blipFill>
                <a:blip r:embed="rId3"/>
                <a:stretch>
                  <a:fillRect l="-528"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64313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9CABC-8A6A-5278-BB71-0AFB97E2A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14D22B26-9365-9EB5-B19C-D130EE7A051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810700"/>
                <a:ext cx="10515600" cy="650450"/>
              </a:xfrm>
            </p:spPr>
            <p:txBody>
              <a:bodyPr>
                <a:normAutofit/>
              </a:bodyPr>
              <a:lstStyle/>
              <a:p>
                <a:r>
                  <a:rPr lang="da-DK" sz="4000" dirty="0"/>
                  <a:t>Betydning af </a:t>
                </a:r>
                <a14:m>
                  <m:oMath xmlns:m="http://schemas.openxmlformats.org/officeDocument/2006/math">
                    <m:r>
                      <a:rPr lang="da-DK" sz="4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da-DK" sz="4000" dirty="0"/>
                  <a:t> </a:t>
                </a:r>
              </a:p>
            </p:txBody>
          </p:sp>
        </mc:Choice>
        <mc:Fallback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14D22B26-9365-9EB5-B19C-D130EE7A05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810700"/>
                <a:ext cx="10515600" cy="650450"/>
              </a:xfrm>
              <a:blipFill>
                <a:blip r:embed="rId2"/>
                <a:stretch>
                  <a:fillRect l="-2087" t="-24299" b="-4018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kstfelt 2">
            <a:extLst>
              <a:ext uri="{FF2B5EF4-FFF2-40B4-BE49-F238E27FC236}">
                <a16:creationId xmlns:a16="http://schemas.microsoft.com/office/drawing/2014/main" id="{DD29050E-9568-1FC8-474A-7390DAE19CC1}"/>
              </a:ext>
            </a:extLst>
          </p:cNvPr>
          <p:cNvSpPr txBox="1"/>
          <p:nvPr/>
        </p:nvSpPr>
        <p:spPr>
          <a:xfrm>
            <a:off x="838200" y="1918460"/>
            <a:ext cx="10388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I tidsrummet 1960-1990 kan befolkningstallet (i mio.) i USA beskrives med en lineær sammenhæng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EC79649A-E7F5-6356-0399-CFD7B96DD8FE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kstfelt 7">
                <a:extLst>
                  <a:ext uri="{FF2B5EF4-FFF2-40B4-BE49-F238E27FC236}">
                    <a16:creationId xmlns:a16="http://schemas.microsoft.com/office/drawing/2014/main" id="{B10E13DA-31D1-6FE4-5989-B8A6E488485E}"/>
                  </a:ext>
                </a:extLst>
              </p:cNvPr>
              <p:cNvSpPr txBox="1"/>
              <p:nvPr/>
            </p:nvSpPr>
            <p:spPr>
              <a:xfrm>
                <a:off x="838200" y="2749457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)=2,3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+180</m:t>
                    </m:r>
                  </m:oMath>
                </a14:m>
                <a:r>
                  <a:rPr lang="da-DK" sz="2400" dirty="0"/>
                  <a:t>,     hvor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400" dirty="0"/>
                  <a:t> er antal år efter 1960 og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sz="2400" dirty="0"/>
                  <a:t> er befolkningstallet </a:t>
                </a:r>
              </a:p>
            </p:txBody>
          </p:sp>
        </mc:Choice>
        <mc:Fallback>
          <p:sp>
            <p:nvSpPr>
              <p:cNvPr id="8" name="Tekstfelt 7">
                <a:extLst>
                  <a:ext uri="{FF2B5EF4-FFF2-40B4-BE49-F238E27FC236}">
                    <a16:creationId xmlns:a16="http://schemas.microsoft.com/office/drawing/2014/main" id="{B10E13DA-31D1-6FE4-5989-B8A6E48848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749457"/>
                <a:ext cx="10388338" cy="461665"/>
              </a:xfrm>
              <a:prstGeom prst="rect">
                <a:avLst/>
              </a:prstGeom>
              <a:blipFill>
                <a:blip r:embed="rId3"/>
                <a:stretch>
                  <a:fillRect l="-528"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kstfelt 9">
                <a:extLst>
                  <a:ext uri="{FF2B5EF4-FFF2-40B4-BE49-F238E27FC236}">
                    <a16:creationId xmlns:a16="http://schemas.microsoft.com/office/drawing/2014/main" id="{23864385-C662-C79D-C9F0-C8579CD816B4}"/>
                  </a:ext>
                </a:extLst>
              </p:cNvPr>
              <p:cNvSpPr txBox="1"/>
              <p:nvPr/>
            </p:nvSpPr>
            <p:spPr>
              <a:xfrm>
                <a:off x="838200" y="3795801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b="0" dirty="0">
                    <a:solidFill>
                      <a:schemeClr val="tx1"/>
                    </a:solidFill>
                  </a:rPr>
                  <a:t>Forskriften for en lineær funktion er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da-DK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da-DK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da-DK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da-DK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d</m:t>
                    </m:r>
                  </m:oMath>
                </a14:m>
                <a:r>
                  <a:rPr lang="da-DK" sz="2400" b="0" dirty="0">
                    <a:solidFill>
                      <a:schemeClr val="tx1"/>
                    </a:solidFill>
                  </a:rPr>
                  <a:t>et ses dermed at</a:t>
                </a:r>
                <a:r>
                  <a:rPr lang="da-DK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da-DK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da-DK" sz="2400" dirty="0">
                    <a:solidFill>
                      <a:schemeClr val="accent6">
                        <a:lumMod val="75000"/>
                      </a:schemeClr>
                    </a:solidFill>
                  </a:rPr>
                  <a:t>2,3 </a:t>
                </a:r>
                <a:endParaRPr lang="da-DK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Tekstfelt 9">
                <a:extLst>
                  <a:ext uri="{FF2B5EF4-FFF2-40B4-BE49-F238E27FC236}">
                    <a16:creationId xmlns:a16="http://schemas.microsoft.com/office/drawing/2014/main" id="{23864385-C662-C79D-C9F0-C8579CD816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795801"/>
                <a:ext cx="10388338" cy="461665"/>
              </a:xfrm>
              <a:prstGeom prst="rect">
                <a:avLst/>
              </a:prstGeom>
              <a:blipFill>
                <a:blip r:embed="rId4"/>
                <a:stretch>
                  <a:fillRect l="-939" t="-10667" b="-3066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0329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62F37-0526-57E7-11CD-E0627E05E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F2A61B51-E34B-CEB6-FA0C-A4D1B35F75B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810700"/>
                <a:ext cx="10515600" cy="650450"/>
              </a:xfrm>
            </p:spPr>
            <p:txBody>
              <a:bodyPr>
                <a:normAutofit/>
              </a:bodyPr>
              <a:lstStyle/>
              <a:p>
                <a:r>
                  <a:rPr lang="da-DK" sz="4000" dirty="0"/>
                  <a:t>Betydning af </a:t>
                </a:r>
                <a14:m>
                  <m:oMath xmlns:m="http://schemas.openxmlformats.org/officeDocument/2006/math">
                    <m:r>
                      <a:rPr lang="da-DK" sz="4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da-DK" sz="4000" dirty="0"/>
                  <a:t> </a:t>
                </a:r>
              </a:p>
            </p:txBody>
          </p:sp>
        </mc:Choice>
        <mc:Fallback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F2A61B51-E34B-CEB6-FA0C-A4D1B35F75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810700"/>
                <a:ext cx="10515600" cy="650450"/>
              </a:xfrm>
              <a:blipFill>
                <a:blip r:embed="rId2"/>
                <a:stretch>
                  <a:fillRect l="-2087" t="-24299" b="-4018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kstfelt 2">
            <a:extLst>
              <a:ext uri="{FF2B5EF4-FFF2-40B4-BE49-F238E27FC236}">
                <a16:creationId xmlns:a16="http://schemas.microsoft.com/office/drawing/2014/main" id="{EC0D3FAE-C6B5-F2D7-314A-543A2E30DAAD}"/>
              </a:ext>
            </a:extLst>
          </p:cNvPr>
          <p:cNvSpPr txBox="1"/>
          <p:nvPr/>
        </p:nvSpPr>
        <p:spPr>
          <a:xfrm>
            <a:off x="838200" y="1918460"/>
            <a:ext cx="10388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I tidsrummet 1960-1990 kan befolkningstallet (i mio.) i USA beskrives med en lineær sammenhæng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FBC29EC7-A074-6F8E-11D2-FB6044E22371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kstfelt 7">
                <a:extLst>
                  <a:ext uri="{FF2B5EF4-FFF2-40B4-BE49-F238E27FC236}">
                    <a16:creationId xmlns:a16="http://schemas.microsoft.com/office/drawing/2014/main" id="{92A8AACF-F65F-7B8A-A68C-C8FF26113F9A}"/>
                  </a:ext>
                </a:extLst>
              </p:cNvPr>
              <p:cNvSpPr txBox="1"/>
              <p:nvPr/>
            </p:nvSpPr>
            <p:spPr>
              <a:xfrm>
                <a:off x="838200" y="2749457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)=2,3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+180</m:t>
                    </m:r>
                  </m:oMath>
                </a14:m>
                <a:r>
                  <a:rPr lang="da-DK" sz="2400" dirty="0"/>
                  <a:t>,     hvor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400" dirty="0">
                    <a:solidFill>
                      <a:srgbClr val="FF0000"/>
                    </a:solidFill>
                  </a:rPr>
                  <a:t> er antal år efter 1960 </a:t>
                </a:r>
                <a:r>
                  <a:rPr lang="da-DK" sz="2400" dirty="0"/>
                  <a:t>og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sz="2400" dirty="0">
                    <a:solidFill>
                      <a:srgbClr val="0070C0"/>
                    </a:solidFill>
                  </a:rPr>
                  <a:t> er befolkningstallet </a:t>
                </a:r>
                <a:endParaRPr lang="da-DK" sz="2400" dirty="0"/>
              </a:p>
            </p:txBody>
          </p:sp>
        </mc:Choice>
        <mc:Fallback>
          <p:sp>
            <p:nvSpPr>
              <p:cNvPr id="8" name="Tekstfelt 7">
                <a:extLst>
                  <a:ext uri="{FF2B5EF4-FFF2-40B4-BE49-F238E27FC236}">
                    <a16:creationId xmlns:a16="http://schemas.microsoft.com/office/drawing/2014/main" id="{92A8AACF-F65F-7B8A-A68C-C8FF26113F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749457"/>
                <a:ext cx="10388338" cy="461665"/>
              </a:xfrm>
              <a:prstGeom prst="rect">
                <a:avLst/>
              </a:prstGeom>
              <a:blipFill>
                <a:blip r:embed="rId3"/>
                <a:stretch>
                  <a:fillRect l="-528" t="-10526" b="-289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kstfelt 3">
                <a:extLst>
                  <a:ext uri="{FF2B5EF4-FFF2-40B4-BE49-F238E27FC236}">
                    <a16:creationId xmlns:a16="http://schemas.microsoft.com/office/drawing/2014/main" id="{BE1C3B09-9784-5011-580E-FD0076171712}"/>
                  </a:ext>
                </a:extLst>
              </p:cNvPr>
              <p:cNvSpPr txBox="1"/>
              <p:nvPr/>
            </p:nvSpPr>
            <p:spPr>
              <a:xfrm>
                <a:off x="838199" y="4666697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>
                    <a:solidFill>
                      <a:schemeClr val="tx1"/>
                    </a:solidFill>
                  </a:rPr>
                  <a:t>Når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400" dirty="0">
                    <a:solidFill>
                      <a:schemeClr val="tx1"/>
                    </a:solidFill>
                  </a:rPr>
                  <a:t> stiger med 1, stiger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sz="2400" dirty="0">
                    <a:solidFill>
                      <a:schemeClr val="tx1"/>
                    </a:solidFill>
                  </a:rPr>
                  <a:t> med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da-DK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Tekstfelt 3">
                <a:extLst>
                  <a:ext uri="{FF2B5EF4-FFF2-40B4-BE49-F238E27FC236}">
                    <a16:creationId xmlns:a16="http://schemas.microsoft.com/office/drawing/2014/main" id="{BE1C3B09-9784-5011-580E-FD00761717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4666697"/>
                <a:ext cx="10388338" cy="461665"/>
              </a:xfrm>
              <a:prstGeom prst="rect">
                <a:avLst/>
              </a:prstGeom>
              <a:blipFill>
                <a:blip r:embed="rId4"/>
                <a:stretch>
                  <a:fillRect l="-880" t="-10667" b="-3066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kstfelt 5">
            <a:extLst>
              <a:ext uri="{FF2B5EF4-FFF2-40B4-BE49-F238E27FC236}">
                <a16:creationId xmlns:a16="http://schemas.microsoft.com/office/drawing/2014/main" id="{5F39D71C-C830-FF01-A45A-CCB401E6AE35}"/>
              </a:ext>
            </a:extLst>
          </p:cNvPr>
          <p:cNvSpPr txBox="1"/>
          <p:nvPr/>
        </p:nvSpPr>
        <p:spPr>
          <a:xfrm>
            <a:off x="838199" y="5148873"/>
            <a:ext cx="94464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>
                <a:solidFill>
                  <a:schemeClr val="tx1"/>
                </a:solidFill>
              </a:rPr>
              <a:t>Det vil sige når </a:t>
            </a:r>
            <a:r>
              <a:rPr lang="da-DK" sz="2400" dirty="0">
                <a:solidFill>
                  <a:srgbClr val="FF0000"/>
                </a:solidFill>
              </a:rPr>
              <a:t>antallet af år efter 1960 </a:t>
            </a:r>
            <a:r>
              <a:rPr lang="da-DK" sz="2400" dirty="0">
                <a:solidFill>
                  <a:schemeClr val="tx1"/>
                </a:solidFill>
              </a:rPr>
              <a:t>stiger med 1 (dvs. der er gået et år), så stiger  </a:t>
            </a:r>
            <a:r>
              <a:rPr lang="da-DK" sz="2400" dirty="0">
                <a:solidFill>
                  <a:srgbClr val="0070C0"/>
                </a:solidFill>
              </a:rPr>
              <a:t>befolkningstallet </a:t>
            </a:r>
            <a:r>
              <a:rPr lang="da-DK" sz="2400" dirty="0">
                <a:solidFill>
                  <a:schemeClr val="accent6">
                    <a:lumMod val="75000"/>
                  </a:schemeClr>
                </a:solidFill>
              </a:rPr>
              <a:t>med 2,3</a:t>
            </a:r>
            <a:endParaRPr lang="da-DK" sz="2400" dirty="0">
              <a:solidFill>
                <a:schemeClr val="tx1"/>
              </a:solidFill>
            </a:endParaRP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442FEF71-5660-6795-B2D0-DDB289401341}"/>
              </a:ext>
            </a:extLst>
          </p:cNvPr>
          <p:cNvSpPr txBox="1"/>
          <p:nvPr/>
        </p:nvSpPr>
        <p:spPr>
          <a:xfrm>
            <a:off x="838199" y="6047300"/>
            <a:ext cx="9446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Konklusion</a:t>
            </a:r>
            <a:r>
              <a:rPr lang="da-DK" sz="2400" dirty="0"/>
              <a:t>: Befolkningstallet stiger hvert år med 2,3 mio.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kstfelt 8">
                <a:extLst>
                  <a:ext uri="{FF2B5EF4-FFF2-40B4-BE49-F238E27FC236}">
                    <a16:creationId xmlns:a16="http://schemas.microsoft.com/office/drawing/2014/main" id="{33115175-5AB9-EC7B-2B86-9095C8699740}"/>
                  </a:ext>
                </a:extLst>
              </p:cNvPr>
              <p:cNvSpPr txBox="1"/>
              <p:nvPr/>
            </p:nvSpPr>
            <p:spPr>
              <a:xfrm>
                <a:off x="838200" y="3795801"/>
                <a:ext cx="10388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b="0" dirty="0">
                    <a:solidFill>
                      <a:schemeClr val="tx1"/>
                    </a:solidFill>
                  </a:rPr>
                  <a:t>Forskriften for en lineær funktion er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da-DK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da-DK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da-DK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da-DK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d</m:t>
                    </m:r>
                  </m:oMath>
                </a14:m>
                <a:r>
                  <a:rPr lang="da-DK" sz="2400" b="0" dirty="0">
                    <a:solidFill>
                      <a:schemeClr val="tx1"/>
                    </a:solidFill>
                  </a:rPr>
                  <a:t>et ses dermed at</a:t>
                </a:r>
                <a:r>
                  <a:rPr lang="da-DK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da-DK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=2,3</m:t>
                    </m:r>
                  </m:oMath>
                </a14:m>
                <a:r>
                  <a:rPr lang="da-DK" sz="2400" dirty="0">
                    <a:solidFill>
                      <a:schemeClr val="accent6">
                        <a:lumMod val="75000"/>
                      </a:schemeClr>
                    </a:solidFill>
                  </a:rPr>
                  <a:t> </a:t>
                </a:r>
                <a:endParaRPr lang="da-DK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Tekstfelt 8">
                <a:extLst>
                  <a:ext uri="{FF2B5EF4-FFF2-40B4-BE49-F238E27FC236}">
                    <a16:creationId xmlns:a16="http://schemas.microsoft.com/office/drawing/2014/main" id="{33115175-5AB9-EC7B-2B86-9095C86997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795801"/>
                <a:ext cx="10388338" cy="461665"/>
              </a:xfrm>
              <a:prstGeom prst="rect">
                <a:avLst/>
              </a:prstGeom>
              <a:blipFill>
                <a:blip r:embed="rId5"/>
                <a:stretch>
                  <a:fillRect l="-939" t="-10667" b="-3066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8945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Topunktsformlen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kstfelt 2">
                <a:extLst>
                  <a:ext uri="{FF2B5EF4-FFF2-40B4-BE49-F238E27FC236}">
                    <a16:creationId xmlns:a16="http://schemas.microsoft.com/office/drawing/2014/main" id="{BCEA2251-9E50-4F59-B52B-6D4F9E7EA945}"/>
                  </a:ext>
                </a:extLst>
              </p:cNvPr>
              <p:cNvSpPr txBox="1"/>
              <p:nvPr/>
            </p:nvSpPr>
            <p:spPr>
              <a:xfrm>
                <a:off x="838200" y="1918460"/>
                <a:ext cx="1038833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/>
                  <a:t>For en lineær funktion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da-DK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da-DK" sz="2400" dirty="0"/>
                  <a:t> hvis graf går gennem punkterne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da-DK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da-DK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a-DK" sz="2400" dirty="0"/>
                  <a:t> og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da-DK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a-DK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a-DK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da-DK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da-DK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a-DK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da-DK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a-DK" sz="2400" dirty="0"/>
                  <a:t>kan hældningskoefficienten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da-DK" sz="2400" dirty="0"/>
                  <a:t> og begyndelsesværdien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da-DK" sz="2400" dirty="0"/>
                  <a:t> findes med følgende formler </a:t>
                </a:r>
              </a:p>
            </p:txBody>
          </p:sp>
        </mc:Choice>
        <mc:Fallback>
          <p:sp>
            <p:nvSpPr>
              <p:cNvPr id="3" name="Tekstfelt 2">
                <a:extLst>
                  <a:ext uri="{FF2B5EF4-FFF2-40B4-BE49-F238E27FC236}">
                    <a16:creationId xmlns:a16="http://schemas.microsoft.com/office/drawing/2014/main" id="{BCEA2251-9E50-4F59-B52B-6D4F9E7EA9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918460"/>
                <a:ext cx="10388338" cy="1200329"/>
              </a:xfrm>
              <a:prstGeom prst="rect">
                <a:avLst/>
              </a:prstGeom>
              <a:blipFill>
                <a:blip r:embed="rId2"/>
                <a:stretch>
                  <a:fillRect l="-939" t="-4061" r="-59" b="-10660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Pladsholder til indhold 2">
                <a:extLst>
                  <a:ext uri="{FF2B5EF4-FFF2-40B4-BE49-F238E27FC236}">
                    <a16:creationId xmlns:a16="http://schemas.microsoft.com/office/drawing/2014/main" id="{E44F16E9-AB7B-464D-8499-11EA3A4789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3314988"/>
                <a:ext cx="10510520" cy="71334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a-DK" sz="24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a-DK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da-DK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a-DK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da-DK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da-DK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a-DK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da-DK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da-DK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a-DK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da-DK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da-DK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a-DK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da-DK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da-DK" sz="24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sz="2400" dirty="0"/>
              </a:p>
            </p:txBody>
          </p:sp>
        </mc:Choice>
        <mc:Fallback>
          <p:sp>
            <p:nvSpPr>
              <p:cNvPr id="8" name="Pladsholder til indhold 2">
                <a:extLst>
                  <a:ext uri="{FF2B5EF4-FFF2-40B4-BE49-F238E27FC236}">
                    <a16:creationId xmlns:a16="http://schemas.microsoft.com/office/drawing/2014/main" id="{E44F16E9-AB7B-464D-8499-11EA3A4789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314988"/>
                <a:ext cx="10510520" cy="71334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Pladsholder til indhold 2">
                <a:extLst>
                  <a:ext uri="{FF2B5EF4-FFF2-40B4-BE49-F238E27FC236}">
                    <a16:creationId xmlns:a16="http://schemas.microsoft.com/office/drawing/2014/main" id="{AC7EC608-27F3-4731-96D3-73D810EB2B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4224534"/>
                <a:ext cx="10510520" cy="71334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a-DK" sz="2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da-DK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da-DK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𝑎</m:t>
                      </m:r>
                      <m:sSub>
                        <m:sSubPr>
                          <m:ctrlPr>
                            <a:rPr lang="da-DK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da-DK" sz="24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sz="2400" dirty="0"/>
              </a:p>
            </p:txBody>
          </p:sp>
        </mc:Choice>
        <mc:Fallback>
          <p:sp>
            <p:nvSpPr>
              <p:cNvPr id="10" name="Pladsholder til indhold 2">
                <a:extLst>
                  <a:ext uri="{FF2B5EF4-FFF2-40B4-BE49-F238E27FC236}">
                    <a16:creationId xmlns:a16="http://schemas.microsoft.com/office/drawing/2014/main" id="{AC7EC608-27F3-4731-96D3-73D810EB2B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224534"/>
                <a:ext cx="10510520" cy="713347"/>
              </a:xfrm>
              <a:prstGeom prst="rect">
                <a:avLst/>
              </a:prstGeom>
              <a:blipFill>
                <a:blip r:embed="rId4"/>
                <a:stretch>
                  <a:fillRect l="-174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3143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936</Words>
  <Application>Microsoft Office PowerPoint</Application>
  <PresentationFormat>Widescreen</PresentationFormat>
  <Paragraphs>84</Paragraphs>
  <Slides>15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Cambria Math</vt:lpstr>
      <vt:lpstr>Office-tema</vt:lpstr>
      <vt:lpstr>Lineære funktioner</vt:lpstr>
      <vt:lpstr>Definition</vt:lpstr>
      <vt:lpstr>Tabeller</vt:lpstr>
      <vt:lpstr>Grafer</vt:lpstr>
      <vt:lpstr>Hvordan finder vi b i en sproglig beskrivelse?</vt:lpstr>
      <vt:lpstr>Hvordan finder vi b i en sproglig beskrivelse?</vt:lpstr>
      <vt:lpstr>Betydning af b </vt:lpstr>
      <vt:lpstr>Betydning af b </vt:lpstr>
      <vt:lpstr>Betydning af b </vt:lpstr>
      <vt:lpstr>Hvordan finder vi a i en sproglig beskrivelse?</vt:lpstr>
      <vt:lpstr>Hvordan finder vi a i en sproglig beskrivelse?</vt:lpstr>
      <vt:lpstr>Betydning af a </vt:lpstr>
      <vt:lpstr>Betydning af a </vt:lpstr>
      <vt:lpstr>Betydning af a </vt:lpstr>
      <vt:lpstr>Topunktsformlen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Camilla Bjørn Andersen</dc:creator>
  <cp:lastModifiedBy>Camilla Bjørn Andersen</cp:lastModifiedBy>
  <cp:revision>1</cp:revision>
  <dcterms:created xsi:type="dcterms:W3CDTF">2025-01-24T06:38:59Z</dcterms:created>
  <dcterms:modified xsi:type="dcterms:W3CDTF">2025-01-24T13:07:59Z</dcterms:modified>
</cp:coreProperties>
</file>