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61" r:id="rId3"/>
    <p:sldId id="262" r:id="rId4"/>
    <p:sldId id="286" r:id="rId5"/>
    <p:sldId id="287" r:id="rId6"/>
    <p:sldId id="288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7E319-2624-4A68-9EEE-AB7A5CEEC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CBAC9F7-EB0E-4939-9952-2FE974984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510C8D-81F4-4D37-998D-8C6C479E8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409F29-20DD-4F71-AC3C-61005872C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51B0F5-FC2F-4833-885F-9C66F83A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1279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4320F5-EE0F-4E1F-B746-D2D6FB85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97113C-6A91-4DB3-9B50-8E3D121B4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6F1473-A91E-485D-A136-5BE6BE57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A1908E1-E657-449F-B637-F0789BC8D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1A330C-A49F-4EDB-9F26-CE3B87EE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321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83AAC4-E25C-4440-BCF1-2733934F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DD97386-F57A-40DA-98D4-0C7EEABC5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4AFF82-1271-47FE-8A6F-0154503B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B71292-879A-44D7-AEC7-06CC0FDD4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A6C92B-6F8E-417B-857D-B6344434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009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A915B7-9FDB-4081-9259-D3F1A4084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36EA9A-5CFD-4653-9F8D-A5412D5E7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DA0AA79-C6BF-49C5-AE5B-46569D644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CC4E342-83BA-4E1F-A723-63B85408D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BAB845B-5E4E-4C02-821D-5A706EE5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AD25C63-960D-4A87-90E7-62ED8293D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376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7D071-572F-4806-A755-E95BD188C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6D095C-3C6C-4B5C-B39A-C5360B9A4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A51FAC6-9DFD-4514-8D73-96B544CBF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97466D0-EFEE-427D-83A3-ACDC8E1AE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729348C-6857-485B-893D-2439C11F3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297D4A4-62A3-40C1-A37F-27FD438B1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654BD9D-E56B-460A-B3F3-8C5A9AEA3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5DE196C-D4F3-460C-931B-53A16F1A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94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69A9A-E929-43C2-9798-CDB082F22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D34D9DC-C7EF-4767-B7E1-9A10DB17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FAFCE67-C7C8-4A25-89F7-440AEA5A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A9A9A36-4430-49C6-AA4C-6B9F1AF3F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144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F4455EF-BF29-4E50-8E7C-DA2B42D3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BB4F942-4BB2-44C1-BED5-7C3A1314B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E5C6ADE-B5CD-461E-9ADE-0CDA50130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187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07493-6317-4FF4-BFD2-B76B819FC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810A56-F3D6-4B1D-9068-59DE1D7CE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3F611E-3BE8-48D6-AC6A-C2E5E03CE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B3E709-1F55-498B-9662-5E8FCA52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70D3C4E-611F-47F0-91F8-7569880C0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C7792C-15CB-4FBA-B533-EC6F4864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754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D872C-9909-4CB8-AD56-EB2D28807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770E95F-891A-463B-AA22-71763968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CCEA4FF-5AE9-4459-8A68-2BF4EB86F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87B994-6EF3-438E-8DFD-A4219421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37BCA90-923F-4136-9053-F793D08D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C7554CF-0375-4B2B-8ED9-D2EA68C68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343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BE2C2-9D82-4CBF-AC0A-BB962CFF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A0DE4B2-EDEC-43DE-B644-DEBD8D570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A0AC03-BF43-4917-AC35-DFF2A31AB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5D4212-B0F7-4921-A6A1-E9821CD3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82A881-A5F9-4B33-8971-0CF73DEBF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859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A11A098-2E67-488D-8E8C-B86F078E5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1ECDE62-A6BF-4AB5-AF57-FFAB49CF6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861E29-C2F8-4445-AD5E-80CF95C37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05982B-6C5E-461A-92D4-D34E99511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BD5C85-39BA-4BB5-BBC7-D46569CA8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555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A9478C0-AD7C-4BCD-AF91-1B244000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F81871C-3FA1-4B23-9ED6-BFB1A646F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4A4FDC-0368-4A3E-8C4B-732D617D3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C972-5631-4C4F-99F7-773B2123ADBF}" type="datetimeFigureOut">
              <a:rPr lang="da-DK" smtClean="0"/>
              <a:t>23-05-2019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018561-C09F-467A-95B5-F42B742E60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AE27B3-909F-4BC7-A3BE-6C6842F3C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4E523-14FD-40D6-A05F-95729C31A3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644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429C3-CA52-453D-ADD7-0965BA897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48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dirty="0"/>
              <a:t>Andengradspolynomier</a:t>
            </a:r>
          </a:p>
        </p:txBody>
      </p:sp>
    </p:spTree>
    <p:extLst>
      <p:ext uri="{BB962C8B-B14F-4D97-AF65-F5344CB8AC3E}">
        <p14:creationId xmlns:p14="http://schemas.microsoft.com/office/powerpoint/2010/main" val="907118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Definition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CEA2251-9E50-4F59-B52B-6D4F9E7EA945}"/>
              </a:ext>
            </a:extLst>
          </p:cNvPr>
          <p:cNvSpPr txBox="1"/>
          <p:nvPr/>
        </p:nvSpPr>
        <p:spPr>
          <a:xfrm>
            <a:off x="838200" y="1918460"/>
            <a:ext cx="103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Et andengradspolynomium er en funktion der kan skrives på følgende form: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3C8E1E0C-66A4-49ED-BBC7-F22D408B971F}"/>
                  </a:ext>
                </a:extLst>
              </p:cNvPr>
              <p:cNvSpPr txBox="1"/>
              <p:nvPr/>
            </p:nvSpPr>
            <p:spPr>
              <a:xfrm>
                <a:off x="838200" y="2380125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3C8E1E0C-66A4-49ED-BBC7-F22D408B9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80125"/>
                <a:ext cx="10388338" cy="461665"/>
              </a:xfrm>
              <a:prstGeom prst="rect">
                <a:avLst/>
              </a:prstGeom>
              <a:blipFill>
                <a:blip r:embed="rId2"/>
                <a:stretch>
                  <a:fillRect l="-528" b="-1710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felt 7">
            <a:extLst>
              <a:ext uri="{FF2B5EF4-FFF2-40B4-BE49-F238E27FC236}">
                <a16:creationId xmlns:a16="http://schemas.microsoft.com/office/drawing/2014/main" id="{775A6026-E57A-400A-9DB7-5743891A98B6}"/>
              </a:ext>
            </a:extLst>
          </p:cNvPr>
          <p:cNvSpPr txBox="1"/>
          <p:nvPr/>
        </p:nvSpPr>
        <p:spPr>
          <a:xfrm>
            <a:off x="838200" y="3389952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Grafen for et andengradspolynomium </a:t>
            </a:r>
          </a:p>
          <a:p>
            <a:r>
              <a:rPr lang="da-DK" sz="2400" dirty="0"/>
              <a:t>er en parabel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E3533DCD-0B16-46B8-9CD9-F02DFC5FA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2610957"/>
            <a:ext cx="4940038" cy="382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9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Grafens udseende – a’s betydning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a-DK" sz="2400" b="1" dirty="0"/>
              </a:p>
            </p:txBody>
          </p:sp>
        </mc:Choice>
        <mc:Fallback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kstfelt 6">
            <a:extLst>
              <a:ext uri="{FF2B5EF4-FFF2-40B4-BE49-F238E27FC236}">
                <a16:creationId xmlns:a16="http://schemas.microsoft.com/office/drawing/2014/main" id="{CE38CD32-24AD-41CA-86DB-66B7329931FC}"/>
              </a:ext>
            </a:extLst>
          </p:cNvPr>
          <p:cNvSpPr txBox="1"/>
          <p:nvPr/>
        </p:nvSpPr>
        <p:spPr>
          <a:xfrm>
            <a:off x="838200" y="2380125"/>
            <a:ext cx="103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Parablens grene vender opad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F747C5AB-DAC4-45C3-AA2E-3FFB8C519C59}"/>
              </a:ext>
            </a:extLst>
          </p:cNvPr>
          <p:cNvSpPr txBox="1"/>
          <p:nvPr/>
        </p:nvSpPr>
        <p:spPr>
          <a:xfrm>
            <a:off x="838200" y="2841790"/>
            <a:ext cx="103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Parablens toppunkt er et minimum.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980571CA-1125-4DAC-B593-C38AF0872F07}"/>
                  </a:ext>
                </a:extLst>
              </p:cNvPr>
              <p:cNvSpPr txBox="1"/>
              <p:nvPr/>
            </p:nvSpPr>
            <p:spPr>
              <a:xfrm>
                <a:off x="838200" y="3303455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Jo større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/>
                  <a:t> er jo mindre afstand er der mellem grenene.</a:t>
                </a:r>
              </a:p>
            </p:txBody>
          </p:sp>
        </mc:Choice>
        <mc:Fallback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980571CA-1125-4DAC-B593-C38AF0872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303455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A701B9F7-3525-46AC-B333-397B40B68FC5}"/>
                  </a:ext>
                </a:extLst>
              </p:cNvPr>
              <p:cNvSpPr txBox="1"/>
              <p:nvPr/>
            </p:nvSpPr>
            <p:spPr>
              <a:xfrm>
                <a:off x="838200" y="4200640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a-DK" sz="2400" b="1" dirty="0"/>
              </a:p>
            </p:txBody>
          </p:sp>
        </mc:Choice>
        <mc:Fallback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A701B9F7-3525-46AC-B333-397B40B68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00640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kstfelt 15">
            <a:extLst>
              <a:ext uri="{FF2B5EF4-FFF2-40B4-BE49-F238E27FC236}">
                <a16:creationId xmlns:a16="http://schemas.microsoft.com/office/drawing/2014/main" id="{31A7B9E0-BE09-4C6C-9206-18FF1C178B8E}"/>
              </a:ext>
            </a:extLst>
          </p:cNvPr>
          <p:cNvSpPr txBox="1"/>
          <p:nvPr/>
        </p:nvSpPr>
        <p:spPr>
          <a:xfrm>
            <a:off x="838200" y="4662305"/>
            <a:ext cx="103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Parablens grene vender nedad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E052DB8B-12B2-4826-A111-F523BBDD674A}"/>
              </a:ext>
            </a:extLst>
          </p:cNvPr>
          <p:cNvSpPr txBox="1"/>
          <p:nvPr/>
        </p:nvSpPr>
        <p:spPr>
          <a:xfrm>
            <a:off x="838200" y="5123970"/>
            <a:ext cx="103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Parablens toppunkt er et maksimum.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kstfelt 17">
                <a:extLst>
                  <a:ext uri="{FF2B5EF4-FFF2-40B4-BE49-F238E27FC236}">
                    <a16:creationId xmlns:a16="http://schemas.microsoft.com/office/drawing/2014/main" id="{AE66B47B-00DF-4454-B5D7-4CADF0D20B93}"/>
                  </a:ext>
                </a:extLst>
              </p:cNvPr>
              <p:cNvSpPr txBox="1"/>
              <p:nvPr/>
            </p:nvSpPr>
            <p:spPr>
              <a:xfrm>
                <a:off x="838200" y="5585635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Jo mindre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/>
                  <a:t> er jo mindre afstand er der mellem grenene.</a:t>
                </a:r>
              </a:p>
            </p:txBody>
          </p:sp>
        </mc:Choice>
        <mc:Fallback>
          <p:sp>
            <p:nvSpPr>
              <p:cNvPr id="18" name="Tekstfelt 17">
                <a:extLst>
                  <a:ext uri="{FF2B5EF4-FFF2-40B4-BE49-F238E27FC236}">
                    <a16:creationId xmlns:a16="http://schemas.microsoft.com/office/drawing/2014/main" id="{AE66B47B-00DF-4454-B5D7-4CADF0D20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585635"/>
                <a:ext cx="10388338" cy="461665"/>
              </a:xfrm>
              <a:prstGeom prst="rect">
                <a:avLst/>
              </a:prstGeom>
              <a:blipFill>
                <a:blip r:embed="rId5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lede 5">
            <a:extLst>
              <a:ext uri="{FF2B5EF4-FFF2-40B4-BE49-F238E27FC236}">
                <a16:creationId xmlns:a16="http://schemas.microsoft.com/office/drawing/2014/main" id="{4AD2FEF3-FF3E-47C3-BC33-649AF8981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4882" y="2017319"/>
            <a:ext cx="3248918" cy="398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Grafens udseende – b’s betydning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a-DK" sz="2400" b="1" dirty="0"/>
              </a:p>
            </p:txBody>
          </p:sp>
        </mc:Choice>
        <mc:Fallback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blipFill>
                <a:blip r:embed="rId2"/>
                <a:stretch>
                  <a:fillRect l="-23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CE38CD32-24AD-41CA-86DB-66B7329931FC}"/>
                  </a:ext>
                </a:extLst>
              </p:cNvPr>
              <p:cNvSpPr txBox="1"/>
              <p:nvPr/>
            </p:nvSpPr>
            <p:spPr>
              <a:xfrm>
                <a:off x="838200" y="2380125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Grafen er voksende i skæringspunktet med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-aksen</a:t>
                </a:r>
              </a:p>
            </p:txBody>
          </p:sp>
        </mc:Choice>
        <mc:Fallback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CE38CD32-24AD-41CA-86DB-66B732993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80125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A701B9F7-3525-46AC-B333-397B40B68FC5}"/>
                  </a:ext>
                </a:extLst>
              </p:cNvPr>
              <p:cNvSpPr txBox="1"/>
              <p:nvPr/>
            </p:nvSpPr>
            <p:spPr>
              <a:xfrm>
                <a:off x="838200" y="4751493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a-DK" sz="2400" b="1" dirty="0"/>
              </a:p>
            </p:txBody>
          </p:sp>
        </mc:Choice>
        <mc:Fallback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A701B9F7-3525-46AC-B333-397B40B68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751493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23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kstfelt 15">
                <a:extLst>
                  <a:ext uri="{FF2B5EF4-FFF2-40B4-BE49-F238E27FC236}">
                    <a16:creationId xmlns:a16="http://schemas.microsoft.com/office/drawing/2014/main" id="{31A7B9E0-BE09-4C6C-9206-18FF1C178B8E}"/>
                  </a:ext>
                </a:extLst>
              </p:cNvPr>
              <p:cNvSpPr txBox="1"/>
              <p:nvPr/>
            </p:nvSpPr>
            <p:spPr>
              <a:xfrm>
                <a:off x="838200" y="5213158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Grafens toppunkt ligger på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-aksen</a:t>
                </a:r>
              </a:p>
            </p:txBody>
          </p:sp>
        </mc:Choice>
        <mc:Fallback>
          <p:sp>
            <p:nvSpPr>
              <p:cNvPr id="16" name="Tekstfelt 15">
                <a:extLst>
                  <a:ext uri="{FF2B5EF4-FFF2-40B4-BE49-F238E27FC236}">
                    <a16:creationId xmlns:a16="http://schemas.microsoft.com/office/drawing/2014/main" id="{31A7B9E0-BE09-4C6C-9206-18FF1C178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13158"/>
                <a:ext cx="10388338" cy="461665"/>
              </a:xfrm>
              <a:prstGeom prst="rect">
                <a:avLst/>
              </a:prstGeom>
              <a:blipFill>
                <a:blip r:embed="rId5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kstfelt 18">
                <a:extLst>
                  <a:ext uri="{FF2B5EF4-FFF2-40B4-BE49-F238E27FC236}">
                    <a16:creationId xmlns:a16="http://schemas.microsoft.com/office/drawing/2014/main" id="{EFF2D8D7-0774-4A72-8D31-4CA119475F3D}"/>
                  </a:ext>
                </a:extLst>
              </p:cNvPr>
              <p:cNvSpPr txBox="1"/>
              <p:nvPr/>
            </p:nvSpPr>
            <p:spPr>
              <a:xfrm>
                <a:off x="838200" y="3323713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a-DK" sz="2400" b="1" dirty="0"/>
              </a:p>
            </p:txBody>
          </p:sp>
        </mc:Choice>
        <mc:Fallback>
          <p:sp>
            <p:nvSpPr>
              <p:cNvPr id="19" name="Tekstfelt 18">
                <a:extLst>
                  <a:ext uri="{FF2B5EF4-FFF2-40B4-BE49-F238E27FC236}">
                    <a16:creationId xmlns:a16="http://schemas.microsoft.com/office/drawing/2014/main" id="{EFF2D8D7-0774-4A72-8D31-4CA119475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323713"/>
                <a:ext cx="10388338" cy="461665"/>
              </a:xfrm>
              <a:prstGeom prst="rect">
                <a:avLst/>
              </a:prstGeom>
              <a:blipFill>
                <a:blip r:embed="rId6"/>
                <a:stretch>
                  <a:fillRect l="-23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kstfelt 19">
                <a:extLst>
                  <a:ext uri="{FF2B5EF4-FFF2-40B4-BE49-F238E27FC236}">
                    <a16:creationId xmlns:a16="http://schemas.microsoft.com/office/drawing/2014/main" id="{97FE0997-AE2E-4FB7-B81E-822D609B40AA}"/>
                  </a:ext>
                </a:extLst>
              </p:cNvPr>
              <p:cNvSpPr txBox="1"/>
              <p:nvPr/>
            </p:nvSpPr>
            <p:spPr>
              <a:xfrm>
                <a:off x="838200" y="3785378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Grafen er aftagende i skæringspunktet med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-aksen</a:t>
                </a:r>
              </a:p>
            </p:txBody>
          </p:sp>
        </mc:Choice>
        <mc:Fallback>
          <p:sp>
            <p:nvSpPr>
              <p:cNvPr id="20" name="Tekstfelt 19">
                <a:extLst>
                  <a:ext uri="{FF2B5EF4-FFF2-40B4-BE49-F238E27FC236}">
                    <a16:creationId xmlns:a16="http://schemas.microsoft.com/office/drawing/2014/main" id="{97FE0997-AE2E-4FB7-B81E-822D609B4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85378"/>
                <a:ext cx="10388338" cy="461665"/>
              </a:xfrm>
              <a:prstGeom prst="rect">
                <a:avLst/>
              </a:prstGeom>
              <a:blipFill>
                <a:blip r:embed="rId7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Billede 8">
            <a:extLst>
              <a:ext uri="{FF2B5EF4-FFF2-40B4-BE49-F238E27FC236}">
                <a16:creationId xmlns:a16="http://schemas.microsoft.com/office/drawing/2014/main" id="{FA3F8218-AD87-4EE7-A681-F2BEB15C61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5380" y="1918460"/>
            <a:ext cx="3748420" cy="460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5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Grafens udseende – c’s betydning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da-DK" sz="2400" dirty="0"/>
                  <a:t> er grafens skæringspunkt med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-aksen</a:t>
                </a:r>
              </a:p>
            </p:txBody>
          </p:sp>
        </mc:Choice>
        <mc:Fallback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blipFill>
                <a:blip r:embed="rId2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kstfelt 18">
            <a:extLst>
              <a:ext uri="{FF2B5EF4-FFF2-40B4-BE49-F238E27FC236}">
                <a16:creationId xmlns:a16="http://schemas.microsoft.com/office/drawing/2014/main" id="{EFF2D8D7-0774-4A72-8D31-4CA119475F3D}"/>
              </a:ext>
            </a:extLst>
          </p:cNvPr>
          <p:cNvSpPr txBox="1"/>
          <p:nvPr/>
        </p:nvSpPr>
        <p:spPr>
          <a:xfrm>
            <a:off x="838200" y="2704789"/>
            <a:ext cx="10388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da-DK" sz="2000" b="1" dirty="0"/>
              <a:t>Bevis</a:t>
            </a:r>
            <a:endParaRPr lang="da-DK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kstfelt 19">
                <a:extLst>
                  <a:ext uri="{FF2B5EF4-FFF2-40B4-BE49-F238E27FC236}">
                    <a16:creationId xmlns:a16="http://schemas.microsoft.com/office/drawing/2014/main" id="{97FE0997-AE2E-4FB7-B81E-822D609B40AA}"/>
                  </a:ext>
                </a:extLst>
              </p:cNvPr>
              <p:cNvSpPr txBox="1"/>
              <p:nvPr/>
            </p:nvSpPr>
            <p:spPr>
              <a:xfrm>
                <a:off x="838200" y="3104899"/>
                <a:ext cx="103883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da-DK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da-DK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20" name="Tekstfelt 19">
                <a:extLst>
                  <a:ext uri="{FF2B5EF4-FFF2-40B4-BE49-F238E27FC236}">
                    <a16:creationId xmlns:a16="http://schemas.microsoft.com/office/drawing/2014/main" id="{97FE0997-AE2E-4FB7-B81E-822D609B4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104899"/>
                <a:ext cx="10388338" cy="400110"/>
              </a:xfrm>
              <a:prstGeom prst="rect">
                <a:avLst/>
              </a:prstGeom>
              <a:blipFill>
                <a:blip r:embed="rId3"/>
                <a:stretch>
                  <a:fillRect l="-293" b="-1363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B94E8ACF-06D2-401B-B361-1F492BBBE738}"/>
                  </a:ext>
                </a:extLst>
              </p:cNvPr>
              <p:cNvSpPr txBox="1"/>
              <p:nvPr/>
            </p:nvSpPr>
            <p:spPr>
              <a:xfrm>
                <a:off x="838200" y="3566564"/>
                <a:ext cx="103883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da-DK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⋅0+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B94E8ACF-06D2-401B-B361-1F492BBBE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566564"/>
                <a:ext cx="10388338" cy="400110"/>
              </a:xfrm>
              <a:prstGeom prst="rect">
                <a:avLst/>
              </a:prstGeom>
              <a:blipFill>
                <a:blip r:embed="rId4"/>
                <a:stretch>
                  <a:fillRect l="-293" b="-1363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lede 5">
            <a:extLst>
              <a:ext uri="{FF2B5EF4-FFF2-40B4-BE49-F238E27FC236}">
                <a16:creationId xmlns:a16="http://schemas.microsoft.com/office/drawing/2014/main" id="{2D74A12A-016C-4EB0-AED7-70D8A8032F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859" y="1918460"/>
            <a:ext cx="3827454" cy="445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6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Grafens udseende – d’s betydning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18460"/>
                <a:ext cx="1676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da-DK" sz="2400" b="1" i="1" smtClean="0">
                        <a:latin typeface="Cambria Math" panose="02040503050406030204" pitchFamily="18" charset="0"/>
                      </a:rPr>
                      <m:t>𝒅</m:t>
                    </m:r>
                    <m:r>
                      <a:rPr lang="da-DK" sz="2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da-DK" sz="24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da-DK" sz="2400" b="1" dirty="0"/>
                  <a:t> </a:t>
                </a:r>
              </a:p>
            </p:txBody>
          </p:sp>
        </mc:Choice>
        <mc:Fallback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60"/>
                <a:ext cx="1676400" cy="461665"/>
              </a:xfrm>
              <a:prstGeom prst="rect">
                <a:avLst/>
              </a:prstGeom>
              <a:blipFill>
                <a:blip r:embed="rId2"/>
                <a:stretch>
                  <a:fillRect l="-145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CE38CD32-24AD-41CA-86DB-66B7329931FC}"/>
                  </a:ext>
                </a:extLst>
              </p:cNvPr>
              <p:cNvSpPr txBox="1"/>
              <p:nvPr/>
            </p:nvSpPr>
            <p:spPr>
              <a:xfrm>
                <a:off x="838200" y="2380125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Grafen skærer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-aksen to gange. </a:t>
                </a:r>
              </a:p>
            </p:txBody>
          </p:sp>
        </mc:Choice>
        <mc:Fallback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CE38CD32-24AD-41CA-86DB-66B732993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80125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A701B9F7-3525-46AC-B333-397B40B68FC5}"/>
                  </a:ext>
                </a:extLst>
              </p:cNvPr>
              <p:cNvSpPr txBox="1"/>
              <p:nvPr/>
            </p:nvSpPr>
            <p:spPr>
              <a:xfrm>
                <a:off x="838200" y="4982326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a-DK" sz="2400" b="1" dirty="0"/>
              </a:p>
            </p:txBody>
          </p:sp>
        </mc:Choice>
        <mc:Fallback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A701B9F7-3525-46AC-B333-397B40B68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82326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23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kstfelt 15">
                <a:extLst>
                  <a:ext uri="{FF2B5EF4-FFF2-40B4-BE49-F238E27FC236}">
                    <a16:creationId xmlns:a16="http://schemas.microsoft.com/office/drawing/2014/main" id="{31A7B9E0-BE09-4C6C-9206-18FF1C178B8E}"/>
                  </a:ext>
                </a:extLst>
              </p:cNvPr>
              <p:cNvSpPr txBox="1"/>
              <p:nvPr/>
            </p:nvSpPr>
            <p:spPr>
              <a:xfrm>
                <a:off x="838200" y="5443991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Grafen skærer ikke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-aksen</a:t>
                </a:r>
              </a:p>
            </p:txBody>
          </p:sp>
        </mc:Choice>
        <mc:Fallback>
          <p:sp>
            <p:nvSpPr>
              <p:cNvPr id="16" name="Tekstfelt 15">
                <a:extLst>
                  <a:ext uri="{FF2B5EF4-FFF2-40B4-BE49-F238E27FC236}">
                    <a16:creationId xmlns:a16="http://schemas.microsoft.com/office/drawing/2014/main" id="{31A7B9E0-BE09-4C6C-9206-18FF1C178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443991"/>
                <a:ext cx="10388338" cy="461665"/>
              </a:xfrm>
              <a:prstGeom prst="rect">
                <a:avLst/>
              </a:prstGeom>
              <a:blipFill>
                <a:blip r:embed="rId5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kstfelt 18">
                <a:extLst>
                  <a:ext uri="{FF2B5EF4-FFF2-40B4-BE49-F238E27FC236}">
                    <a16:creationId xmlns:a16="http://schemas.microsoft.com/office/drawing/2014/main" id="{EFF2D8D7-0774-4A72-8D31-4CA119475F3D}"/>
                  </a:ext>
                </a:extLst>
              </p:cNvPr>
              <p:cNvSpPr txBox="1"/>
              <p:nvPr/>
            </p:nvSpPr>
            <p:spPr>
              <a:xfrm>
                <a:off x="838200" y="346349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a-DK" sz="2400" b="1" dirty="0"/>
              </a:p>
            </p:txBody>
          </p:sp>
        </mc:Choice>
        <mc:Fallback>
          <p:sp>
            <p:nvSpPr>
              <p:cNvPr id="19" name="Tekstfelt 18">
                <a:extLst>
                  <a:ext uri="{FF2B5EF4-FFF2-40B4-BE49-F238E27FC236}">
                    <a16:creationId xmlns:a16="http://schemas.microsoft.com/office/drawing/2014/main" id="{EFF2D8D7-0774-4A72-8D31-4CA119475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463497"/>
                <a:ext cx="10388338" cy="461665"/>
              </a:xfrm>
              <a:prstGeom prst="rect">
                <a:avLst/>
              </a:prstGeom>
              <a:blipFill>
                <a:blip r:embed="rId6"/>
                <a:stretch>
                  <a:fillRect l="-23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kstfelt 19">
                <a:extLst>
                  <a:ext uri="{FF2B5EF4-FFF2-40B4-BE49-F238E27FC236}">
                    <a16:creationId xmlns:a16="http://schemas.microsoft.com/office/drawing/2014/main" id="{97FE0997-AE2E-4FB7-B81E-822D609B40AA}"/>
                  </a:ext>
                </a:extLst>
              </p:cNvPr>
              <p:cNvSpPr txBox="1"/>
              <p:nvPr/>
            </p:nvSpPr>
            <p:spPr>
              <a:xfrm>
                <a:off x="838200" y="3925162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Grafen skærer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-aksen en gang</a:t>
                </a:r>
              </a:p>
            </p:txBody>
          </p:sp>
        </mc:Choice>
        <mc:Fallback>
          <p:sp>
            <p:nvSpPr>
              <p:cNvPr id="20" name="Tekstfelt 19">
                <a:extLst>
                  <a:ext uri="{FF2B5EF4-FFF2-40B4-BE49-F238E27FC236}">
                    <a16:creationId xmlns:a16="http://schemas.microsoft.com/office/drawing/2014/main" id="{97FE0997-AE2E-4FB7-B81E-822D609B4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925162"/>
                <a:ext cx="10388338" cy="461665"/>
              </a:xfrm>
              <a:prstGeom prst="rect">
                <a:avLst/>
              </a:prstGeom>
              <a:blipFill>
                <a:blip r:embed="rId7"/>
                <a:stretch>
                  <a:fillRect l="-93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felt 10">
            <a:extLst>
              <a:ext uri="{FF2B5EF4-FFF2-40B4-BE49-F238E27FC236}">
                <a16:creationId xmlns:a16="http://schemas.microsoft.com/office/drawing/2014/main" id="{3903B7DB-EF27-4B65-9224-F549D17DCDE8}"/>
              </a:ext>
            </a:extLst>
          </p:cNvPr>
          <p:cNvSpPr txBox="1"/>
          <p:nvPr/>
        </p:nvSpPr>
        <p:spPr>
          <a:xfrm>
            <a:off x="2832362" y="2801777"/>
            <a:ext cx="10388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Grafen har to nulpunkter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3D431EA5-998C-4CD3-9EEF-F97EEC1FA781}"/>
                  </a:ext>
                </a:extLst>
              </p:cNvPr>
              <p:cNvSpPr txBox="1"/>
              <p:nvPr/>
            </p:nvSpPr>
            <p:spPr>
              <a:xfrm>
                <a:off x="2832362" y="4379746"/>
                <a:ext cx="103883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Grafens toppunkt ligger på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-aksen</a:t>
                </a:r>
              </a:p>
            </p:txBody>
          </p:sp>
        </mc:Choice>
        <mc:Fallback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3D431EA5-998C-4CD3-9EEF-F97EEC1FA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362" y="4379746"/>
                <a:ext cx="10388338" cy="400110"/>
              </a:xfrm>
              <a:prstGeom prst="rect">
                <a:avLst/>
              </a:prstGeom>
              <a:blipFill>
                <a:blip r:embed="rId8"/>
                <a:stretch>
                  <a:fillRect l="-646" t="-7576" b="-257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lede 3">
            <a:extLst>
              <a:ext uri="{FF2B5EF4-FFF2-40B4-BE49-F238E27FC236}">
                <a16:creationId xmlns:a16="http://schemas.microsoft.com/office/drawing/2014/main" id="{0D17240C-B8AF-490F-90FE-D6404690A7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4722" y="1803319"/>
            <a:ext cx="3077923" cy="47498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E6D3B41-19F3-4EE8-B698-2DA3F5417334}"/>
                  </a:ext>
                </a:extLst>
              </p:cNvPr>
              <p:cNvSpPr txBox="1"/>
              <p:nvPr/>
            </p:nvSpPr>
            <p:spPr>
              <a:xfrm>
                <a:off x="1778130" y="1918460"/>
                <a:ext cx="4260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da-DK" sz="2400" dirty="0"/>
                  <a:t>(grafen for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da-DK" sz="2400" dirty="0"/>
                  <a:t> på figuren)</a:t>
                </a:r>
              </a:p>
            </p:txBody>
          </p:sp>
        </mc:Choice>
        <mc:Fallback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DE6D3B41-19F3-4EE8-B698-2DA3F5417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130" y="1918460"/>
                <a:ext cx="4260719" cy="461665"/>
              </a:xfrm>
              <a:prstGeom prst="rect">
                <a:avLst/>
              </a:prstGeom>
              <a:blipFill>
                <a:blip r:embed="rId10"/>
                <a:stretch>
                  <a:fillRect l="-2289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1447776E-2F48-4FAC-8D40-E14235FAD979}"/>
                  </a:ext>
                </a:extLst>
              </p:cNvPr>
              <p:cNvSpPr txBox="1"/>
              <p:nvPr/>
            </p:nvSpPr>
            <p:spPr>
              <a:xfrm>
                <a:off x="1778130" y="3463496"/>
                <a:ext cx="4260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da-DK" sz="2400" dirty="0"/>
                  <a:t>(grafen for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da-DK" sz="2400" dirty="0"/>
                  <a:t> på figuren)</a:t>
                </a:r>
              </a:p>
            </p:txBody>
          </p:sp>
        </mc:Choice>
        <mc:Fallback>
          <p:sp>
            <p:nvSpPr>
              <p:cNvPr id="17" name="Tekstfelt 16">
                <a:extLst>
                  <a:ext uri="{FF2B5EF4-FFF2-40B4-BE49-F238E27FC236}">
                    <a16:creationId xmlns:a16="http://schemas.microsoft.com/office/drawing/2014/main" id="{1447776E-2F48-4FAC-8D40-E14235FAD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130" y="3463496"/>
                <a:ext cx="4260719" cy="461665"/>
              </a:xfrm>
              <a:prstGeom prst="rect">
                <a:avLst/>
              </a:prstGeom>
              <a:blipFill>
                <a:blip r:embed="rId11"/>
                <a:stretch>
                  <a:fillRect l="-228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kstfelt 17">
                <a:extLst>
                  <a:ext uri="{FF2B5EF4-FFF2-40B4-BE49-F238E27FC236}">
                    <a16:creationId xmlns:a16="http://schemas.microsoft.com/office/drawing/2014/main" id="{9A97A8DB-9C75-417F-BBC9-511A205AEF06}"/>
                  </a:ext>
                </a:extLst>
              </p:cNvPr>
              <p:cNvSpPr txBox="1"/>
              <p:nvPr/>
            </p:nvSpPr>
            <p:spPr>
              <a:xfrm>
                <a:off x="1778130" y="4976962"/>
                <a:ext cx="4260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da-DK" sz="2400" dirty="0"/>
                  <a:t>(grafen for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da-DK" sz="2400" dirty="0"/>
                  <a:t> på figuren)</a:t>
                </a:r>
              </a:p>
            </p:txBody>
          </p:sp>
        </mc:Choice>
        <mc:Fallback>
          <p:sp>
            <p:nvSpPr>
              <p:cNvPr id="18" name="Tekstfelt 17">
                <a:extLst>
                  <a:ext uri="{FF2B5EF4-FFF2-40B4-BE49-F238E27FC236}">
                    <a16:creationId xmlns:a16="http://schemas.microsoft.com/office/drawing/2014/main" id="{9A97A8DB-9C75-417F-BBC9-511A205AE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130" y="4976962"/>
                <a:ext cx="4260719" cy="461665"/>
              </a:xfrm>
              <a:prstGeom prst="rect">
                <a:avLst/>
              </a:prstGeom>
              <a:blipFill>
                <a:blip r:embed="rId12"/>
                <a:stretch>
                  <a:fillRect l="-2289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463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5" grpId="0"/>
      <p:bldP spid="19" grpId="0"/>
      <p:bldP spid="12" grpId="0"/>
      <p:bldP spid="14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228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Office-tema</vt:lpstr>
      <vt:lpstr>Andengradspolynomier</vt:lpstr>
      <vt:lpstr>Definition</vt:lpstr>
      <vt:lpstr>Grafens udseende – a’s betydning</vt:lpstr>
      <vt:lpstr>Grafens udseende – b’s betydning</vt:lpstr>
      <vt:lpstr>Grafens udseende – c’s betydning</vt:lpstr>
      <vt:lpstr>Grafens udseende – d’s betydning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Andengradspolynomier</dc:title>
  <dc:creator>Camilla Ulbæk Pedersen</dc:creator>
  <cp:lastModifiedBy>Camilla Ulbæk Pedersen</cp:lastModifiedBy>
  <cp:revision>5</cp:revision>
  <dcterms:created xsi:type="dcterms:W3CDTF">2019-05-23T06:35:04Z</dcterms:created>
  <dcterms:modified xsi:type="dcterms:W3CDTF">2019-05-23T10:26:03Z</dcterms:modified>
</cp:coreProperties>
</file>