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68" r:id="rId5"/>
    <p:sldId id="266" r:id="rId6"/>
    <p:sldId id="267" r:id="rId7"/>
    <p:sldId id="269" r:id="rId8"/>
    <p:sldId id="270" r:id="rId9"/>
    <p:sldId id="271" r:id="rId10"/>
    <p:sldId id="272" r:id="rId11"/>
    <p:sldId id="273" r:id="rId12"/>
    <p:sldId id="280" r:id="rId13"/>
    <p:sldId id="282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AB857C-AE1A-4046-BB69-812ACAAECE40}" v="294" dt="2025-02-18T13:42:42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a Bjørn Andersen" userId="b1a002c4-d712-4175-b703-f52690ad73b5" providerId="ADAL" clId="{EEAB857C-AE1A-4046-BB69-812ACAAECE40}"/>
    <pc:docChg chg="custSel addSld modSld">
      <pc:chgData name="Camilla Bjørn Andersen" userId="b1a002c4-d712-4175-b703-f52690ad73b5" providerId="ADAL" clId="{EEAB857C-AE1A-4046-BB69-812ACAAECE40}" dt="2025-02-19T06:36:49.446" v="444" actId="478"/>
      <pc:docMkLst>
        <pc:docMk/>
      </pc:docMkLst>
      <pc:sldChg chg="delSp add mod delAnim">
        <pc:chgData name="Camilla Bjørn Andersen" userId="b1a002c4-d712-4175-b703-f52690ad73b5" providerId="ADAL" clId="{EEAB857C-AE1A-4046-BB69-812ACAAECE40}" dt="2025-02-19T06:36:49.446" v="444" actId="478"/>
        <pc:sldMkLst>
          <pc:docMk/>
          <pc:sldMk cId="1102611077" sldId="270"/>
        </pc:sldMkLst>
        <pc:spChg chg="del">
          <ac:chgData name="Camilla Bjørn Andersen" userId="b1a002c4-d712-4175-b703-f52690ad73b5" providerId="ADAL" clId="{EEAB857C-AE1A-4046-BB69-812ACAAECE40}" dt="2025-02-19T06:36:38.343" v="437" actId="478"/>
          <ac:spMkLst>
            <pc:docMk/>
            <pc:sldMk cId="1102611077" sldId="270"/>
            <ac:spMk id="41" creationId="{6025CF57-1132-4F33-8358-1CBCE350B911}"/>
          </ac:spMkLst>
        </pc:spChg>
        <pc:spChg chg="del">
          <ac:chgData name="Camilla Bjørn Andersen" userId="b1a002c4-d712-4175-b703-f52690ad73b5" providerId="ADAL" clId="{EEAB857C-AE1A-4046-BB69-812ACAAECE40}" dt="2025-02-19T06:36:44.680" v="441" actId="478"/>
          <ac:spMkLst>
            <pc:docMk/>
            <pc:sldMk cId="1102611077" sldId="270"/>
            <ac:spMk id="42" creationId="{7195A6F8-6807-4952-99EE-4A27C8245C12}"/>
          </ac:spMkLst>
        </pc:spChg>
        <pc:spChg chg="del">
          <ac:chgData name="Camilla Bjørn Andersen" userId="b1a002c4-d712-4175-b703-f52690ad73b5" providerId="ADAL" clId="{EEAB857C-AE1A-4046-BB69-812ACAAECE40}" dt="2025-02-19T06:36:39.851" v="438" actId="478"/>
          <ac:spMkLst>
            <pc:docMk/>
            <pc:sldMk cId="1102611077" sldId="270"/>
            <ac:spMk id="43" creationId="{5077B433-7EC7-49B4-9349-94FB3A7BFE0D}"/>
          </ac:spMkLst>
        </pc:spChg>
        <pc:spChg chg="del">
          <ac:chgData name="Camilla Bjørn Andersen" userId="b1a002c4-d712-4175-b703-f52690ad73b5" providerId="ADAL" clId="{EEAB857C-AE1A-4046-BB69-812ACAAECE40}" dt="2025-02-19T06:36:46.133" v="442" actId="478"/>
          <ac:spMkLst>
            <pc:docMk/>
            <pc:sldMk cId="1102611077" sldId="270"/>
            <ac:spMk id="44" creationId="{1DBB8864-9A4B-484D-A2D9-7F673EC73FE9}"/>
          </ac:spMkLst>
        </pc:spChg>
        <pc:spChg chg="del">
          <ac:chgData name="Camilla Bjørn Andersen" userId="b1a002c4-d712-4175-b703-f52690ad73b5" providerId="ADAL" clId="{EEAB857C-AE1A-4046-BB69-812ACAAECE40}" dt="2025-02-19T06:36:41.037" v="439" actId="478"/>
          <ac:spMkLst>
            <pc:docMk/>
            <pc:sldMk cId="1102611077" sldId="270"/>
            <ac:spMk id="45" creationId="{7BA97EBB-B06A-49A1-9EF8-9B6FEB83247E}"/>
          </ac:spMkLst>
        </pc:spChg>
        <pc:spChg chg="del">
          <ac:chgData name="Camilla Bjørn Andersen" userId="b1a002c4-d712-4175-b703-f52690ad73b5" providerId="ADAL" clId="{EEAB857C-AE1A-4046-BB69-812ACAAECE40}" dt="2025-02-19T06:36:47.707" v="443" actId="478"/>
          <ac:spMkLst>
            <pc:docMk/>
            <pc:sldMk cId="1102611077" sldId="270"/>
            <ac:spMk id="46" creationId="{EBFEC184-0C65-46BD-9070-5B6E89BDCD7C}"/>
          </ac:spMkLst>
        </pc:spChg>
        <pc:spChg chg="del">
          <ac:chgData name="Camilla Bjørn Andersen" userId="b1a002c4-d712-4175-b703-f52690ad73b5" providerId="ADAL" clId="{EEAB857C-AE1A-4046-BB69-812ACAAECE40}" dt="2025-02-19T06:36:49.446" v="444" actId="478"/>
          <ac:spMkLst>
            <pc:docMk/>
            <pc:sldMk cId="1102611077" sldId="270"/>
            <ac:spMk id="47" creationId="{335D1B4E-B0FC-488A-8F09-19178E784C98}"/>
          </ac:spMkLst>
        </pc:spChg>
        <pc:spChg chg="del">
          <ac:chgData name="Camilla Bjørn Andersen" userId="b1a002c4-d712-4175-b703-f52690ad73b5" providerId="ADAL" clId="{EEAB857C-AE1A-4046-BB69-812ACAAECE40}" dt="2025-02-19T06:36:43.462" v="440" actId="478"/>
          <ac:spMkLst>
            <pc:docMk/>
            <pc:sldMk cId="1102611077" sldId="270"/>
            <ac:spMk id="55" creationId="{967DF679-E4D1-43F8-BEEE-FAF4042EA552}"/>
          </ac:spMkLst>
        </pc:spChg>
      </pc:sldChg>
      <pc:sldChg chg="add">
        <pc:chgData name="Camilla Bjørn Andersen" userId="b1a002c4-d712-4175-b703-f52690ad73b5" providerId="ADAL" clId="{EEAB857C-AE1A-4046-BB69-812ACAAECE40}" dt="2025-02-18T13:36:55.309" v="0"/>
        <pc:sldMkLst>
          <pc:docMk/>
          <pc:sldMk cId="264182213" sldId="271"/>
        </pc:sldMkLst>
      </pc:sldChg>
      <pc:sldChg chg="add">
        <pc:chgData name="Camilla Bjørn Andersen" userId="b1a002c4-d712-4175-b703-f52690ad73b5" providerId="ADAL" clId="{EEAB857C-AE1A-4046-BB69-812ACAAECE40}" dt="2025-02-18T13:37:16.646" v="1"/>
        <pc:sldMkLst>
          <pc:docMk/>
          <pc:sldMk cId="4105811707" sldId="272"/>
        </pc:sldMkLst>
      </pc:sldChg>
      <pc:sldChg chg="addSp delSp modSp add mod">
        <pc:chgData name="Camilla Bjørn Andersen" userId="b1a002c4-d712-4175-b703-f52690ad73b5" providerId="ADAL" clId="{EEAB857C-AE1A-4046-BB69-812ACAAECE40}" dt="2025-02-18T13:42:42.692" v="436" actId="20577"/>
        <pc:sldMkLst>
          <pc:docMk/>
          <pc:sldMk cId="4068907702" sldId="273"/>
        </pc:sldMkLst>
        <pc:spChg chg="mod">
          <ac:chgData name="Camilla Bjørn Andersen" userId="b1a002c4-d712-4175-b703-f52690ad73b5" providerId="ADAL" clId="{EEAB857C-AE1A-4046-BB69-812ACAAECE40}" dt="2025-02-18T13:39:27.606" v="138" actId="20577"/>
          <ac:spMkLst>
            <pc:docMk/>
            <pc:sldMk cId="4068907702" sldId="273"/>
            <ac:spMk id="10" creationId="{FDF7180D-9D44-4CF7-A6B1-7894EB1ECB11}"/>
          </ac:spMkLst>
        </pc:spChg>
        <pc:spChg chg="mod">
          <ac:chgData name="Camilla Bjørn Andersen" userId="b1a002c4-d712-4175-b703-f52690ad73b5" providerId="ADAL" clId="{EEAB857C-AE1A-4046-BB69-812ACAAECE40}" dt="2025-02-18T13:39:34.253" v="140" actId="1076"/>
          <ac:spMkLst>
            <pc:docMk/>
            <pc:sldMk cId="4068907702" sldId="273"/>
            <ac:spMk id="12" creationId="{6A220BD7-FAD2-4479-8527-124E142CC0FB}"/>
          </ac:spMkLst>
        </pc:spChg>
        <pc:spChg chg="mod">
          <ac:chgData name="Camilla Bjørn Andersen" userId="b1a002c4-d712-4175-b703-f52690ad73b5" providerId="ADAL" clId="{EEAB857C-AE1A-4046-BB69-812ACAAECE40}" dt="2025-02-18T13:41:14.014" v="284" actId="6549"/>
          <ac:spMkLst>
            <pc:docMk/>
            <pc:sldMk cId="4068907702" sldId="273"/>
            <ac:spMk id="18" creationId="{B1FAC9AC-9F01-415A-83BE-D0E3294FF1EE}"/>
          </ac:spMkLst>
        </pc:spChg>
        <pc:spChg chg="mod">
          <ac:chgData name="Camilla Bjørn Andersen" userId="b1a002c4-d712-4175-b703-f52690ad73b5" providerId="ADAL" clId="{EEAB857C-AE1A-4046-BB69-812ACAAECE40}" dt="2025-02-18T13:41:47.646" v="297" actId="20577"/>
          <ac:spMkLst>
            <pc:docMk/>
            <pc:sldMk cId="4068907702" sldId="273"/>
            <ac:spMk id="19" creationId="{50A6FC92-FCF4-4678-AE72-FD40BF687A4E}"/>
          </ac:spMkLst>
        </pc:spChg>
        <pc:spChg chg="mod">
          <ac:chgData name="Camilla Bjørn Andersen" userId="b1a002c4-d712-4175-b703-f52690ad73b5" providerId="ADAL" clId="{EEAB857C-AE1A-4046-BB69-812ACAAECE40}" dt="2025-02-18T13:42:42.692" v="436" actId="20577"/>
          <ac:spMkLst>
            <pc:docMk/>
            <pc:sldMk cId="4068907702" sldId="273"/>
            <ac:spMk id="20" creationId="{0C34E5B5-82AF-40B0-AD15-85B31D948EFE}"/>
          </ac:spMkLst>
        </pc:spChg>
        <pc:spChg chg="mod">
          <ac:chgData name="Camilla Bjørn Andersen" userId="b1a002c4-d712-4175-b703-f52690ad73b5" providerId="ADAL" clId="{EEAB857C-AE1A-4046-BB69-812ACAAECE40}" dt="2025-02-18T13:42:21.596" v="384" actId="6549"/>
          <ac:spMkLst>
            <pc:docMk/>
            <pc:sldMk cId="4068907702" sldId="273"/>
            <ac:spMk id="21" creationId="{E80A0997-2011-406E-8EB6-EB1C78DF150A}"/>
          </ac:spMkLst>
        </pc:spChg>
        <pc:spChg chg="mod">
          <ac:chgData name="Camilla Bjørn Andersen" userId="b1a002c4-d712-4175-b703-f52690ad73b5" providerId="ADAL" clId="{EEAB857C-AE1A-4046-BB69-812ACAAECE40}" dt="2025-02-18T13:42:37.736" v="427" actId="6549"/>
          <ac:spMkLst>
            <pc:docMk/>
            <pc:sldMk cId="4068907702" sldId="273"/>
            <ac:spMk id="22" creationId="{E21B62F6-E2DB-496D-B453-9A07C746D609}"/>
          </ac:spMkLst>
        </pc:spChg>
        <pc:picChg chg="add del mod">
          <ac:chgData name="Camilla Bjørn Andersen" userId="b1a002c4-d712-4175-b703-f52690ad73b5" providerId="ADAL" clId="{EEAB857C-AE1A-4046-BB69-812ACAAECE40}" dt="2025-02-18T13:41:19.041" v="285" actId="478"/>
          <ac:picMkLst>
            <pc:docMk/>
            <pc:sldMk cId="4068907702" sldId="273"/>
            <ac:picMk id="4" creationId="{B1232AD5-26B9-B7FC-E1D0-96CC9FEA06CB}"/>
          </ac:picMkLst>
        </pc:picChg>
      </pc:sldChg>
      <pc:sldChg chg="add">
        <pc:chgData name="Camilla Bjørn Andersen" userId="b1a002c4-d712-4175-b703-f52690ad73b5" providerId="ADAL" clId="{EEAB857C-AE1A-4046-BB69-812ACAAECE40}" dt="2025-02-18T13:37:33.082" v="2"/>
        <pc:sldMkLst>
          <pc:docMk/>
          <pc:sldMk cId="2377494574" sldId="280"/>
        </pc:sldMkLst>
      </pc:sldChg>
      <pc:sldChg chg="add">
        <pc:chgData name="Camilla Bjørn Andersen" userId="b1a002c4-d712-4175-b703-f52690ad73b5" providerId="ADAL" clId="{EEAB857C-AE1A-4046-BB69-812ACAAECE40}" dt="2025-02-18T13:37:33.082" v="2"/>
        <pc:sldMkLst>
          <pc:docMk/>
          <pc:sldMk cId="98676362" sldId="282"/>
        </pc:sldMkLst>
      </pc:sldChg>
    </pc:docChg>
  </pc:docChgLst>
  <pc:docChgLst>
    <pc:chgData name="Camilla Bjørn Andersen" userId="b1a002c4-d712-4175-b703-f52690ad73b5" providerId="ADAL" clId="{152B3502-BA7A-4342-975C-CB51A5A05B10}"/>
    <pc:docChg chg="undo custSel addSld delSld modSld">
      <pc:chgData name="Camilla Bjørn Andersen" userId="b1a002c4-d712-4175-b703-f52690ad73b5" providerId="ADAL" clId="{152B3502-BA7A-4342-975C-CB51A5A05B10}" dt="2025-01-28T14:09:47.417" v="650" actId="478"/>
      <pc:docMkLst>
        <pc:docMk/>
      </pc:docMkLst>
      <pc:sldChg chg="addSp modSp mod setBg">
        <pc:chgData name="Camilla Bjørn Andersen" userId="b1a002c4-d712-4175-b703-f52690ad73b5" providerId="ADAL" clId="{152B3502-BA7A-4342-975C-CB51A5A05B10}" dt="2025-01-28T13:47:50.644" v="2" actId="403"/>
        <pc:sldMkLst>
          <pc:docMk/>
          <pc:sldMk cId="1721840203" sldId="256"/>
        </pc:sldMkLst>
        <pc:spChg chg="mod">
          <ac:chgData name="Camilla Bjørn Andersen" userId="b1a002c4-d712-4175-b703-f52690ad73b5" providerId="ADAL" clId="{152B3502-BA7A-4342-975C-CB51A5A05B10}" dt="2025-01-28T13:47:50.644" v="2" actId="403"/>
          <ac:spMkLst>
            <pc:docMk/>
            <pc:sldMk cId="1721840203" sldId="256"/>
            <ac:spMk id="2" creationId="{88D3575F-14E8-468C-AEDF-9043627FE0B5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7" creationId="{577D6B2E-37A3-429E-A37C-F30ED6487282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9" creationId="{5CEAD642-85CF-4750-8432-7C80C901F001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11" creationId="{FA33EEAE-15D5-4119-8C1E-89D943F911EF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13" creationId="{730D8B3B-9B80-4025-B934-26DC7D7CD231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15" creationId="{1064D5D5-227B-4F66-9AEA-46F570E793BD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17" creationId="{646B67A4-D328-4747-A82B-65E84FA46368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19" creationId="{B5A1B09C-1565-46F8-B70F-621C5EB48A09}"/>
          </ac:spMkLst>
        </pc:spChg>
        <pc:spChg chg="add">
          <ac:chgData name="Camilla Bjørn Andersen" userId="b1a002c4-d712-4175-b703-f52690ad73b5" providerId="ADAL" clId="{152B3502-BA7A-4342-975C-CB51A5A05B10}" dt="2025-01-28T13:47:46.566" v="0" actId="26606"/>
          <ac:spMkLst>
            <pc:docMk/>
            <pc:sldMk cId="1721840203" sldId="256"/>
            <ac:spMk id="21" creationId="{8C516CC8-80AC-446C-A56E-9F54B7210402}"/>
          </ac:spMkLst>
        </pc:spChg>
      </pc:sldChg>
      <pc:sldChg chg="delSp modSp mod delAnim">
        <pc:chgData name="Camilla Bjørn Andersen" userId="b1a002c4-d712-4175-b703-f52690ad73b5" providerId="ADAL" clId="{152B3502-BA7A-4342-975C-CB51A5A05B10}" dt="2025-01-28T13:49:07.370" v="86" actId="1036"/>
        <pc:sldMkLst>
          <pc:docMk/>
          <pc:sldMk cId="3958598090" sldId="261"/>
        </pc:sldMkLst>
        <pc:spChg chg="mod">
          <ac:chgData name="Camilla Bjørn Andersen" userId="b1a002c4-d712-4175-b703-f52690ad73b5" providerId="ADAL" clId="{152B3502-BA7A-4342-975C-CB51A5A05B10}" dt="2025-01-28T13:48:10.238" v="7" actId="1036"/>
          <ac:spMkLst>
            <pc:docMk/>
            <pc:sldMk cId="3958598090" sldId="261"/>
            <ac:spMk id="3" creationId="{BCEA2251-9E50-4F59-B52B-6D4F9E7EA945}"/>
          </ac:spMkLst>
        </pc:spChg>
        <pc:spChg chg="mod">
          <ac:chgData name="Camilla Bjørn Andersen" userId="b1a002c4-d712-4175-b703-f52690ad73b5" providerId="ADAL" clId="{152B3502-BA7A-4342-975C-CB51A5A05B10}" dt="2025-01-28T13:49:07.370" v="86" actId="1036"/>
          <ac:spMkLst>
            <pc:docMk/>
            <pc:sldMk cId="3958598090" sldId="261"/>
            <ac:spMk id="4" creationId="{5731E678-19E0-4C92-A013-12B0F6DF39BF}"/>
          </ac:spMkLst>
        </pc:spChg>
        <pc:spChg chg="mod">
          <ac:chgData name="Camilla Bjørn Andersen" userId="b1a002c4-d712-4175-b703-f52690ad73b5" providerId="ADAL" clId="{152B3502-BA7A-4342-975C-CB51A5A05B10}" dt="2025-01-28T13:49:07.370" v="86" actId="1036"/>
          <ac:spMkLst>
            <pc:docMk/>
            <pc:sldMk cId="3958598090" sldId="261"/>
            <ac:spMk id="8" creationId="{41751CD4-3F65-41F4-A266-70C54BB55796}"/>
          </ac:spMkLst>
        </pc:spChg>
        <pc:spChg chg="mod">
          <ac:chgData name="Camilla Bjørn Andersen" userId="b1a002c4-d712-4175-b703-f52690ad73b5" providerId="ADAL" clId="{152B3502-BA7A-4342-975C-CB51A5A05B10}" dt="2025-01-28T13:49:07.370" v="86" actId="1036"/>
          <ac:spMkLst>
            <pc:docMk/>
            <pc:sldMk cId="3958598090" sldId="261"/>
            <ac:spMk id="9" creationId="{C2C20E55-A22D-4DC0-B553-0A0CCCD653F7}"/>
          </ac:spMkLst>
        </pc:spChg>
        <pc:spChg chg="mod">
          <ac:chgData name="Camilla Bjørn Andersen" userId="b1a002c4-d712-4175-b703-f52690ad73b5" providerId="ADAL" clId="{152B3502-BA7A-4342-975C-CB51A5A05B10}" dt="2025-01-28T13:48:24.590" v="60" actId="1035"/>
          <ac:spMkLst>
            <pc:docMk/>
            <pc:sldMk cId="3958598090" sldId="261"/>
            <ac:spMk id="13" creationId="{D2C36B18-A111-41E0-8D73-2BDAD2BBA5DB}"/>
          </ac:spMkLst>
        </pc:spChg>
        <pc:spChg chg="mod">
          <ac:chgData name="Camilla Bjørn Andersen" userId="b1a002c4-d712-4175-b703-f52690ad73b5" providerId="ADAL" clId="{152B3502-BA7A-4342-975C-CB51A5A05B10}" dt="2025-01-28T13:48:36.755" v="80" actId="20577"/>
          <ac:spMkLst>
            <pc:docMk/>
            <pc:sldMk cId="3958598090" sldId="261"/>
            <ac:spMk id="14" creationId="{DD6C1FE5-ECEF-4201-A8C6-F788EC6968F8}"/>
          </ac:spMkLst>
        </pc:spChg>
      </pc:sldChg>
      <pc:sldChg chg="delSp modSp mod delAnim">
        <pc:chgData name="Camilla Bjørn Andersen" userId="b1a002c4-d712-4175-b703-f52690ad73b5" providerId="ADAL" clId="{152B3502-BA7A-4342-975C-CB51A5A05B10}" dt="2025-01-28T13:58:21.520" v="379" actId="20577"/>
        <pc:sldMkLst>
          <pc:docMk/>
          <pc:sldMk cId="573743990" sldId="264"/>
        </pc:sldMkLst>
        <pc:spChg chg="mod">
          <ac:chgData name="Camilla Bjørn Andersen" userId="b1a002c4-d712-4175-b703-f52690ad73b5" providerId="ADAL" clId="{152B3502-BA7A-4342-975C-CB51A5A05B10}" dt="2025-01-28T13:58:21.520" v="379" actId="20577"/>
          <ac:spMkLst>
            <pc:docMk/>
            <pc:sldMk cId="573743990" sldId="264"/>
            <ac:spMk id="13" creationId="{D2C36B18-A111-41E0-8D73-2BDAD2BBA5DB}"/>
          </ac:spMkLst>
        </pc:spChg>
      </pc:sldChg>
      <pc:sldChg chg="addSp delSp modSp mod delAnim modAnim">
        <pc:chgData name="Camilla Bjørn Andersen" userId="b1a002c4-d712-4175-b703-f52690ad73b5" providerId="ADAL" clId="{152B3502-BA7A-4342-975C-CB51A5A05B10}" dt="2025-01-28T14:08:51.081" v="572" actId="478"/>
        <pc:sldMkLst>
          <pc:docMk/>
          <pc:sldMk cId="3340748324" sldId="267"/>
        </pc:sldMkLst>
        <pc:spChg chg="mod">
          <ac:chgData name="Camilla Bjørn Andersen" userId="b1a002c4-d712-4175-b703-f52690ad73b5" providerId="ADAL" clId="{152B3502-BA7A-4342-975C-CB51A5A05B10}" dt="2025-01-28T14:07:32.926" v="560" actId="6549"/>
          <ac:spMkLst>
            <pc:docMk/>
            <pc:sldMk cId="3340748324" sldId="267"/>
            <ac:spMk id="2" creationId="{0CCFE7D5-C4D0-453E-94E2-59A42AE165D9}"/>
          </ac:spMkLst>
        </pc:spChg>
        <pc:spChg chg="mod">
          <ac:chgData name="Camilla Bjørn Andersen" userId="b1a002c4-d712-4175-b703-f52690ad73b5" providerId="ADAL" clId="{152B3502-BA7A-4342-975C-CB51A5A05B10}" dt="2025-01-28T14:07:08.263" v="536" actId="20577"/>
          <ac:spMkLst>
            <pc:docMk/>
            <pc:sldMk cId="3340748324" sldId="267"/>
            <ac:spMk id="14" creationId="{DD6C1FE5-ECEF-4201-A8C6-F788EC6968F8}"/>
          </ac:spMkLst>
        </pc:spChg>
        <pc:spChg chg="mod">
          <ac:chgData name="Camilla Bjørn Andersen" userId="b1a002c4-d712-4175-b703-f52690ad73b5" providerId="ADAL" clId="{152B3502-BA7A-4342-975C-CB51A5A05B10}" dt="2025-01-28T14:07:19.801" v="553" actId="20577"/>
          <ac:spMkLst>
            <pc:docMk/>
            <pc:sldMk cId="3340748324" sldId="267"/>
            <ac:spMk id="15" creationId="{29A2D56F-8D16-4EC1-A851-E6F937A04454}"/>
          </ac:spMkLst>
        </pc:spChg>
        <pc:picChg chg="add mod">
          <ac:chgData name="Camilla Bjørn Andersen" userId="b1a002c4-d712-4175-b703-f52690ad73b5" providerId="ADAL" clId="{152B3502-BA7A-4342-975C-CB51A5A05B10}" dt="2025-01-28T14:08:24.913" v="566" actId="1076"/>
          <ac:picMkLst>
            <pc:docMk/>
            <pc:sldMk cId="3340748324" sldId="267"/>
            <ac:picMk id="4" creationId="{96EFE467-83CC-D595-6CFB-91CE759E33E3}"/>
          </ac:picMkLst>
        </pc:picChg>
      </pc:sldChg>
      <pc:sldChg chg="delSp modSp mod delAnim">
        <pc:chgData name="Camilla Bjørn Andersen" userId="b1a002c4-d712-4175-b703-f52690ad73b5" providerId="ADAL" clId="{152B3502-BA7A-4342-975C-CB51A5A05B10}" dt="2025-01-28T14:00:42.739" v="490" actId="20577"/>
        <pc:sldMkLst>
          <pc:docMk/>
          <pc:sldMk cId="3361607605" sldId="268"/>
        </pc:sldMkLst>
        <pc:spChg chg="mod">
          <ac:chgData name="Camilla Bjørn Andersen" userId="b1a002c4-d712-4175-b703-f52690ad73b5" providerId="ADAL" clId="{152B3502-BA7A-4342-975C-CB51A5A05B10}" dt="2025-01-28T13:59:39.602" v="385" actId="20577"/>
          <ac:spMkLst>
            <pc:docMk/>
            <pc:sldMk cId="3361607605" sldId="268"/>
            <ac:spMk id="12" creationId="{DC85D9E8-A104-4477-89A9-1A11702A5A8B}"/>
          </ac:spMkLst>
        </pc:spChg>
        <pc:spChg chg="mod">
          <ac:chgData name="Camilla Bjørn Andersen" userId="b1a002c4-d712-4175-b703-f52690ad73b5" providerId="ADAL" clId="{152B3502-BA7A-4342-975C-CB51A5A05B10}" dt="2025-01-28T14:00:42.739" v="490" actId="20577"/>
          <ac:spMkLst>
            <pc:docMk/>
            <pc:sldMk cId="3361607605" sldId="268"/>
            <ac:spMk id="13" creationId="{D2C36B18-A111-41E0-8D73-2BDAD2BBA5DB}"/>
          </ac:spMkLst>
        </pc:spChg>
      </pc:sldChg>
      <pc:sldChg chg="addSp delSp modSp add del mod delAnim">
        <pc:chgData name="Camilla Bjørn Andersen" userId="b1a002c4-d712-4175-b703-f52690ad73b5" providerId="ADAL" clId="{152B3502-BA7A-4342-975C-CB51A5A05B10}" dt="2025-01-28T13:54:21.661" v="210" actId="47"/>
        <pc:sldMkLst>
          <pc:docMk/>
          <pc:sldMk cId="403411070" sldId="269"/>
        </pc:sldMkLst>
      </pc:sldChg>
      <pc:sldChg chg="delSp modSp add mod delAnim">
        <pc:chgData name="Camilla Bjørn Andersen" userId="b1a002c4-d712-4175-b703-f52690ad73b5" providerId="ADAL" clId="{152B3502-BA7A-4342-975C-CB51A5A05B10}" dt="2025-01-28T14:09:47.417" v="650" actId="478"/>
        <pc:sldMkLst>
          <pc:docMk/>
          <pc:sldMk cId="3358631802" sldId="269"/>
        </pc:sldMkLst>
        <pc:spChg chg="mod">
          <ac:chgData name="Camilla Bjørn Andersen" userId="b1a002c4-d712-4175-b703-f52690ad73b5" providerId="ADAL" clId="{152B3502-BA7A-4342-975C-CB51A5A05B10}" dt="2025-01-28T14:09:43.205" v="649" actId="20577"/>
          <ac:spMkLst>
            <pc:docMk/>
            <pc:sldMk cId="3358631802" sldId="269"/>
            <ac:spMk id="2" creationId="{3C341943-F8B2-25EF-2958-786036BFD1B0}"/>
          </ac:spMkLst>
        </pc:spChg>
        <pc:spChg chg="mod">
          <ac:chgData name="Camilla Bjørn Andersen" userId="b1a002c4-d712-4175-b703-f52690ad73b5" providerId="ADAL" clId="{152B3502-BA7A-4342-975C-CB51A5A05B10}" dt="2025-01-28T14:09:36.328" v="645" actId="14100"/>
          <ac:spMkLst>
            <pc:docMk/>
            <pc:sldMk cId="3358631802" sldId="269"/>
            <ac:spMk id="14" creationId="{B63E614E-7D52-24F8-DAD9-03B59BA9C70D}"/>
          </ac:spMkLst>
        </pc:spChg>
        <pc:spChg chg="mod">
          <ac:chgData name="Camilla Bjørn Andersen" userId="b1a002c4-d712-4175-b703-f52690ad73b5" providerId="ADAL" clId="{152B3502-BA7A-4342-975C-CB51A5A05B10}" dt="2025-01-28T14:09:04.069" v="576" actId="20577"/>
          <ac:spMkLst>
            <pc:docMk/>
            <pc:sldMk cId="3358631802" sldId="269"/>
            <ac:spMk id="17" creationId="{213C539C-4383-56A1-0D66-27DD5CFB8C6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32660-77D0-44B1-B71C-1D3BCCDCF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7487167-8A8A-4ED7-9838-A21AD406A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30F07F-FE89-484F-B0F8-01F5ADEE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6B6240-6D52-4D03-BF7A-5985C3AD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17D430-E9D7-4F89-A802-3484999E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75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13BDE1-2B65-474F-8FC8-07CD49A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A32418-6506-41B1-AF7C-3E502E3AB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428A23-F98A-484C-B0EB-67AF84D4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D24A0D-57A9-4101-8785-185CA740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016171-FCD9-42A3-BB1A-583E98F4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466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584B4-94E5-47E4-BCEC-ACCEB487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CE2D28-4DB5-4356-9577-8C2C3E996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27BEC3-FDD9-4755-B813-FE23EB319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8F9847-09C2-4D3C-9CFB-8C748418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C2786E-52DF-447C-AD24-D26063205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453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159AF-BB32-4AB3-8710-1C6850C3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8ED660-8E57-499D-8226-E63983EEC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AEC025E-4CD8-43EB-B78A-06990CBE7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A2FF26-48E8-4D7B-A814-A0ECB0957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30F892-3735-4075-8E99-A8922F0B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3AB64B-EFB8-47E0-BC8B-C4662C05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361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75934-B323-4B08-9236-04A12E10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CD7006-973A-4B8C-87BE-B38B6942A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B734B6-3F3E-43FA-89E3-0BF2682EA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E308631-13C6-4C5C-A579-84E81EF56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C668985-745A-4FB1-9977-94C01A847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9109F17-9B39-4A9F-90E1-F2F1E6DB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5C87500-8150-462D-B849-BC2393EF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0A817F9-A8FF-4BF5-8AFE-2A1514EE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794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53753-9A97-49B4-A97D-216D9F10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D70BC03-2676-45AC-A868-3313E34C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483219-DED6-4983-8A18-FFE8AC78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2152646-DD45-4CB6-93CD-CC05FAD2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16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0580262-192A-4B4A-97A1-2A64AECA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E82F2C5-C6A9-4909-B78C-D548BE0F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778A39-2E93-4453-8985-E013D7B0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350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F3A84-4309-4A27-B90E-EB6CDAB2F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E7407F-375B-4CA4-A1E1-EA71CE56C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373820-36C2-4A78-AE0C-66AF6F686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67FD93-6AE6-42B8-8704-CF2327881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9B5952-042C-4F89-80FA-3712E6F4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26BBC60-DB93-44ED-9E03-CF0E6F0A9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191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C30D1-BA81-40D8-81B9-11FBB0BC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1D2D745-8609-43F5-BEC5-BBC308878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55D32A-93BD-4B2A-BC5C-9C8926EA8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ED653C-2B54-48E9-BCDB-D274A6392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FC9443-1151-4B9D-B59A-04DF7FDCA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937C08-FF93-4501-A1FC-377453BA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98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76E77C-F281-4F13-9716-8D87EA4FF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9EF309E-28A4-4E7A-8E9F-32C28F594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6EC2BE-40E9-40D1-A9B0-E0921E794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50A2A5-72FB-4674-A687-94F49C6C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6C0945-7DAE-404C-970A-CB08AA59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634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465DC3D-877D-4240-B147-750207D86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FB8EB06-60A3-4E12-A574-1E7311073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AE694B-5753-42D0-B9B6-B4EA23AA8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0B206E-7E34-450F-ADEA-9C65C090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711BA1-C9AD-4163-9783-C54BB24A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79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D1988EB-7D40-43A3-B3C3-4E94E97E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D1A066F-F589-40BE-A503-8E168088D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51DA160-9CCD-4F54-855B-77048A39E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C668-5290-42D0-A1C0-B2182DA1EBA8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205969-B264-44E1-AABE-CC86E374A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B1E200-DBC3-4642-AEF1-85A0CFD86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E4C6A-2428-466A-8A78-DB7A3FD90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403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D3575F-14E8-468C-AEDF-9043627FE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da-DK" sz="5400" b="1" dirty="0">
                <a:solidFill>
                  <a:srgbClr val="FFFFFF"/>
                </a:solidFill>
              </a:rPr>
              <a:t>Eksponentialfunktioner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4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Definition: Eksponentialfunktion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199" y="1918460"/>
                <a:ext cx="106247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Funktionen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a-DK" sz="2400" dirty="0"/>
                  <a:t> kaldes en eksponentialfunktion.</a:t>
                </a:r>
              </a:p>
            </p:txBody>
          </p:sp>
        </mc:Choice>
        <mc:Fallback xmlns="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918460"/>
                <a:ext cx="10624794" cy="461665"/>
              </a:xfrm>
              <a:prstGeom prst="rect">
                <a:avLst/>
              </a:prstGeom>
              <a:blipFill>
                <a:blip r:embed="rId2"/>
                <a:stretch>
                  <a:fillRect l="-861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41751CD4-3F65-41F4-A266-70C54BB55796}"/>
                  </a:ext>
                </a:extLst>
              </p:cNvPr>
              <p:cNvSpPr txBox="1"/>
              <p:nvPr/>
            </p:nvSpPr>
            <p:spPr>
              <a:xfrm>
                <a:off x="4496587" y="2643757"/>
                <a:ext cx="66286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er den uafhængige variabel og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000" dirty="0"/>
                  <a:t> er den afhængige variabel</a:t>
                </a:r>
              </a:p>
            </p:txBody>
          </p:sp>
        </mc:Choice>
        <mc:Fallback xmlns="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41751CD4-3F65-41F4-A266-70C54BB55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87" y="2643757"/>
                <a:ext cx="6628615" cy="400110"/>
              </a:xfrm>
              <a:prstGeom prst="rect">
                <a:avLst/>
              </a:prstGeom>
              <a:blipFill>
                <a:blip r:embed="rId3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C2C20E55-A22D-4DC0-B553-0A0CCCD653F7}"/>
                  </a:ext>
                </a:extLst>
              </p:cNvPr>
              <p:cNvSpPr txBox="1"/>
              <p:nvPr/>
            </p:nvSpPr>
            <p:spPr>
              <a:xfrm>
                <a:off x="4496587" y="3061804"/>
                <a:ext cx="64381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Konstanterne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000" dirty="0"/>
                  <a:t> og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000" dirty="0"/>
                  <a:t> skal begge være positive tal</a:t>
                </a:r>
              </a:p>
            </p:txBody>
          </p:sp>
        </mc:Choice>
        <mc:Fallback xmlns="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C2C20E55-A22D-4DC0-B553-0A0CCCD65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87" y="3061804"/>
                <a:ext cx="6438115" cy="400110"/>
              </a:xfrm>
              <a:prstGeom prst="rect">
                <a:avLst/>
              </a:prstGeom>
              <a:blipFill>
                <a:blip r:embed="rId4"/>
                <a:stretch>
                  <a:fillRect l="-1042" t="-7576" b="-257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D2C36B18-A111-41E0-8D73-2BDAD2BBA5DB}"/>
                  </a:ext>
                </a:extLst>
              </p:cNvPr>
              <p:cNvSpPr txBox="1"/>
              <p:nvPr/>
            </p:nvSpPr>
            <p:spPr>
              <a:xfrm>
                <a:off x="838199" y="4639601"/>
                <a:ext cx="103883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</a:t>
                </a:r>
                <a:r>
                  <a:rPr lang="da-DK" sz="2400" dirty="0"/>
                  <a:t>kaldes </a:t>
                </a:r>
                <a:r>
                  <a:rPr lang="da-DK" sz="2400" dirty="0">
                    <a:solidFill>
                      <a:srgbClr val="FF0000"/>
                    </a:solidFill>
                  </a:rPr>
                  <a:t>grundtallet</a:t>
                </a:r>
                <a:r>
                  <a:rPr lang="da-DK" sz="2400" dirty="0"/>
                  <a:t> eller </a:t>
                </a:r>
                <a:r>
                  <a:rPr lang="da-DK" sz="2400" dirty="0">
                    <a:solidFill>
                      <a:srgbClr val="FF0000"/>
                    </a:solidFill>
                  </a:rPr>
                  <a:t>fremskrivningsfaktoren</a:t>
                </a:r>
                <a:r>
                  <a:rPr lang="da-DK" sz="2400" dirty="0"/>
                  <a:t> og kan bruges til at bestemme vækstraten som beskriver den procentvise stigning. </a:t>
                </a:r>
              </a:p>
            </p:txBody>
          </p:sp>
        </mc:Choice>
        <mc:Fallback xmlns=""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D2C36B18-A111-41E0-8D73-2BDAD2BBA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639601"/>
                <a:ext cx="10388338" cy="830997"/>
              </a:xfrm>
              <a:prstGeom prst="rect">
                <a:avLst/>
              </a:prstGeom>
              <a:blipFill>
                <a:blip r:embed="rId5"/>
                <a:stretch>
                  <a:fillRect l="-880" t="-5882" b="-161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/>
              <p:nvPr/>
            </p:nvSpPr>
            <p:spPr>
              <a:xfrm>
                <a:off x="838199" y="579100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 </a:t>
                </a:r>
                <a:r>
                  <a:rPr lang="da-DK" sz="2400" dirty="0">
                    <a:solidFill>
                      <a:schemeClr val="tx1"/>
                    </a:solidFill>
                  </a:rPr>
                  <a:t>kaldes </a:t>
                </a:r>
                <a:r>
                  <a:rPr lang="da-DK" sz="2400" dirty="0">
                    <a:solidFill>
                      <a:srgbClr val="0070C0"/>
                    </a:solidFill>
                  </a:rPr>
                  <a:t>begyndelsesværdien</a:t>
                </a:r>
                <a:endParaRPr lang="da-DK" sz="2400" dirty="0">
                  <a:solidFill>
                    <a:srgbClr val="2032A0"/>
                  </a:solidFill>
                </a:endParaRPr>
              </a:p>
            </p:txBody>
          </p:sp>
        </mc:Choice>
        <mc:Fallback xmlns="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791005"/>
                <a:ext cx="10388338" cy="461665"/>
              </a:xfrm>
              <a:prstGeom prst="rect">
                <a:avLst/>
              </a:prstGeom>
              <a:blipFill>
                <a:blip r:embed="rId6"/>
                <a:stretch>
                  <a:fillRect l="-117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ktangel 3">
            <a:extLst>
              <a:ext uri="{FF2B5EF4-FFF2-40B4-BE49-F238E27FC236}">
                <a16:creationId xmlns:a16="http://schemas.microsoft.com/office/drawing/2014/main" id="{5731E678-19E0-4C92-A013-12B0F6DF39BF}"/>
              </a:ext>
            </a:extLst>
          </p:cNvPr>
          <p:cNvSpPr/>
          <p:nvPr/>
        </p:nvSpPr>
        <p:spPr>
          <a:xfrm>
            <a:off x="4324352" y="2464432"/>
            <a:ext cx="6800850" cy="129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59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4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ADE4C614-3F8B-4DF7-9DED-3FF184E0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175" y="2884575"/>
            <a:ext cx="4694232" cy="35733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udseende: Definitionsmængde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EA2251-9E50-4F59-B52B-6D4F9E7EA945}"/>
              </a:ext>
            </a:extLst>
          </p:cNvPr>
          <p:cNvSpPr txBox="1"/>
          <p:nvPr/>
        </p:nvSpPr>
        <p:spPr>
          <a:xfrm>
            <a:off x="838199" y="1918460"/>
            <a:ext cx="1062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Definition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D2C36B18-A111-41E0-8D73-2BDAD2BBA5DB}"/>
              </a:ext>
            </a:extLst>
          </p:cNvPr>
          <p:cNvSpPr txBox="1"/>
          <p:nvPr/>
        </p:nvSpPr>
        <p:spPr>
          <a:xfrm>
            <a:off x="838198" y="3429000"/>
            <a:ext cx="6115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tx1"/>
                </a:solidFill>
              </a:rPr>
              <a:t>Alle tal kan indsættes i funktionen, </a:t>
            </a:r>
            <a:r>
              <a:rPr lang="da-DK" sz="2400" dirty="0"/>
              <a:t>så</a:t>
            </a:r>
            <a:r>
              <a:rPr lang="da-DK" sz="2400" dirty="0">
                <a:solidFill>
                  <a:schemeClr val="tx1"/>
                </a:solidFill>
              </a:rPr>
              <a:t> definitionsmængden er dermed alle </a:t>
            </a:r>
            <a:r>
              <a:rPr lang="da-DK" sz="2400" dirty="0"/>
              <a:t>tal.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C85D9E8-A104-4477-89A9-1A11702A5A8B}"/>
                  </a:ext>
                </a:extLst>
              </p:cNvPr>
              <p:cNvSpPr txBox="1"/>
              <p:nvPr/>
            </p:nvSpPr>
            <p:spPr>
              <a:xfrm>
                <a:off x="838199" y="2309095"/>
                <a:ext cx="106247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Definitionsmængden er de tilladte tal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, som en funktion må bruges på.</a:t>
                </a:r>
              </a:p>
            </p:txBody>
          </p:sp>
        </mc:Choice>
        <mc:Fallback xmlns="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C85D9E8-A104-4477-89A9-1A11702A5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309095"/>
                <a:ext cx="10624794" cy="461665"/>
              </a:xfrm>
              <a:prstGeom prst="rect">
                <a:avLst/>
              </a:prstGeom>
              <a:blipFill>
                <a:blip r:embed="rId4"/>
                <a:stretch>
                  <a:fillRect l="-861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374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ADE4C614-3F8B-4DF7-9DED-3FF184E0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175" y="2884575"/>
            <a:ext cx="4694232" cy="35733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udseende: Værdimængde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EA2251-9E50-4F59-B52B-6D4F9E7EA945}"/>
              </a:ext>
            </a:extLst>
          </p:cNvPr>
          <p:cNvSpPr txBox="1"/>
          <p:nvPr/>
        </p:nvSpPr>
        <p:spPr>
          <a:xfrm>
            <a:off x="838199" y="1918460"/>
            <a:ext cx="1062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Definition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D2C36B18-A111-41E0-8D73-2BDAD2BBA5DB}"/>
                  </a:ext>
                </a:extLst>
              </p:cNvPr>
              <p:cNvSpPr txBox="1"/>
              <p:nvPr/>
            </p:nvSpPr>
            <p:spPr>
              <a:xfrm>
                <a:off x="838198" y="3644542"/>
                <a:ext cx="611505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Grafen kommer ikke ned under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-aksen, og derfor kan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kun antage positive værdier</a:t>
                </a:r>
              </a:p>
            </p:txBody>
          </p:sp>
        </mc:Choice>
        <mc:Fallback xmlns=""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D2C36B18-A111-41E0-8D73-2BDAD2BBA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3644542"/>
                <a:ext cx="6115051" cy="830997"/>
              </a:xfrm>
              <a:prstGeom prst="rect">
                <a:avLst/>
              </a:prstGeom>
              <a:blipFill>
                <a:blip r:embed="rId3"/>
                <a:stretch>
                  <a:fillRect l="-1494" t="-5882" b="-161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C85D9E8-A104-4477-89A9-1A11702A5A8B}"/>
                  </a:ext>
                </a:extLst>
              </p:cNvPr>
              <p:cNvSpPr txBox="1"/>
              <p:nvPr/>
            </p:nvSpPr>
            <p:spPr>
              <a:xfrm>
                <a:off x="838199" y="2309095"/>
                <a:ext cx="1062479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Værdimængden er de værdier som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antager, 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-værdierne gennemløber definitionsmængden.</a:t>
                </a:r>
              </a:p>
            </p:txBody>
          </p:sp>
        </mc:Choice>
        <mc:Fallback xmlns="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C85D9E8-A104-4477-89A9-1A11702A5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309095"/>
                <a:ext cx="10624794" cy="830997"/>
              </a:xfrm>
              <a:prstGeom prst="rect">
                <a:avLst/>
              </a:prstGeom>
              <a:blipFill>
                <a:blip r:embed="rId4"/>
                <a:stretch>
                  <a:fillRect l="-861" t="-5882" b="-161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60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udseende: Monotoniforhold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EA2251-9E50-4F59-B52B-6D4F9E7EA945}"/>
              </a:ext>
            </a:extLst>
          </p:cNvPr>
          <p:cNvSpPr txBox="1"/>
          <p:nvPr/>
        </p:nvSpPr>
        <p:spPr>
          <a:xfrm>
            <a:off x="838199" y="1918460"/>
            <a:ext cx="10624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En funktions monotoniforhold er en liste over de intervaller, hvori funktionen er voksende eller aftagende.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D2C36B18-A111-41E0-8D73-2BDAD2BBA5DB}"/>
              </a:ext>
            </a:extLst>
          </p:cNvPr>
          <p:cNvSpPr txBox="1"/>
          <p:nvPr/>
        </p:nvSpPr>
        <p:spPr>
          <a:xfrm>
            <a:off x="838199" y="3206767"/>
            <a:ext cx="5686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Fremskrivningsfaktoren</a:t>
            </a:r>
            <a:r>
              <a:rPr lang="da-DK" sz="2400" dirty="0"/>
              <a:t> angiver om funktionen er voksende eller aftagende.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/>
              <p:nvPr/>
            </p:nvSpPr>
            <p:spPr>
              <a:xfrm>
                <a:off x="838198" y="4141313"/>
                <a:ext cx="525780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da-DK" sz="2400" dirty="0"/>
                  <a:t> er funktionen voksende</a:t>
                </a:r>
              </a:p>
              <a:p>
                <a:r>
                  <a:rPr lang="da-DK" sz="2400" dirty="0"/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da-DK" sz="2400" dirty="0"/>
                  <a:t> er funktionen aftagende</a:t>
                </a:r>
              </a:p>
            </p:txBody>
          </p:sp>
        </mc:Choice>
        <mc:Fallback xmlns="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4141313"/>
                <a:ext cx="5257801" cy="830997"/>
              </a:xfrm>
              <a:prstGeom prst="rect">
                <a:avLst/>
              </a:prstGeom>
              <a:blipFill>
                <a:blip r:embed="rId2"/>
                <a:stretch>
                  <a:fillRect l="-1738" t="-5839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Billede 10">
            <a:extLst>
              <a:ext uri="{FF2B5EF4-FFF2-40B4-BE49-F238E27FC236}">
                <a16:creationId xmlns:a16="http://schemas.microsoft.com/office/drawing/2014/main" id="{F7824EC4-8010-4B1D-B9B2-1B5E87932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749457"/>
            <a:ext cx="5000625" cy="383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5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0CCFE7D5-C4D0-453E-94E2-59A42AE165D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Grafens udseende: Skæring med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4000" dirty="0"/>
                  <a:t>-aksen</a:t>
                </a: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0CCFE7D5-C4D0-453E-94E2-59A42AE16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5234" b="-3925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/>
              <p:nvPr/>
            </p:nvSpPr>
            <p:spPr>
              <a:xfrm>
                <a:off x="838199" y="2983715"/>
                <a:ext cx="648652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Værdimængden for funktionen er de positive tal, </a:t>
                </a:r>
                <a:r>
                  <a:rPr lang="da-DK" sz="2400" dirty="0"/>
                  <a:t>derfor skærer grafen ikke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-aksen. </a:t>
                </a:r>
              </a:p>
            </p:txBody>
          </p:sp>
        </mc:Choice>
        <mc:Fallback xmlns="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D6C1FE5-ECEF-4201-A8C6-F788EC696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983715"/>
                <a:ext cx="6486526" cy="830997"/>
              </a:xfrm>
              <a:prstGeom prst="rect">
                <a:avLst/>
              </a:prstGeom>
              <a:blipFill>
                <a:blip r:embed="rId3"/>
                <a:stretch>
                  <a:fillRect l="-1408" t="-5839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29A2D56F-8D16-4EC1-A851-E6F937A04454}"/>
                  </a:ext>
                </a:extLst>
              </p:cNvPr>
              <p:cNvSpPr txBox="1"/>
              <p:nvPr/>
            </p:nvSpPr>
            <p:spPr>
              <a:xfrm>
                <a:off x="838199" y="3838298"/>
                <a:ext cx="65627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b="0" dirty="0"/>
                  <a:t>Det siges at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-aksen er en asymptote til grafen. </a:t>
                </a:r>
              </a:p>
            </p:txBody>
          </p:sp>
        </mc:Choice>
        <mc:Fallback xmlns="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29A2D56F-8D16-4EC1-A851-E6F937A04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838298"/>
                <a:ext cx="6562726" cy="461665"/>
              </a:xfrm>
              <a:prstGeom prst="rect">
                <a:avLst/>
              </a:prstGeom>
              <a:blipFill>
                <a:blip r:embed="rId4"/>
                <a:stretch>
                  <a:fillRect l="-1393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73506C56-F53C-4426-9D60-2DE768ED5628}"/>
                  </a:ext>
                </a:extLst>
              </p:cNvPr>
              <p:cNvSpPr txBox="1"/>
              <p:nvPr/>
            </p:nvSpPr>
            <p:spPr>
              <a:xfrm>
                <a:off x="838199" y="2276592"/>
                <a:ext cx="54197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En funktion skærer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 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)=0.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73506C56-F53C-4426-9D60-2DE768ED5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276592"/>
                <a:ext cx="5419726" cy="461665"/>
              </a:xfrm>
              <a:prstGeom prst="rect">
                <a:avLst/>
              </a:prstGeom>
              <a:blipFill>
                <a:blip r:embed="rId5"/>
                <a:stretch>
                  <a:fillRect l="-1685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lede 3">
            <a:extLst>
              <a:ext uri="{FF2B5EF4-FFF2-40B4-BE49-F238E27FC236}">
                <a16:creationId xmlns:a16="http://schemas.microsoft.com/office/drawing/2014/main" id="{96EFE467-83CC-D595-6CFB-91CE759E3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680" y="2314281"/>
            <a:ext cx="4294120" cy="32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4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2F2B8-D60F-BE91-5FC0-B51C52E4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66E8ECB6-1568-3D90-6200-076F4A4BE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2201114"/>
            <a:ext cx="4826623" cy="3703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3C341943-F8B2-25EF-2958-786036BFD1B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Grafens udseende: Skæring med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4000" dirty="0"/>
                  <a:t>-aksen</a:t>
                </a: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3C341943-F8B2-25EF-2958-786036BFD1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3"/>
                <a:stretch>
                  <a:fillRect l="-2087" t="-25234" b="-3925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9411285E-6588-F029-EE18-FEE3FAACBE4D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B63E614E-7D52-24F8-DAD9-03B59BA9C70D}"/>
                  </a:ext>
                </a:extLst>
              </p:cNvPr>
              <p:cNvSpPr txBox="1"/>
              <p:nvPr/>
            </p:nvSpPr>
            <p:spPr>
              <a:xfrm>
                <a:off x="838199" y="2983715"/>
                <a:ext cx="67851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⋅1=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da-DK" sz="2400" dirty="0"/>
              </a:p>
              <a:p>
                <a:r>
                  <a:rPr lang="da-DK" sz="2400" dirty="0"/>
                  <a:t>Det vil sige at grafen skærer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-aksen i punktet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B63E614E-7D52-24F8-DAD9-03B59BA9C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983715"/>
                <a:ext cx="6785114" cy="830997"/>
              </a:xfrm>
              <a:prstGeom prst="rect">
                <a:avLst/>
              </a:prstGeom>
              <a:blipFill>
                <a:blip r:embed="rId4"/>
                <a:stretch>
                  <a:fillRect l="-1346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213C539C-4383-56A1-0D66-27DD5CFB8C6E}"/>
                  </a:ext>
                </a:extLst>
              </p:cNvPr>
              <p:cNvSpPr txBox="1"/>
              <p:nvPr/>
            </p:nvSpPr>
            <p:spPr>
              <a:xfrm>
                <a:off x="838199" y="2276592"/>
                <a:ext cx="54197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En funktion skærer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 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213C539C-4383-56A1-0D66-27DD5CFB8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276592"/>
                <a:ext cx="5419726" cy="461665"/>
              </a:xfrm>
              <a:prstGeom prst="rect">
                <a:avLst/>
              </a:prstGeom>
              <a:blipFill>
                <a:blip r:embed="rId5"/>
                <a:stretch>
                  <a:fillRect l="-1685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63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Sammenligning med renteformlen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EBDEFA5F-2CAD-4D90-89F1-323E02447B28}"/>
              </a:ext>
            </a:extLst>
          </p:cNvPr>
          <p:cNvSpPr txBox="1">
            <a:spLocks/>
          </p:cNvSpPr>
          <p:nvPr/>
        </p:nvSpPr>
        <p:spPr>
          <a:xfrm>
            <a:off x="838200" y="1955570"/>
            <a:ext cx="10515600" cy="5216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Renteformlen er et eksempel på en eksponentiel funktion</a:t>
            </a:r>
            <a:r>
              <a:rPr lang="da-DK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7" name="Pladsholder til indhold 2">
            <a:extLst>
              <a:ext uri="{FF2B5EF4-FFF2-40B4-BE49-F238E27FC236}">
                <a16:creationId xmlns:a16="http://schemas.microsoft.com/office/drawing/2014/main" id="{3CE659AA-3544-435F-8C96-AEC5C1108CD5}"/>
              </a:ext>
            </a:extLst>
          </p:cNvPr>
          <p:cNvSpPr txBox="1">
            <a:spLocks/>
          </p:cNvSpPr>
          <p:nvPr/>
        </p:nvSpPr>
        <p:spPr>
          <a:xfrm>
            <a:off x="2472963" y="2749464"/>
            <a:ext cx="2875961" cy="521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Eksponentialfunktion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Pladsholder til indhold 2">
                <a:extLst>
                  <a:ext uri="{FF2B5EF4-FFF2-40B4-BE49-F238E27FC236}">
                    <a16:creationId xmlns:a16="http://schemas.microsoft.com/office/drawing/2014/main" id="{8972281E-9634-433D-ABE7-4FCD8E4127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03061" y="3205400"/>
                <a:ext cx="2168951" cy="5216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38" name="Pladsholder til indhold 2">
                <a:extLst>
                  <a:ext uri="{FF2B5EF4-FFF2-40B4-BE49-F238E27FC236}">
                    <a16:creationId xmlns:a16="http://schemas.microsoft.com/office/drawing/2014/main" id="{8972281E-9634-433D-ABE7-4FCD8E412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061" y="3205400"/>
                <a:ext cx="2168951" cy="521649"/>
              </a:xfrm>
              <a:prstGeom prst="rect">
                <a:avLst/>
              </a:prstGeom>
              <a:blipFill>
                <a:blip r:embed="rId2"/>
                <a:stretch>
                  <a:fillRect l="-22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Pladsholder til indhold 2">
            <a:extLst>
              <a:ext uri="{FF2B5EF4-FFF2-40B4-BE49-F238E27FC236}">
                <a16:creationId xmlns:a16="http://schemas.microsoft.com/office/drawing/2014/main" id="{762F19E2-AA5D-4DFC-8532-F011B1C0D148}"/>
              </a:ext>
            </a:extLst>
          </p:cNvPr>
          <p:cNvSpPr txBox="1">
            <a:spLocks/>
          </p:cNvSpPr>
          <p:nvPr/>
        </p:nvSpPr>
        <p:spPr>
          <a:xfrm>
            <a:off x="6429863" y="2748390"/>
            <a:ext cx="5033130" cy="521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>
                <a:solidFill>
                  <a:schemeClr val="tx1"/>
                </a:solidFill>
              </a:rPr>
              <a:t>Renteformlen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Pladsholder til indhold 2">
                <a:extLst>
                  <a:ext uri="{FF2B5EF4-FFF2-40B4-BE49-F238E27FC236}">
                    <a16:creationId xmlns:a16="http://schemas.microsoft.com/office/drawing/2014/main" id="{65D7EBD7-2F0C-4690-9995-8B013606A5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72910" y="3210265"/>
                <a:ext cx="2715706" cy="5216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da-DK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da-DK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  <m:sup>
                          <m:r>
                            <a:rPr lang="da-DK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da-DK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Pladsholder til indhold 2">
                <a:extLst>
                  <a:ext uri="{FF2B5EF4-FFF2-40B4-BE49-F238E27FC236}">
                    <a16:creationId xmlns:a16="http://schemas.microsoft.com/office/drawing/2014/main" id="{65D7EBD7-2F0C-4690-9995-8B013606A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910" y="3210265"/>
                <a:ext cx="2715706" cy="521649"/>
              </a:xfrm>
              <a:prstGeom prst="rect">
                <a:avLst/>
              </a:prstGeom>
              <a:blipFill>
                <a:blip r:embed="rId3"/>
                <a:stretch>
                  <a:fillRect l="-44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kstfelt 47">
                <a:extLst>
                  <a:ext uri="{FF2B5EF4-FFF2-40B4-BE49-F238E27FC236}">
                    <a16:creationId xmlns:a16="http://schemas.microsoft.com/office/drawing/2014/main" id="{2E492DDF-6478-45A2-965A-6636B09427A1}"/>
                  </a:ext>
                </a:extLst>
              </p:cNvPr>
              <p:cNvSpPr txBox="1"/>
              <p:nvPr/>
            </p:nvSpPr>
            <p:spPr>
              <a:xfrm>
                <a:off x="838200" y="4145279"/>
                <a:ext cx="7279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da-DK" sz="2400" dirty="0"/>
                  <a:t> svarer til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48" name="Tekstfelt 47">
                <a:extLst>
                  <a:ext uri="{FF2B5EF4-FFF2-40B4-BE49-F238E27FC236}">
                    <a16:creationId xmlns:a16="http://schemas.microsoft.com/office/drawing/2014/main" id="{2E492DDF-6478-45A2-965A-6636B0942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45279"/>
                <a:ext cx="7279640" cy="461665"/>
              </a:xfrm>
              <a:prstGeom prst="rect">
                <a:avLst/>
              </a:prstGeom>
              <a:blipFill>
                <a:blip r:embed="rId4"/>
                <a:stretch>
                  <a:fillRect l="-251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kstfelt 48">
                <a:extLst>
                  <a:ext uri="{FF2B5EF4-FFF2-40B4-BE49-F238E27FC236}">
                    <a16:creationId xmlns:a16="http://schemas.microsoft.com/office/drawing/2014/main" id="{9F33C94E-F976-48A5-A7E5-4F176EEE448F}"/>
                  </a:ext>
                </a:extLst>
              </p:cNvPr>
              <p:cNvSpPr txBox="1"/>
              <p:nvPr/>
            </p:nvSpPr>
            <p:spPr>
              <a:xfrm>
                <a:off x="838200" y="4687854"/>
                <a:ext cx="7279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sz="2400" dirty="0"/>
                  <a:t> svarer til begyndelsesværdien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49" name="Tekstfelt 48">
                <a:extLst>
                  <a:ext uri="{FF2B5EF4-FFF2-40B4-BE49-F238E27FC236}">
                    <a16:creationId xmlns:a16="http://schemas.microsoft.com/office/drawing/2014/main" id="{9F33C94E-F976-48A5-A7E5-4F176EEE4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87854"/>
                <a:ext cx="7279640" cy="461665"/>
              </a:xfrm>
              <a:prstGeom prst="rect">
                <a:avLst/>
              </a:prstGeom>
              <a:blipFill>
                <a:blip r:embed="rId5"/>
                <a:stretch>
                  <a:fillRect l="-251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kstfelt 49">
                <a:extLst>
                  <a:ext uri="{FF2B5EF4-FFF2-40B4-BE49-F238E27FC236}">
                    <a16:creationId xmlns:a16="http://schemas.microsoft.com/office/drawing/2014/main" id="{5BDAEE79-3055-4403-B408-29157336E00E}"/>
                  </a:ext>
                </a:extLst>
              </p:cNvPr>
              <p:cNvSpPr txBox="1"/>
              <p:nvPr/>
            </p:nvSpPr>
            <p:spPr>
              <a:xfrm>
                <a:off x="838200" y="5230338"/>
                <a:ext cx="7279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400" dirty="0"/>
                  <a:t>svarer til fremskrivningsfaktoren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50" name="Tekstfelt 49">
                <a:extLst>
                  <a:ext uri="{FF2B5EF4-FFF2-40B4-BE49-F238E27FC236}">
                    <a16:creationId xmlns:a16="http://schemas.microsoft.com/office/drawing/2014/main" id="{5BDAEE79-3055-4403-B408-29157336E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30338"/>
                <a:ext cx="7279640" cy="461665"/>
              </a:xfrm>
              <a:prstGeom prst="rect">
                <a:avLst/>
              </a:prstGeom>
              <a:blipFill>
                <a:blip r:embed="rId6"/>
                <a:stretch>
                  <a:fillRect l="-251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kstfelt 50">
                <a:extLst>
                  <a:ext uri="{FF2B5EF4-FFF2-40B4-BE49-F238E27FC236}">
                    <a16:creationId xmlns:a16="http://schemas.microsoft.com/office/drawing/2014/main" id="{8DC31139-EA46-417A-9052-E3A51CF50476}"/>
                  </a:ext>
                </a:extLst>
              </p:cNvPr>
              <p:cNvSpPr txBox="1"/>
              <p:nvPr/>
            </p:nvSpPr>
            <p:spPr>
              <a:xfrm>
                <a:off x="838200" y="5772822"/>
                <a:ext cx="7279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da-DK" sz="2400" dirty="0"/>
                  <a:t> svarer til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51" name="Tekstfelt 50">
                <a:extLst>
                  <a:ext uri="{FF2B5EF4-FFF2-40B4-BE49-F238E27FC236}">
                    <a16:creationId xmlns:a16="http://schemas.microsoft.com/office/drawing/2014/main" id="{8DC31139-EA46-417A-9052-E3A51CF50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72822"/>
                <a:ext cx="7279640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felt 51">
                <a:extLst>
                  <a:ext uri="{FF2B5EF4-FFF2-40B4-BE49-F238E27FC236}">
                    <a16:creationId xmlns:a16="http://schemas.microsoft.com/office/drawing/2014/main" id="{A15A2F11-A4E4-477B-8592-4A8336D16D09}"/>
                  </a:ext>
                </a:extLst>
              </p:cNvPr>
              <p:cNvSpPr txBox="1"/>
              <p:nvPr/>
            </p:nvSpPr>
            <p:spPr>
              <a:xfrm>
                <a:off x="6580837" y="4210800"/>
                <a:ext cx="52578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b="0" dirty="0"/>
                  <a:t>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sz="20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da-DK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/>
                  <a:t>skrives som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a-DK" sz="2000" dirty="0"/>
                  <a:t>, svarer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a-DK" sz="2000" dirty="0"/>
                  <a:t> til renten. For eksponentialfunktioner kaldes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a-DK" sz="2000" dirty="0"/>
                  <a:t> vækstraten</a:t>
                </a:r>
              </a:p>
            </p:txBody>
          </p:sp>
        </mc:Choice>
        <mc:Fallback xmlns="">
          <p:sp>
            <p:nvSpPr>
              <p:cNvPr id="52" name="Tekstfelt 51">
                <a:extLst>
                  <a:ext uri="{FF2B5EF4-FFF2-40B4-BE49-F238E27FC236}">
                    <a16:creationId xmlns:a16="http://schemas.microsoft.com/office/drawing/2014/main" id="{A15A2F11-A4E4-477B-8592-4A8336D16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837" y="4210800"/>
                <a:ext cx="5257801" cy="707886"/>
              </a:xfrm>
              <a:prstGeom prst="rect">
                <a:avLst/>
              </a:prstGeom>
              <a:blipFill>
                <a:blip r:embed="rId8"/>
                <a:stretch>
                  <a:fillRect l="-1276" t="-5172" b="-1465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Lige pilforbindelse 52">
            <a:extLst>
              <a:ext uri="{FF2B5EF4-FFF2-40B4-BE49-F238E27FC236}">
                <a16:creationId xmlns:a16="http://schemas.microsoft.com/office/drawing/2014/main" id="{1FA9FA40-5C22-4349-948F-0FDDA5F9DF98}"/>
              </a:ext>
            </a:extLst>
          </p:cNvPr>
          <p:cNvCxnSpPr>
            <a:cxnSpLocks/>
          </p:cNvCxnSpPr>
          <p:nvPr/>
        </p:nvCxnSpPr>
        <p:spPr>
          <a:xfrm flipV="1">
            <a:off x="1362075" y="5005208"/>
            <a:ext cx="5310506" cy="326843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ktangel 53">
            <a:extLst>
              <a:ext uri="{FF2B5EF4-FFF2-40B4-BE49-F238E27FC236}">
                <a16:creationId xmlns:a16="http://schemas.microsoft.com/office/drawing/2014/main" id="{9DA8B025-0F3B-4E39-96AF-7772BE0E9960}"/>
              </a:ext>
            </a:extLst>
          </p:cNvPr>
          <p:cNvSpPr/>
          <p:nvPr/>
        </p:nvSpPr>
        <p:spPr>
          <a:xfrm>
            <a:off x="6580837" y="4145279"/>
            <a:ext cx="5257801" cy="7734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61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8" grpId="0"/>
      <p:bldP spid="49" grpId="0"/>
      <p:bldP spid="50" grpId="0"/>
      <p:bldP spid="51" grpId="0"/>
      <p:bldP spid="52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Vækstraten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B986C78D-C6F4-4105-8163-021428D3A6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970554"/>
                <a:ext cx="10515600" cy="52164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Fremskrivningsfaktoren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B986C78D-C6F4-4105-8163-021428D3A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70554"/>
                <a:ext cx="10515600" cy="521649"/>
              </a:xfrm>
              <a:prstGeom prst="rect">
                <a:avLst/>
              </a:prstGeom>
              <a:blipFill>
                <a:blip r:embed="rId2"/>
                <a:stretch>
                  <a:fillRect l="-928" t="-16279" b="-69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9CFFAF21-A60F-4C73-A775-84B9B994F3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13300" y="2869256"/>
                <a:ext cx="5320058" cy="8596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Når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a-DK" sz="2000" dirty="0"/>
                  <a:t> angives som procenttal beskriver den, den procentvise ændring når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vokser med 1</a:t>
                </a:r>
                <a:r>
                  <a:rPr lang="da-DK" sz="2400" dirty="0"/>
                  <a:t>. </a:t>
                </a:r>
              </a:p>
            </p:txBody>
          </p:sp>
        </mc:Choice>
        <mc:Fallback xmlns=""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9CFFAF21-A60F-4C73-A775-84B9B994F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00" y="2869256"/>
                <a:ext cx="5320058" cy="859620"/>
              </a:xfrm>
              <a:prstGeom prst="rect">
                <a:avLst/>
              </a:prstGeom>
              <a:blipFill>
                <a:blip r:embed="rId3"/>
                <a:stretch>
                  <a:fillRect l="-1261" t="-780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3E06DCEF-8D02-4D43-95F1-4AA88C34C2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728875"/>
                <a:ext cx="7950200" cy="86344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u="sng" dirty="0"/>
                  <a:t>Eksempel: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En eksponentialfunktion er givet ved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=3,1⋅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1,4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a-DK" sz="2000" dirty="0"/>
                  <a:t>.</a:t>
                </a:r>
              </a:p>
            </p:txBody>
          </p:sp>
        </mc:Choice>
        <mc:Fallback xmlns="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3E06DCEF-8D02-4D43-95F1-4AA88C34C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28875"/>
                <a:ext cx="7950200" cy="863446"/>
              </a:xfrm>
              <a:prstGeom prst="rect">
                <a:avLst/>
              </a:prstGeom>
              <a:blipFill>
                <a:blip r:embed="rId4"/>
                <a:stretch>
                  <a:fillRect l="-1227" t="-9929" b="-851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Pladsholder til indhold 2">
                <a:extLst>
                  <a:ext uri="{FF2B5EF4-FFF2-40B4-BE49-F238E27FC236}">
                    <a16:creationId xmlns:a16="http://schemas.microsoft.com/office/drawing/2014/main" id="{4076CB40-041F-4C33-8034-FD499E3347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602042"/>
                <a:ext cx="4714875" cy="3678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Fremskrivningsfaktoren aflæses til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=1,4</m:t>
                    </m:r>
                  </m:oMath>
                </a14:m>
                <a:r>
                  <a:rPr lang="da-DK" sz="2000" dirty="0"/>
                  <a:t>.</a:t>
                </a:r>
              </a:p>
            </p:txBody>
          </p:sp>
        </mc:Choice>
        <mc:Fallback xmlns="">
          <p:sp>
            <p:nvSpPr>
              <p:cNvPr id="22" name="Pladsholder til indhold 2">
                <a:extLst>
                  <a:ext uri="{FF2B5EF4-FFF2-40B4-BE49-F238E27FC236}">
                    <a16:creationId xmlns:a16="http://schemas.microsoft.com/office/drawing/2014/main" id="{4076CB40-041F-4C33-8034-FD499E334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02042"/>
                <a:ext cx="4714875" cy="367868"/>
              </a:xfrm>
              <a:prstGeom prst="rect">
                <a:avLst/>
              </a:prstGeom>
              <a:blipFill>
                <a:blip r:embed="rId5"/>
                <a:stretch>
                  <a:fillRect l="-1423" t="-18333" b="-30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Pladsholder til indhold 2">
                <a:extLst>
                  <a:ext uri="{FF2B5EF4-FFF2-40B4-BE49-F238E27FC236}">
                    <a16:creationId xmlns:a16="http://schemas.microsoft.com/office/drawing/2014/main" id="{0B6B15FD-F9C6-45D7-9EB9-D737AD786C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989791"/>
                <a:ext cx="4820920" cy="3678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=1,4−1=0,4=40%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 xmlns="">
          <p:sp>
            <p:nvSpPr>
              <p:cNvPr id="24" name="Pladsholder til indhold 2">
                <a:extLst>
                  <a:ext uri="{FF2B5EF4-FFF2-40B4-BE49-F238E27FC236}">
                    <a16:creationId xmlns:a16="http://schemas.microsoft.com/office/drawing/2014/main" id="{0B6B15FD-F9C6-45D7-9EB9-D737AD786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89791"/>
                <a:ext cx="4820920" cy="3678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087470FA-FB5C-416A-8F93-B544D148FD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5570178"/>
                <a:ext cx="10195560" cy="3678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Det betyder at funktionsværdien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000" dirty="0"/>
                  <a:t> vokser med 40% når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-værdien stiger med 1</a:t>
                </a:r>
              </a:p>
            </p:txBody>
          </p:sp>
        </mc:Choice>
        <mc:Fallback xmlns=""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087470FA-FB5C-416A-8F93-B544D148F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570178"/>
                <a:ext cx="10195560" cy="367868"/>
              </a:xfrm>
              <a:prstGeom prst="rect">
                <a:avLst/>
              </a:prstGeom>
              <a:blipFill>
                <a:blip r:embed="rId7"/>
                <a:stretch>
                  <a:fillRect l="-658" t="-18333" b="-30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Pladsholder til indhold 2">
                <a:extLst>
                  <a:ext uri="{FF2B5EF4-FFF2-40B4-BE49-F238E27FC236}">
                    <a16:creationId xmlns:a16="http://schemas.microsoft.com/office/drawing/2014/main" id="{D188B5A8-FDFC-48AC-A68E-FE76ADFA40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2445435"/>
                <a:ext cx="10515600" cy="52164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Vækstraten er dermed bestemt ved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26" name="Pladsholder til indhold 2">
                <a:extLst>
                  <a:ext uri="{FF2B5EF4-FFF2-40B4-BE49-F238E27FC236}">
                    <a16:creationId xmlns:a16="http://schemas.microsoft.com/office/drawing/2014/main" id="{D188B5A8-FDFC-48AC-A68E-FE76ADFA4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5435"/>
                <a:ext cx="10515600" cy="521649"/>
              </a:xfrm>
              <a:prstGeom prst="rect">
                <a:avLst/>
              </a:prstGeom>
              <a:blipFill>
                <a:blip r:embed="rId8"/>
                <a:stretch>
                  <a:fillRect l="-928" t="-16279" b="-69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Betydningen af a og b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192E70BA-27CB-4D2E-B4F0-1466C074F6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970554"/>
                <a:ext cx="10515600" cy="52164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>
                    <a:solidFill>
                      <a:srgbClr val="FF0000"/>
                    </a:solidFill>
                  </a:rPr>
                  <a:t>Fremskrivningsfaktoren, </a:t>
                </a:r>
                <a14:m>
                  <m:oMath xmlns:m="http://schemas.openxmlformats.org/officeDocument/2006/math">
                    <m:r>
                      <a:rPr lang="da-DK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192E70BA-27CB-4D2E-B4F0-1466C074F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70554"/>
                <a:ext cx="10515600" cy="521649"/>
              </a:xfrm>
              <a:prstGeom prst="rect">
                <a:avLst/>
              </a:prstGeom>
              <a:blipFill>
                <a:blip r:embed="rId2"/>
                <a:stretch>
                  <a:fillRect l="-928" t="-16279" b="-69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9ACF9415-2180-435A-854F-A324C6927727}"/>
              </a:ext>
            </a:extLst>
          </p:cNvPr>
          <p:cNvSpPr txBox="1">
            <a:spLocks/>
          </p:cNvSpPr>
          <p:nvPr/>
        </p:nvSpPr>
        <p:spPr>
          <a:xfrm>
            <a:off x="838200" y="2420618"/>
            <a:ext cx="6761480" cy="378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Når fremskrivningsfaktoren kendes, kan vækstraten udregnes. 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5767C5D9-A6F2-46F5-9A50-0E770832B6B1}"/>
              </a:ext>
            </a:extLst>
          </p:cNvPr>
          <p:cNvSpPr txBox="1">
            <a:spLocks/>
          </p:cNvSpPr>
          <p:nvPr/>
        </p:nvSpPr>
        <p:spPr>
          <a:xfrm>
            <a:off x="838200" y="2813617"/>
            <a:ext cx="6761480" cy="378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Vækstraten beskriver den procentvise ændring.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68AC7C83-C6F6-4590-90E1-38ED123A8D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706975"/>
                <a:ext cx="10515600" cy="5216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>
                    <a:solidFill>
                      <a:srgbClr val="0070C0"/>
                    </a:solidFill>
                  </a:rPr>
                  <a:t>Begyndelsesværdien,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68AC7C83-C6F6-4590-90E1-38ED123A8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06975"/>
                <a:ext cx="10515600" cy="521649"/>
              </a:xfrm>
              <a:prstGeom prst="rect">
                <a:avLst/>
              </a:prstGeom>
              <a:blipFill>
                <a:blip r:embed="rId3"/>
                <a:stretch>
                  <a:fillRect l="-928" t="-16279" b="-69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Pladsholder til indhold 2">
                <a:extLst>
                  <a:ext uri="{FF2B5EF4-FFF2-40B4-BE49-F238E27FC236}">
                    <a16:creationId xmlns:a16="http://schemas.microsoft.com/office/drawing/2014/main" id="{DD123FDF-558E-4DAF-A122-B5AD2AE9DA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193478"/>
                <a:ext cx="4922520" cy="37550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Begyndelsesværdien er skæring med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000" dirty="0"/>
                  <a:t>-aksen, </a:t>
                </a:r>
              </a:p>
            </p:txBody>
          </p:sp>
        </mc:Choice>
        <mc:Fallback xmlns="">
          <p:sp>
            <p:nvSpPr>
              <p:cNvPr id="16" name="Pladsholder til indhold 2">
                <a:extLst>
                  <a:ext uri="{FF2B5EF4-FFF2-40B4-BE49-F238E27FC236}">
                    <a16:creationId xmlns:a16="http://schemas.microsoft.com/office/drawing/2014/main" id="{DD123FDF-558E-4DAF-A122-B5AD2AE9D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93478"/>
                <a:ext cx="4922520" cy="375505"/>
              </a:xfrm>
              <a:prstGeom prst="rect">
                <a:avLst/>
              </a:prstGeom>
              <a:blipFill>
                <a:blip r:embed="rId4"/>
                <a:stretch>
                  <a:fillRect l="-1363" t="-17742" r="-2107" b="-2580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C81E7527-8CAE-4B0E-A690-553479D00D69}"/>
                  </a:ext>
                </a:extLst>
              </p:cNvPr>
              <p:cNvSpPr txBox="1"/>
              <p:nvPr/>
            </p:nvSpPr>
            <p:spPr>
              <a:xfrm>
                <a:off x="838200" y="4565872"/>
                <a:ext cx="64719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dvs. den fortæller hvad funktionsværdien, </a:t>
                </a:r>
                <a14:m>
                  <m:oMath xmlns:m="http://schemas.openxmlformats.org/officeDocument/2006/math">
                    <m:r>
                      <a:rPr lang="da-DK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000" dirty="0"/>
                  <a:t>, er når </a:t>
                </a:r>
                <a14:m>
                  <m:oMath xmlns:m="http://schemas.openxmlformats.org/officeDocument/2006/math">
                    <m:r>
                      <a:rPr lang="da-DK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da-DK" sz="2000" dirty="0"/>
              </a:p>
            </p:txBody>
          </p:sp>
        </mc:Choice>
        <mc:Fallback xmlns="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C81E7527-8CAE-4B0E-A690-553479D00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65872"/>
                <a:ext cx="6471920" cy="400110"/>
              </a:xfrm>
              <a:prstGeom prst="rect">
                <a:avLst/>
              </a:prstGeom>
              <a:blipFill>
                <a:blip r:embed="rId5"/>
                <a:stretch>
                  <a:fillRect l="-1037" t="-9091" b="-257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8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Betydningen af a og b - eksempel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FDF7180D-9D44-4CF7-A6B1-7894EB1ECB11}"/>
              </a:ext>
            </a:extLst>
          </p:cNvPr>
          <p:cNvSpPr txBox="1">
            <a:spLocks/>
          </p:cNvSpPr>
          <p:nvPr/>
        </p:nvSpPr>
        <p:spPr>
          <a:xfrm>
            <a:off x="838200" y="1873976"/>
            <a:ext cx="11267661" cy="20793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I en model beskrives antallet af vilde tigre i verden i årene efter 2010 </a:t>
            </a:r>
            <a:br>
              <a:rPr lang="da-DK" sz="2400" dirty="0"/>
            </a:br>
            <a:r>
              <a:rPr lang="da-DK" sz="2400" dirty="0"/>
              <a:t>ved sammenhængen: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6A220BD7-FAD2-4479-8527-124E142CC0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24" y="2740503"/>
                <a:ext cx="3385930" cy="5216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3200</m:t>
                      </m:r>
                      <m:r>
                        <a:rPr lang="da-DK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03</m:t>
                          </m:r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m:rPr>
                          <m:nor/>
                        </m:rPr>
                        <a:rPr lang="da-DK" sz="2400" dirty="0"/>
                        <m:t>, 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6A220BD7-FAD2-4479-8527-124E142CC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24" y="2740503"/>
                <a:ext cx="3385930" cy="521649"/>
              </a:xfrm>
              <a:prstGeom prst="rect">
                <a:avLst/>
              </a:prstGeom>
              <a:blipFill>
                <a:blip r:embed="rId2"/>
                <a:stretch>
                  <a:fillRect l="-162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Pladsholder til indhold 2">
                <a:extLst>
                  <a:ext uri="{FF2B5EF4-FFF2-40B4-BE49-F238E27FC236}">
                    <a16:creationId xmlns:a16="http://schemas.microsoft.com/office/drawing/2014/main" id="{B1FAC9AC-9F01-415A-83BE-D0E3294FF1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24" y="3170511"/>
                <a:ext cx="8829198" cy="5216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a-DK" sz="2400" dirty="0" smtClean="0"/>
                        <m:t>hvor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da-DK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er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antallet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af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vilde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tigre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i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verden</m:t>
                      </m:r>
                      <m:r>
                        <m:rPr>
                          <m:nor/>
                        </m:rPr>
                        <a:rPr lang="da-DK" sz="2400" dirty="0"/>
                        <m:t> 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da-DK" sz="2400" dirty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å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r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efter</m:t>
                      </m:r>
                      <m:r>
                        <m:rPr>
                          <m:nor/>
                        </m:rPr>
                        <a:rPr lang="da-DK" sz="2400" b="0" i="0" dirty="0" smtClean="0"/>
                        <m:t> 2010.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>
          <p:sp>
            <p:nvSpPr>
              <p:cNvPr id="18" name="Pladsholder til indhold 2">
                <a:extLst>
                  <a:ext uri="{FF2B5EF4-FFF2-40B4-BE49-F238E27FC236}">
                    <a16:creationId xmlns:a16="http://schemas.microsoft.com/office/drawing/2014/main" id="{B1FAC9AC-9F01-415A-83BE-D0E3294FF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24" y="3170511"/>
                <a:ext cx="8829198" cy="521649"/>
              </a:xfrm>
              <a:prstGeom prst="rect">
                <a:avLst/>
              </a:prstGeom>
              <a:blipFill>
                <a:blip r:embed="rId3"/>
                <a:stretch>
                  <a:fillRect l="-20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50A6FC92-FCF4-4678-AE72-FD40BF687A4E}"/>
                  </a:ext>
                </a:extLst>
              </p:cNvPr>
              <p:cNvSpPr txBox="1"/>
              <p:nvPr/>
            </p:nvSpPr>
            <p:spPr>
              <a:xfrm>
                <a:off x="838200" y="4361944"/>
                <a:ext cx="9657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Fremskrivningsfaktoren aflæses til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=1,033</m:t>
                    </m:r>
                    <m:r>
                      <a:rPr lang="da-DK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da-DK" sz="2000" dirty="0"/>
                  <a:t>dvs.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=1,033−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1=0,03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,3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50A6FC92-FCF4-4678-AE72-FD40BF687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361944"/>
                <a:ext cx="9657080" cy="400110"/>
              </a:xfrm>
              <a:prstGeom prst="rect">
                <a:avLst/>
              </a:prstGeom>
              <a:blipFill>
                <a:blip r:embed="rId4"/>
                <a:stretch>
                  <a:fillRect l="-694" t="-9231" b="-2769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felt 19">
            <a:extLst>
              <a:ext uri="{FF2B5EF4-FFF2-40B4-BE49-F238E27FC236}">
                <a16:creationId xmlns:a16="http://schemas.microsoft.com/office/drawing/2014/main" id="{0C34E5B5-82AF-40B0-AD15-85B31D948EFE}"/>
              </a:ext>
            </a:extLst>
          </p:cNvPr>
          <p:cNvSpPr txBox="1"/>
          <p:nvPr/>
        </p:nvSpPr>
        <p:spPr>
          <a:xfrm>
            <a:off x="838200" y="4730776"/>
            <a:ext cx="9657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Det betyder at antallet af vilde tigre i verden hvert år stiger med 3,3%.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felt 20">
                <a:extLst>
                  <a:ext uri="{FF2B5EF4-FFF2-40B4-BE49-F238E27FC236}">
                    <a16:creationId xmlns:a16="http://schemas.microsoft.com/office/drawing/2014/main" id="{E80A0997-2011-406E-8EB6-EB1C78DF150A}"/>
                  </a:ext>
                </a:extLst>
              </p:cNvPr>
              <p:cNvSpPr txBox="1"/>
              <p:nvPr/>
            </p:nvSpPr>
            <p:spPr>
              <a:xfrm>
                <a:off x="838200" y="5357478"/>
                <a:ext cx="9657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Begyndelsesværdien aflæses til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000" b="0" i="0" smtClean="0">
                        <a:latin typeface="Cambria Math" panose="02040503050406030204" pitchFamily="18" charset="0"/>
                      </a:rPr>
                      <m:t>3200</m:t>
                    </m:r>
                  </m:oMath>
                </a14:m>
                <a:r>
                  <a:rPr lang="da-DK" sz="2000" dirty="0"/>
                  <a:t>.</a:t>
                </a:r>
              </a:p>
            </p:txBody>
          </p:sp>
        </mc:Choice>
        <mc:Fallback>
          <p:sp>
            <p:nvSpPr>
              <p:cNvPr id="21" name="Tekstfelt 20">
                <a:extLst>
                  <a:ext uri="{FF2B5EF4-FFF2-40B4-BE49-F238E27FC236}">
                    <a16:creationId xmlns:a16="http://schemas.microsoft.com/office/drawing/2014/main" id="{E80A0997-2011-406E-8EB6-EB1C78DF1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57478"/>
                <a:ext cx="9657080" cy="400110"/>
              </a:xfrm>
              <a:prstGeom prst="rect">
                <a:avLst/>
              </a:prstGeom>
              <a:blipFill>
                <a:blip r:embed="rId5"/>
                <a:stretch>
                  <a:fillRect l="-694" t="-9231" b="-2769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kstfelt 21">
            <a:extLst>
              <a:ext uri="{FF2B5EF4-FFF2-40B4-BE49-F238E27FC236}">
                <a16:creationId xmlns:a16="http://schemas.microsoft.com/office/drawing/2014/main" id="{E21B62F6-E2DB-496D-B453-9A07C746D609}"/>
              </a:ext>
            </a:extLst>
          </p:cNvPr>
          <p:cNvSpPr txBox="1"/>
          <p:nvPr/>
        </p:nvSpPr>
        <p:spPr>
          <a:xfrm>
            <a:off x="838200" y="5726310"/>
            <a:ext cx="9657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Det betyder at der i 2010 var 3200 vilde tigre i verden.</a:t>
            </a:r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A302908E-F110-45F7-B076-0922B522D085}"/>
              </a:ext>
            </a:extLst>
          </p:cNvPr>
          <p:cNvSpPr txBox="1">
            <a:spLocks/>
          </p:cNvSpPr>
          <p:nvPr/>
        </p:nvSpPr>
        <p:spPr>
          <a:xfrm>
            <a:off x="838200" y="3953313"/>
            <a:ext cx="10515600" cy="521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Besvarelse:</a:t>
            </a:r>
          </a:p>
        </p:txBody>
      </p:sp>
    </p:spTree>
    <p:extLst>
      <p:ext uri="{BB962C8B-B14F-4D97-AF65-F5344CB8AC3E}">
        <p14:creationId xmlns:p14="http://schemas.microsoft.com/office/powerpoint/2010/main" val="406890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Opstilling af model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18683DB2-94B1-4B20-857C-D289FCC5B857}"/>
              </a:ext>
            </a:extLst>
          </p:cNvPr>
          <p:cNvSpPr txBox="1">
            <a:spLocks/>
          </p:cNvSpPr>
          <p:nvPr/>
        </p:nvSpPr>
        <p:spPr>
          <a:xfrm>
            <a:off x="833120" y="5903286"/>
            <a:ext cx="10510520" cy="713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57209164-A00E-41A7-849B-B99899E999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970132"/>
                <a:ext cx="10515600" cy="76112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Når en model skal opstilles som en eksponentialfunktion, skal modellen være på formen </a:t>
                </a:r>
                <a14:m>
                  <m:oMath xmlns:m="http://schemas.openxmlformats.org/officeDocument/2006/math">
                    <m:r>
                      <a:rPr lang="da-DK" sz="24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4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57209164-A00E-41A7-849B-B99899E99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70132"/>
                <a:ext cx="10515600" cy="761123"/>
              </a:xfrm>
              <a:prstGeom prst="rect">
                <a:avLst/>
              </a:prstGeom>
              <a:blipFill>
                <a:blip r:embed="rId2"/>
                <a:stretch>
                  <a:fillRect l="-928" t="-11200" b="-168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Pladsholder til indhold 2">
            <a:extLst>
              <a:ext uri="{FF2B5EF4-FFF2-40B4-BE49-F238E27FC236}">
                <a16:creationId xmlns:a16="http://schemas.microsoft.com/office/drawing/2014/main" id="{CC700AE1-150B-4499-83D6-D1C6EAF6B81E}"/>
              </a:ext>
            </a:extLst>
          </p:cNvPr>
          <p:cNvSpPr txBox="1">
            <a:spLocks/>
          </p:cNvSpPr>
          <p:nvPr/>
        </p:nvSpPr>
        <p:spPr>
          <a:xfrm>
            <a:off x="838200" y="3027786"/>
            <a:ext cx="10515600" cy="521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Modellen kan opstilles på følgende måde</a:t>
            </a:r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EF5CF749-F474-45CB-A97B-51DAFFD2B240}"/>
              </a:ext>
            </a:extLst>
          </p:cNvPr>
          <p:cNvSpPr txBox="1">
            <a:spLocks/>
          </p:cNvSpPr>
          <p:nvPr/>
        </p:nvSpPr>
        <p:spPr>
          <a:xfrm>
            <a:off x="838200" y="3549435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1: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90E48780-B387-4440-AC07-3448B5A5EF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3550968"/>
                <a:ext cx="9144000" cy="4099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Find begyndelsesværdien og sæt den derefter ind på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000" dirty="0"/>
                  <a:t>’s plads i forskriften</a:t>
                </a:r>
              </a:p>
            </p:txBody>
          </p:sp>
        </mc:Choice>
        <mc:Fallback xmlns=""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90E48780-B387-4440-AC07-3448B5A5E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3550968"/>
                <a:ext cx="9144000" cy="409970"/>
              </a:xfrm>
              <a:prstGeom prst="rect">
                <a:avLst/>
              </a:prstGeom>
              <a:blipFill>
                <a:blip r:embed="rId3"/>
                <a:stretch>
                  <a:fillRect l="-733" t="-16418" b="-1641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08FAE045-E208-436F-832F-12A38DBE99B1}"/>
              </a:ext>
            </a:extLst>
          </p:cNvPr>
          <p:cNvSpPr txBox="1">
            <a:spLocks/>
          </p:cNvSpPr>
          <p:nvPr/>
        </p:nvSpPr>
        <p:spPr>
          <a:xfrm>
            <a:off x="838200" y="4073850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2:</a:t>
            </a:r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5FBC57AA-5753-48F4-8D73-315A600561DD}"/>
              </a:ext>
            </a:extLst>
          </p:cNvPr>
          <p:cNvSpPr txBox="1">
            <a:spLocks/>
          </p:cNvSpPr>
          <p:nvPr/>
        </p:nvSpPr>
        <p:spPr>
          <a:xfrm>
            <a:off x="1686560" y="4075383"/>
            <a:ext cx="9144000" cy="409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Find vækstraten og omregn den fra procent til decimaltal. </a:t>
            </a:r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A7BFB9FD-14D0-4E41-9A5A-9DEB9E0A62CC}"/>
              </a:ext>
            </a:extLst>
          </p:cNvPr>
          <p:cNvSpPr txBox="1">
            <a:spLocks/>
          </p:cNvSpPr>
          <p:nvPr/>
        </p:nvSpPr>
        <p:spPr>
          <a:xfrm>
            <a:off x="838200" y="4596732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3: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Pladsholder til indhold 2">
                <a:extLst>
                  <a:ext uri="{FF2B5EF4-FFF2-40B4-BE49-F238E27FC236}">
                    <a16:creationId xmlns:a16="http://schemas.microsoft.com/office/drawing/2014/main" id="{96D9F0D4-048C-473E-A947-E43B90FD4E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4598265"/>
                <a:ext cx="9144000" cy="8315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Beregn fremskrivningsfaktoren med formlen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a-DK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da-DK" sz="2000" dirty="0"/>
                  <a:t>og sæt den derefter ind på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000" dirty="0"/>
                  <a:t>’s plads i forskriften.</a:t>
                </a:r>
              </a:p>
            </p:txBody>
          </p:sp>
        </mc:Choice>
        <mc:Fallback xmlns="">
          <p:sp>
            <p:nvSpPr>
              <p:cNvPr id="24" name="Pladsholder til indhold 2">
                <a:extLst>
                  <a:ext uri="{FF2B5EF4-FFF2-40B4-BE49-F238E27FC236}">
                    <a16:creationId xmlns:a16="http://schemas.microsoft.com/office/drawing/2014/main" id="{96D9F0D4-048C-473E-A947-E43B90FD4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4598265"/>
                <a:ext cx="9144000" cy="831506"/>
              </a:xfrm>
              <a:prstGeom prst="rect">
                <a:avLst/>
              </a:prstGeom>
              <a:blipFill>
                <a:blip r:embed="rId4"/>
                <a:stretch>
                  <a:fillRect l="-733" t="-7299" r="-33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600498EC-1B2B-44E3-A977-3E6BD32AFD41}"/>
              </a:ext>
            </a:extLst>
          </p:cNvPr>
          <p:cNvSpPr txBox="1">
            <a:spLocks/>
          </p:cNvSpPr>
          <p:nvPr/>
        </p:nvSpPr>
        <p:spPr>
          <a:xfrm>
            <a:off x="838200" y="5438398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4: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Pladsholder til indhold 2">
                <a:extLst>
                  <a:ext uri="{FF2B5EF4-FFF2-40B4-BE49-F238E27FC236}">
                    <a16:creationId xmlns:a16="http://schemas.microsoft.com/office/drawing/2014/main" id="{084A8372-1ED9-4FB3-A8DF-1F82937CAD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5439930"/>
                <a:ext cx="9144000" cy="9870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Skriv konklusion. </a:t>
                </a:r>
                <a:br>
                  <a:rPr lang="da-DK" sz="2000" dirty="0"/>
                </a:br>
                <a:r>
                  <a:rPr lang="da-DK" sz="2000" dirty="0"/>
                  <a:t>Husk at skriv hvad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000" dirty="0"/>
                  <a:t> og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betegner. </a:t>
                </a:r>
              </a:p>
            </p:txBody>
          </p:sp>
        </mc:Choice>
        <mc:Fallback xmlns="">
          <p:sp>
            <p:nvSpPr>
              <p:cNvPr id="26" name="Pladsholder til indhold 2">
                <a:extLst>
                  <a:ext uri="{FF2B5EF4-FFF2-40B4-BE49-F238E27FC236}">
                    <a16:creationId xmlns:a16="http://schemas.microsoft.com/office/drawing/2014/main" id="{084A8372-1ED9-4FB3-A8DF-1F82937CA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5439930"/>
                <a:ext cx="9144000" cy="987053"/>
              </a:xfrm>
              <a:prstGeom prst="rect">
                <a:avLst/>
              </a:prstGeom>
              <a:blipFill>
                <a:blip r:embed="rId5"/>
                <a:stretch>
                  <a:fillRect l="-733" t="-61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749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Opstilling af model - eksempel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18683DB2-94B1-4B20-857C-D289FCC5B857}"/>
              </a:ext>
            </a:extLst>
          </p:cNvPr>
          <p:cNvSpPr txBox="1">
            <a:spLocks/>
          </p:cNvSpPr>
          <p:nvPr/>
        </p:nvSpPr>
        <p:spPr>
          <a:xfrm>
            <a:off x="833120" y="5903286"/>
            <a:ext cx="10510520" cy="713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2400" dirty="0"/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8ACBE820-3562-440C-8FF4-6D4E9659BAE0}"/>
              </a:ext>
            </a:extLst>
          </p:cNvPr>
          <p:cNvSpPr txBox="1">
            <a:spLocks/>
          </p:cNvSpPr>
          <p:nvPr/>
        </p:nvSpPr>
        <p:spPr>
          <a:xfrm>
            <a:off x="838200" y="1837213"/>
            <a:ext cx="10515600" cy="4836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Antallet af ænder i et område er i 2000 talt til 270. Hvert år vokser antallet med 7%. </a:t>
            </a: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452353D-A238-4E92-BFDC-6ABE9816C0DB}"/>
              </a:ext>
            </a:extLst>
          </p:cNvPr>
          <p:cNvSpPr txBox="1">
            <a:spLocks/>
          </p:cNvSpPr>
          <p:nvPr/>
        </p:nvSpPr>
        <p:spPr>
          <a:xfrm>
            <a:off x="838200" y="3327102"/>
            <a:ext cx="10515600" cy="521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Besvarelse:</a:t>
            </a:r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119D177C-EDF4-461C-B5A7-44D787D0E60C}"/>
              </a:ext>
            </a:extLst>
          </p:cNvPr>
          <p:cNvSpPr txBox="1">
            <a:spLocks/>
          </p:cNvSpPr>
          <p:nvPr/>
        </p:nvSpPr>
        <p:spPr>
          <a:xfrm>
            <a:off x="838200" y="3739946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1: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Pladsholder til indhold 2">
                <a:extLst>
                  <a:ext uri="{FF2B5EF4-FFF2-40B4-BE49-F238E27FC236}">
                    <a16:creationId xmlns:a16="http://schemas.microsoft.com/office/drawing/2014/main" id="{A6DF6B83-2B1F-421D-8146-169844D158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3741383"/>
                <a:ext cx="9667240" cy="4099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Det kan aflæses i opgaven at begyndelsesværdien er 270. Det giver at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=270⋅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sz="2000" dirty="0"/>
              </a:p>
            </p:txBody>
          </p:sp>
        </mc:Choice>
        <mc:Fallback xmlns="">
          <p:sp>
            <p:nvSpPr>
              <p:cNvPr id="28" name="Pladsholder til indhold 2">
                <a:extLst>
                  <a:ext uri="{FF2B5EF4-FFF2-40B4-BE49-F238E27FC236}">
                    <a16:creationId xmlns:a16="http://schemas.microsoft.com/office/drawing/2014/main" id="{A6DF6B83-2B1F-421D-8146-169844D15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3741383"/>
                <a:ext cx="9667240" cy="409970"/>
              </a:xfrm>
              <a:prstGeom prst="rect">
                <a:avLst/>
              </a:prstGeom>
              <a:blipFill>
                <a:blip r:embed="rId2"/>
                <a:stretch>
                  <a:fillRect l="-694" t="-16418" b="-1641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Pladsholder til indhold 2">
            <a:extLst>
              <a:ext uri="{FF2B5EF4-FFF2-40B4-BE49-F238E27FC236}">
                <a16:creationId xmlns:a16="http://schemas.microsoft.com/office/drawing/2014/main" id="{4959DC1D-3FD1-4AA3-BC0B-0E20667DA6BE}"/>
              </a:ext>
            </a:extLst>
          </p:cNvPr>
          <p:cNvSpPr txBox="1">
            <a:spLocks/>
          </p:cNvSpPr>
          <p:nvPr/>
        </p:nvSpPr>
        <p:spPr>
          <a:xfrm>
            <a:off x="838200" y="4264265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Pladsholder til indhold 2">
                <a:extLst>
                  <a:ext uri="{FF2B5EF4-FFF2-40B4-BE49-F238E27FC236}">
                    <a16:creationId xmlns:a16="http://schemas.microsoft.com/office/drawing/2014/main" id="{A5E015AC-84FA-4CCE-8754-978830EC0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4189022"/>
                <a:ext cx="9144000" cy="5228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Vækstraten aflæses til 7%, hvilket omregnes til decimaltal: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=0,07</m:t>
                    </m:r>
                  </m:oMath>
                </a14:m>
                <a:endParaRPr lang="da-DK" sz="2000" dirty="0"/>
              </a:p>
            </p:txBody>
          </p:sp>
        </mc:Choice>
        <mc:Fallback xmlns="">
          <p:sp>
            <p:nvSpPr>
              <p:cNvPr id="30" name="Pladsholder til indhold 2">
                <a:extLst>
                  <a:ext uri="{FF2B5EF4-FFF2-40B4-BE49-F238E27FC236}">
                    <a16:creationId xmlns:a16="http://schemas.microsoft.com/office/drawing/2014/main" id="{A5E015AC-84FA-4CCE-8754-978830EC0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4189022"/>
                <a:ext cx="9144000" cy="522882"/>
              </a:xfrm>
              <a:prstGeom prst="rect">
                <a:avLst/>
              </a:prstGeom>
              <a:blipFill>
                <a:blip r:embed="rId3"/>
                <a:stretch>
                  <a:fillRect l="-733" b="-232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Pladsholder til indhold 2">
            <a:extLst>
              <a:ext uri="{FF2B5EF4-FFF2-40B4-BE49-F238E27FC236}">
                <a16:creationId xmlns:a16="http://schemas.microsoft.com/office/drawing/2014/main" id="{F3181BFD-6CC8-4A13-88FF-4FCEADE4A7F3}"/>
              </a:ext>
            </a:extLst>
          </p:cNvPr>
          <p:cNvSpPr txBox="1">
            <a:spLocks/>
          </p:cNvSpPr>
          <p:nvPr/>
        </p:nvSpPr>
        <p:spPr>
          <a:xfrm>
            <a:off x="838200" y="4769726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3: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ladsholder til indhold 2">
                <a:extLst>
                  <a:ext uri="{FF2B5EF4-FFF2-40B4-BE49-F238E27FC236}">
                    <a16:creationId xmlns:a16="http://schemas.microsoft.com/office/drawing/2014/main" id="{1449D0D3-81E1-479A-B3A1-67F195766B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4771259"/>
                <a:ext cx="9144000" cy="8315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Fremskrivningsfaktoren bliver dermed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=1+0,07=1,07</m:t>
                    </m:r>
                  </m:oMath>
                </a14:m>
                <a:r>
                  <a:rPr lang="da-DK" sz="2000" dirty="0"/>
                  <a:t>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Det giver at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=270⋅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1,07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sz="2000" dirty="0"/>
              </a:p>
            </p:txBody>
          </p:sp>
        </mc:Choice>
        <mc:Fallback xmlns="">
          <p:sp>
            <p:nvSpPr>
              <p:cNvPr id="32" name="Pladsholder til indhold 2">
                <a:extLst>
                  <a:ext uri="{FF2B5EF4-FFF2-40B4-BE49-F238E27FC236}">
                    <a16:creationId xmlns:a16="http://schemas.microsoft.com/office/drawing/2014/main" id="{1449D0D3-81E1-479A-B3A1-67F195766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4771259"/>
                <a:ext cx="9144000" cy="831506"/>
              </a:xfrm>
              <a:prstGeom prst="rect">
                <a:avLst/>
              </a:prstGeom>
              <a:blipFill>
                <a:blip r:embed="rId4"/>
                <a:stretch>
                  <a:fillRect l="-733" t="-8088" b="-588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Pladsholder til indhold 2">
            <a:extLst>
              <a:ext uri="{FF2B5EF4-FFF2-40B4-BE49-F238E27FC236}">
                <a16:creationId xmlns:a16="http://schemas.microsoft.com/office/drawing/2014/main" id="{51D8F92C-9F6C-4C6F-99D3-C9F3530D8C5E}"/>
              </a:ext>
            </a:extLst>
          </p:cNvPr>
          <p:cNvSpPr txBox="1">
            <a:spLocks/>
          </p:cNvSpPr>
          <p:nvPr/>
        </p:nvSpPr>
        <p:spPr>
          <a:xfrm>
            <a:off x="838200" y="5676374"/>
            <a:ext cx="929640" cy="372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Trin 4: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Pladsholder til indhold 2">
                <a:extLst>
                  <a:ext uri="{FF2B5EF4-FFF2-40B4-BE49-F238E27FC236}">
                    <a16:creationId xmlns:a16="http://schemas.microsoft.com/office/drawing/2014/main" id="{5F6B4310-5101-4F76-AC08-D355476868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6560" y="5677907"/>
                <a:ext cx="9144000" cy="8315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Udviklingen i antallet af ænder i årene efter 2000 kan derfor beskrives ved modellen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=270⋅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1,07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a-DK" sz="2000" dirty="0"/>
                  <a:t>, hvor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000" dirty="0"/>
                  <a:t> er antal ænder og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er år efter 2000</a:t>
                </a:r>
              </a:p>
            </p:txBody>
          </p:sp>
        </mc:Choice>
        <mc:Fallback xmlns="">
          <p:sp>
            <p:nvSpPr>
              <p:cNvPr id="34" name="Pladsholder til indhold 2">
                <a:extLst>
                  <a:ext uri="{FF2B5EF4-FFF2-40B4-BE49-F238E27FC236}">
                    <a16:creationId xmlns:a16="http://schemas.microsoft.com/office/drawing/2014/main" id="{5F6B4310-5101-4F76-AC08-D35547686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60" y="5677907"/>
                <a:ext cx="9144000" cy="831506"/>
              </a:xfrm>
              <a:prstGeom prst="rect">
                <a:avLst/>
              </a:prstGeom>
              <a:blipFill>
                <a:blip r:embed="rId5"/>
                <a:stretch>
                  <a:fillRect l="-733" t="-7299" b="-510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felt 34">
                <a:extLst>
                  <a:ext uri="{FF2B5EF4-FFF2-40B4-BE49-F238E27FC236}">
                    <a16:creationId xmlns:a16="http://schemas.microsoft.com/office/drawing/2014/main" id="{7DE62EB5-3D82-4D68-80CB-461C5FB933D9}"/>
                  </a:ext>
                </a:extLst>
              </p:cNvPr>
              <p:cNvSpPr txBox="1"/>
              <p:nvPr/>
            </p:nvSpPr>
            <p:spPr>
              <a:xfrm>
                <a:off x="838200" y="2298703"/>
                <a:ext cx="105156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Benyt oplysningerne til at opstille en model, der beskriver udviklingen i antallet af ænder i årene efter 2000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dirty="0"/>
                      <m:t>.</m:t>
                    </m:r>
                  </m:oMath>
                </a14:m>
                <a:endParaRPr lang="da-DK" sz="2400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5" name="Tekstfelt 34">
                <a:extLst>
                  <a:ext uri="{FF2B5EF4-FFF2-40B4-BE49-F238E27FC236}">
                    <a16:creationId xmlns:a16="http://schemas.microsoft.com/office/drawing/2014/main" id="{7DE62EB5-3D82-4D68-80CB-461C5FB93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98703"/>
                <a:ext cx="10515600" cy="1107996"/>
              </a:xfrm>
              <a:prstGeom prst="rect">
                <a:avLst/>
              </a:prstGeom>
              <a:blipFill>
                <a:blip r:embed="rId6"/>
                <a:stretch>
                  <a:fillRect l="-928" t="-439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7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812</Words>
  <Application>Microsoft Office PowerPoint</Application>
  <PresentationFormat>Widescreen</PresentationFormat>
  <Paragraphs>89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Eksponentialfunktioner</vt:lpstr>
      <vt:lpstr>Definition: Eksponentialfunktion</vt:lpstr>
      <vt:lpstr>Grafens udseende: Definitionsmængde</vt:lpstr>
      <vt:lpstr>Grafens udseende: Værdimængde</vt:lpstr>
      <vt:lpstr>Grafens udseende: Monotoniforhold</vt:lpstr>
      <vt:lpstr>Grafens udseende: Skæring med x-aksen</vt:lpstr>
      <vt:lpstr>Grafens udseende: Skæring med y-aksen</vt:lpstr>
      <vt:lpstr>Sammenligning med renteformlen</vt:lpstr>
      <vt:lpstr>Vækstraten</vt:lpstr>
      <vt:lpstr>Betydningen af a og b</vt:lpstr>
      <vt:lpstr>Betydningen af a og b - eksempel</vt:lpstr>
      <vt:lpstr>Opstilling af model</vt:lpstr>
      <vt:lpstr>Opstilling af model - eksempel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Camilla Bjørn Andersen</dc:creator>
  <cp:lastModifiedBy>Camilla Bjørn Andersen</cp:lastModifiedBy>
  <cp:revision>12</cp:revision>
  <dcterms:created xsi:type="dcterms:W3CDTF">2021-04-04T12:08:42Z</dcterms:created>
  <dcterms:modified xsi:type="dcterms:W3CDTF">2025-02-19T06:36:58Z</dcterms:modified>
</cp:coreProperties>
</file>