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5400" dirty="0" smtClean="0"/>
              <a:t>Skulpturforløb 1</a:t>
            </a:r>
            <a:endParaRPr lang="da-DK" sz="54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4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smtClean="0"/>
              <a:t>Hvad siger læreplanen?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dirty="0" smtClean="0"/>
              <a:t>I skal kunne </a:t>
            </a:r>
            <a:r>
              <a:rPr lang="da-DK" sz="2000" i="1" dirty="0" smtClean="0"/>
              <a:t>beskrive, analysere og fortolke græske og romerske statuer i deres antikke kontekst og i deres betydning for senere kultur</a:t>
            </a:r>
            <a:r>
              <a:rPr lang="da-DK" sz="2000" dirty="0" smtClean="0"/>
              <a:t>.</a:t>
            </a:r>
          </a:p>
          <a:p>
            <a:pPr marL="0" indent="0">
              <a:buNone/>
            </a:pPr>
            <a:r>
              <a:rPr lang="da-DK" sz="2000" dirty="0" smtClean="0"/>
              <a:t>- Beskrivelse - udtømmende (hvad ser vi? Få alle oplysninger med!)</a:t>
            </a:r>
          </a:p>
          <a:p>
            <a:pPr marL="0" indent="0">
              <a:buNone/>
            </a:pPr>
            <a:r>
              <a:rPr lang="da-DK" sz="2000" dirty="0" smtClean="0"/>
              <a:t>- Analyse - inddragelse af fagbegreber og tematikker</a:t>
            </a:r>
          </a:p>
          <a:p>
            <a:pPr marL="0" indent="0">
              <a:buNone/>
            </a:pPr>
            <a:r>
              <a:rPr lang="da-DK" sz="2000" dirty="0" smtClean="0"/>
              <a:t>- Fortolkning - perspektivering til samtidig </a:t>
            </a:r>
            <a:r>
              <a:rPr lang="da-DK" sz="2000" smtClean="0"/>
              <a:t>historisk kontekst</a:t>
            </a:r>
            <a:endParaRPr lang="da-DK" sz="2000" dirty="0" smtClean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i="1" dirty="0" smtClean="0"/>
              <a:t>De antikke statuer skal perspektiveres med statuer, der sætter dem ind i en kunsthistorisk sammenhæng. </a:t>
            </a:r>
            <a:r>
              <a:rPr lang="da-DK" sz="2000" dirty="0" smtClean="0"/>
              <a:t> - perspektivskulpturer</a:t>
            </a:r>
            <a:endParaRPr lang="da-DK" sz="2000" i="1" dirty="0" smtClean="0"/>
          </a:p>
          <a:p>
            <a:endParaRPr lang="da-DK" dirty="0" smtClean="0"/>
          </a:p>
          <a:p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203342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smtClean="0"/>
              <a:t>De seks tidsperioder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Arkaisk tid (ca. 700-480 f.v.t)</a:t>
            </a:r>
          </a:p>
          <a:p>
            <a:r>
              <a:rPr lang="da-DK" sz="2400" dirty="0" smtClean="0"/>
              <a:t>Tidlig klassisk tid (480-450 f.v.t)</a:t>
            </a:r>
          </a:p>
          <a:p>
            <a:r>
              <a:rPr lang="da-DK" sz="2400" dirty="0" smtClean="0"/>
              <a:t>Højklassisk tid (450-400 f.v.t)</a:t>
            </a:r>
          </a:p>
          <a:p>
            <a:r>
              <a:rPr lang="da-DK" sz="2400" dirty="0" smtClean="0"/>
              <a:t>Senklassisk tid (400-323 f.v.t.)</a:t>
            </a:r>
          </a:p>
          <a:p>
            <a:r>
              <a:rPr lang="da-DK" sz="2400" dirty="0" smtClean="0"/>
              <a:t>Hellenistisk tid (323-31 f.v.t)</a:t>
            </a:r>
          </a:p>
          <a:p>
            <a:r>
              <a:rPr lang="da-DK" sz="2400" dirty="0" smtClean="0"/>
              <a:t>Romersk tid (753 f.v.t-476 e.v.t)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11515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258618"/>
            <a:ext cx="7729728" cy="738909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Udvikling </a:t>
            </a:r>
            <a:r>
              <a:rPr lang="da-DK" dirty="0"/>
              <a:t>i</a:t>
            </a:r>
            <a:r>
              <a:rPr lang="da-DK" dirty="0" smtClean="0"/>
              <a:t> græsk skulptur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599" y="997527"/>
            <a:ext cx="4332532" cy="5820986"/>
          </a:xfrm>
        </p:spPr>
      </p:pic>
    </p:spTree>
    <p:extLst>
      <p:ext uri="{BB962C8B-B14F-4D97-AF65-F5344CB8AC3E}">
        <p14:creationId xmlns:p14="http://schemas.microsoft.com/office/powerpoint/2010/main" val="213471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Akaisk</a:t>
            </a:r>
            <a:r>
              <a:rPr lang="da-DK" dirty="0"/>
              <a:t> tid – </a:t>
            </a:r>
            <a:r>
              <a:rPr lang="da-DK" dirty="0" smtClean="0"/>
              <a:t>Historisk kontekst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Opblomstringen af den græske </a:t>
            </a:r>
            <a:r>
              <a:rPr lang="da-DK" i="1" dirty="0" err="1" smtClean="0"/>
              <a:t>polis</a:t>
            </a:r>
            <a:r>
              <a:rPr lang="da-DK" dirty="0" smtClean="0"/>
              <a:t>-kultur (</a:t>
            </a:r>
            <a:r>
              <a:rPr lang="da-DK" dirty="0" err="1" smtClean="0"/>
              <a:t>polis</a:t>
            </a:r>
            <a:r>
              <a:rPr lang="da-DK" dirty="0" smtClean="0"/>
              <a:t>=bystat)</a:t>
            </a:r>
          </a:p>
          <a:p>
            <a:r>
              <a:rPr lang="da-DK" dirty="0" smtClean="0"/>
              <a:t>Indbyggerne i de græske </a:t>
            </a:r>
            <a:r>
              <a:rPr lang="da-DK" i="1" dirty="0" err="1" smtClean="0"/>
              <a:t>poleis</a:t>
            </a:r>
            <a:r>
              <a:rPr lang="da-DK" i="1" dirty="0" smtClean="0"/>
              <a:t> </a:t>
            </a:r>
            <a:r>
              <a:rPr lang="da-DK" dirty="0" smtClean="0"/>
              <a:t>grundlagde op imod 600 nye bystater fra </a:t>
            </a:r>
            <a:r>
              <a:rPr lang="da-DK" dirty="0" err="1" smtClean="0"/>
              <a:t>sydfrankrig</a:t>
            </a:r>
            <a:r>
              <a:rPr lang="da-DK" dirty="0" smtClean="0"/>
              <a:t> til </a:t>
            </a:r>
            <a:r>
              <a:rPr lang="da-DK" dirty="0" err="1" smtClean="0"/>
              <a:t>sortehavet</a:t>
            </a:r>
            <a:endParaRPr lang="da-DK" dirty="0" smtClean="0"/>
          </a:p>
          <a:p>
            <a:r>
              <a:rPr lang="da-DK" dirty="0" smtClean="0"/>
              <a:t>Syditalien – </a:t>
            </a:r>
            <a:r>
              <a:rPr lang="da-DK" i="1" dirty="0" err="1" smtClean="0"/>
              <a:t>magna</a:t>
            </a:r>
            <a:r>
              <a:rPr lang="da-DK" i="1" dirty="0" smtClean="0"/>
              <a:t> </a:t>
            </a:r>
            <a:r>
              <a:rPr lang="da-DK" i="1" dirty="0" err="1" smtClean="0"/>
              <a:t>græcia</a:t>
            </a:r>
            <a:r>
              <a:rPr lang="da-DK" i="1" dirty="0" smtClean="0"/>
              <a:t> </a:t>
            </a:r>
            <a:r>
              <a:rPr lang="da-DK" dirty="0" smtClean="0"/>
              <a:t>(</a:t>
            </a:r>
            <a:r>
              <a:rPr lang="da-DK" dirty="0" err="1" smtClean="0"/>
              <a:t>storgrækenland</a:t>
            </a:r>
            <a:r>
              <a:rPr lang="da-DK" dirty="0" smtClean="0"/>
              <a:t>) </a:t>
            </a:r>
            <a:r>
              <a:rPr lang="da-DK" dirty="0" err="1" smtClean="0"/>
              <a:t>p.g.a</a:t>
            </a:r>
            <a:r>
              <a:rPr lang="da-DK" dirty="0" smtClean="0"/>
              <a:t> den store mængde græske </a:t>
            </a:r>
            <a:r>
              <a:rPr lang="da-DK" i="1" dirty="0" err="1" smtClean="0"/>
              <a:t>poleis</a:t>
            </a:r>
            <a:endParaRPr lang="da-DK" i="1" dirty="0" smtClean="0"/>
          </a:p>
          <a:p>
            <a:r>
              <a:rPr lang="da-DK" dirty="0" smtClean="0"/>
              <a:t>De nye bystater fungerede som handels og landbrugskolonier</a:t>
            </a:r>
          </a:p>
          <a:p>
            <a:r>
              <a:rPr lang="da-DK" dirty="0" smtClean="0"/>
              <a:t>Grækerne stødte her på fremmede kulturer i hele middelhavsområdet</a:t>
            </a:r>
          </a:p>
          <a:p>
            <a:r>
              <a:rPr lang="da-DK" dirty="0" smtClean="0"/>
              <a:t>Disse kulturmøder fik stor betydning for udviklingen af den græske kunst – særligt mødet med </a:t>
            </a:r>
            <a:r>
              <a:rPr lang="da-DK" smtClean="0"/>
              <a:t>ægyptisk kunst.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07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799" y="92363"/>
            <a:ext cx="4745092" cy="68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2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Arkaisk tid - nøglebegreber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Mandlig figur: </a:t>
            </a:r>
            <a:r>
              <a:rPr lang="da-DK" b="1" dirty="0" err="1" smtClean="0"/>
              <a:t>Kóuros</a:t>
            </a:r>
            <a:endParaRPr lang="da-DK" b="1" dirty="0" smtClean="0"/>
          </a:p>
          <a:p>
            <a:r>
              <a:rPr lang="da-DK" dirty="0" smtClean="0"/>
              <a:t>Kvindelig figur: </a:t>
            </a:r>
            <a:r>
              <a:rPr lang="da-DK" b="1" dirty="0" err="1" smtClean="0"/>
              <a:t>Kóre</a:t>
            </a:r>
            <a:endParaRPr lang="da-DK" b="1" dirty="0" smtClean="0"/>
          </a:p>
          <a:p>
            <a:r>
              <a:rPr lang="da-DK" b="1" dirty="0" smtClean="0"/>
              <a:t>Perlelokker</a:t>
            </a:r>
          </a:p>
          <a:p>
            <a:r>
              <a:rPr lang="da-DK" b="1" dirty="0" smtClean="0"/>
              <a:t>Arkaisk smil</a:t>
            </a:r>
          </a:p>
          <a:p>
            <a:r>
              <a:rPr lang="da-DK" b="1" dirty="0" smtClean="0"/>
              <a:t>Symmetri</a:t>
            </a:r>
          </a:p>
          <a:p>
            <a:r>
              <a:rPr lang="da-DK" dirty="0" smtClean="0"/>
              <a:t>I tidlig arkaisk tid er konturerne </a:t>
            </a:r>
            <a:r>
              <a:rPr lang="da-DK" dirty="0" smtClean="0"/>
              <a:t>skarpe (</a:t>
            </a:r>
            <a:r>
              <a:rPr lang="da-DK" b="1" dirty="0" smtClean="0"/>
              <a:t>stiliserede</a:t>
            </a:r>
            <a:r>
              <a:rPr lang="da-DK" dirty="0" smtClean="0"/>
              <a:t>), </a:t>
            </a:r>
            <a:r>
              <a:rPr lang="da-DK" dirty="0" smtClean="0"/>
              <a:t>men bliver senere mere </a:t>
            </a:r>
            <a:r>
              <a:rPr lang="da-DK" b="1" dirty="0" smtClean="0"/>
              <a:t>naturalistiske</a:t>
            </a:r>
          </a:p>
          <a:p>
            <a:r>
              <a:rPr lang="da-DK" dirty="0" smtClean="0"/>
              <a:t>Mænd er nøgne, kvinder altid </a:t>
            </a:r>
            <a:r>
              <a:rPr lang="da-DK" dirty="0" smtClean="0"/>
              <a:t>påklædt. Kun </a:t>
            </a:r>
            <a:r>
              <a:rPr lang="da-DK" dirty="0" smtClean="0"/>
              <a:t>Afrodite må afbildes </a:t>
            </a:r>
            <a:r>
              <a:rPr lang="da-DK" dirty="0" smtClean="0"/>
              <a:t>nøgen. Dette gælder </a:t>
            </a:r>
            <a:r>
              <a:rPr lang="da-DK" smtClean="0"/>
              <a:t>alle tidsperioder</a:t>
            </a: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802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4" y="249843"/>
            <a:ext cx="4291351" cy="6156000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15" y="249843"/>
            <a:ext cx="4121100" cy="615600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416" y="264049"/>
            <a:ext cx="3656642" cy="6141794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4590473" y="674255"/>
            <a:ext cx="144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530-520 f.v.t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304800" y="544944"/>
            <a:ext cx="1403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590-580 </a:t>
            </a:r>
            <a:r>
              <a:rPr lang="da-DK" dirty="0">
                <a:solidFill>
                  <a:schemeClr val="bg1"/>
                </a:solidFill>
              </a:rPr>
              <a:t>f.v.t</a:t>
            </a:r>
          </a:p>
        </p:txBody>
      </p:sp>
      <p:sp>
        <p:nvSpPr>
          <p:cNvPr id="8" name="Rektangel 7"/>
          <p:cNvSpPr/>
          <p:nvPr/>
        </p:nvSpPr>
        <p:spPr>
          <a:xfrm>
            <a:off x="8711573" y="544944"/>
            <a:ext cx="13375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510 </a:t>
            </a:r>
            <a:r>
              <a:rPr lang="da-DK" dirty="0">
                <a:solidFill>
                  <a:schemeClr val="bg1"/>
                </a:solidFill>
              </a:rPr>
              <a:t>f.v.t</a:t>
            </a:r>
          </a:p>
        </p:txBody>
      </p:sp>
    </p:spTree>
    <p:extLst>
      <p:ext uri="{BB962C8B-B14F-4D97-AF65-F5344CB8AC3E}">
        <p14:creationId xmlns:p14="http://schemas.microsoft.com/office/powerpoint/2010/main" val="350519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8" y="40313"/>
            <a:ext cx="2719449" cy="6570481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158" y="104950"/>
            <a:ext cx="2932574" cy="675305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279" y="40313"/>
            <a:ext cx="2545594" cy="6580352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843148" y="104949"/>
            <a:ext cx="1413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580-570 </a:t>
            </a:r>
            <a:r>
              <a:rPr lang="da-DK" dirty="0">
                <a:solidFill>
                  <a:schemeClr val="bg1"/>
                </a:solidFill>
              </a:rPr>
              <a:t>f.v.t</a:t>
            </a:r>
          </a:p>
        </p:txBody>
      </p:sp>
      <p:sp>
        <p:nvSpPr>
          <p:cNvPr id="6" name="Rektangel 5"/>
          <p:cNvSpPr/>
          <p:nvPr/>
        </p:nvSpPr>
        <p:spPr>
          <a:xfrm>
            <a:off x="8618158" y="40312"/>
            <a:ext cx="3573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510 </a:t>
            </a:r>
            <a:r>
              <a:rPr lang="da-DK" dirty="0">
                <a:solidFill>
                  <a:schemeClr val="bg1"/>
                </a:solidFill>
              </a:rPr>
              <a:t>f.v.t</a:t>
            </a:r>
          </a:p>
        </p:txBody>
      </p:sp>
      <p:sp>
        <p:nvSpPr>
          <p:cNvPr id="7" name="Rektangel 6"/>
          <p:cNvSpPr/>
          <p:nvPr/>
        </p:nvSpPr>
        <p:spPr>
          <a:xfrm>
            <a:off x="4766279" y="104949"/>
            <a:ext cx="20002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530 </a:t>
            </a:r>
            <a:r>
              <a:rPr lang="da-DK" dirty="0">
                <a:solidFill>
                  <a:schemeClr val="bg1"/>
                </a:solidFill>
              </a:rPr>
              <a:t>f.v.t</a:t>
            </a:r>
          </a:p>
        </p:txBody>
      </p:sp>
    </p:spTree>
    <p:extLst>
      <p:ext uri="{BB962C8B-B14F-4D97-AF65-F5344CB8AC3E}">
        <p14:creationId xmlns:p14="http://schemas.microsoft.com/office/powerpoint/2010/main" val="217247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781" y="0"/>
            <a:ext cx="5234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31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87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" y="64234"/>
            <a:ext cx="10996562" cy="67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6046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3726</TotalTime>
  <Words>263</Words>
  <Application>Microsoft Office PowerPoint</Application>
  <PresentationFormat>Widescreen</PresentationFormat>
  <Paragraphs>37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Parcel</vt:lpstr>
      <vt:lpstr>Skulpturforløb 1</vt:lpstr>
      <vt:lpstr>Hvad siger læreplanen?</vt:lpstr>
      <vt:lpstr>De seks tidsperioder</vt:lpstr>
      <vt:lpstr>Udvikling i græsk skulptur</vt:lpstr>
      <vt:lpstr>Akaisk tid – Historisk kontekst</vt:lpstr>
      <vt:lpstr>PowerPoint-præsentation</vt:lpstr>
      <vt:lpstr>Arkaisk tid - nøglebegreber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Next Uddannelse København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SKulpturforløb</dc:title>
  <dc:creator>Nikolaj Tarp Gregersen</dc:creator>
  <cp:lastModifiedBy>Nikolaj Tarp Gregersen</cp:lastModifiedBy>
  <cp:revision>20</cp:revision>
  <dcterms:created xsi:type="dcterms:W3CDTF">2022-03-29T09:07:09Z</dcterms:created>
  <dcterms:modified xsi:type="dcterms:W3CDTF">2024-10-25T07:47:55Z</dcterms:modified>
</cp:coreProperties>
</file>