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32" autoAdjust="0"/>
  </p:normalViewPr>
  <p:slideViewPr>
    <p:cSldViewPr snapToGrid="0">
      <p:cViewPr varScale="1">
        <p:scale>
          <a:sx n="81" d="100"/>
          <a:sy n="81"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8E78A07B-7EB3-4A3E-9768-6C6B246E8723}" type="datetimeFigureOut">
              <a:rPr lang="da-DK" smtClean="0"/>
              <a:t>30-01-2025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788592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8E78A07B-7EB3-4A3E-9768-6C6B246E8723}" type="datetimeFigureOut">
              <a:rPr lang="da-DK" smtClean="0"/>
              <a:t>30-01-2025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3339703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8E78A07B-7EB3-4A3E-9768-6C6B246E8723}" type="datetimeFigureOut">
              <a:rPr lang="da-DK" smtClean="0"/>
              <a:t>30-01-2025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1503623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8E78A07B-7EB3-4A3E-9768-6C6B246E8723}" type="datetimeFigureOut">
              <a:rPr lang="da-DK" smtClean="0"/>
              <a:t>30-01-2025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195514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8E78A07B-7EB3-4A3E-9768-6C6B246E8723}" type="datetimeFigureOut">
              <a:rPr lang="da-DK" smtClean="0"/>
              <a:t>30-01-2025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4158975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8E78A07B-7EB3-4A3E-9768-6C6B246E8723}" type="datetimeFigureOut">
              <a:rPr lang="da-DK" smtClean="0"/>
              <a:t>30-01-2025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59594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E78A07B-7EB3-4A3E-9768-6C6B246E8723}" type="datetimeFigureOut">
              <a:rPr lang="da-DK" smtClean="0"/>
              <a:t>30-01-2025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2435200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8E78A07B-7EB3-4A3E-9768-6C6B246E8723}" type="datetimeFigureOut">
              <a:rPr lang="da-DK" smtClean="0"/>
              <a:t>30-01-2025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50144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8E78A07B-7EB3-4A3E-9768-6C6B246E8723}" type="datetimeFigureOut">
              <a:rPr lang="da-DK" smtClean="0"/>
              <a:t>30-01-2025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52713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8E78A07B-7EB3-4A3E-9768-6C6B246E8723}" type="datetimeFigureOut">
              <a:rPr lang="da-DK" smtClean="0"/>
              <a:t>30-01-2025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3544527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8E78A07B-7EB3-4A3E-9768-6C6B246E8723}" type="datetimeFigureOut">
              <a:rPr lang="da-DK" smtClean="0"/>
              <a:t>30-01-2025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870577E3-049E-4B37-A24C-8E4DF0438119}" type="slidenum">
              <a:rPr lang="da-DK" smtClean="0"/>
              <a:t>‹nr.›</a:t>
            </a:fld>
            <a:endParaRPr lang="da-DK"/>
          </a:p>
        </p:txBody>
      </p:sp>
    </p:spTree>
    <p:extLst>
      <p:ext uri="{BB962C8B-B14F-4D97-AF65-F5344CB8AC3E}">
        <p14:creationId xmlns:p14="http://schemas.microsoft.com/office/powerpoint/2010/main" val="971398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78A07B-7EB3-4A3E-9768-6C6B246E8723}" type="datetimeFigureOut">
              <a:rPr lang="da-DK" smtClean="0"/>
              <a:t>30-01-2025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577E3-049E-4B37-A24C-8E4DF0438119}" type="slidenum">
              <a:rPr lang="da-DK" smtClean="0"/>
              <a:t>‹nr.›</a:t>
            </a:fld>
            <a:endParaRPr lang="da-DK"/>
          </a:p>
        </p:txBody>
      </p:sp>
    </p:spTree>
    <p:extLst>
      <p:ext uri="{BB962C8B-B14F-4D97-AF65-F5344CB8AC3E}">
        <p14:creationId xmlns:p14="http://schemas.microsoft.com/office/powerpoint/2010/main" val="182094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l-GR" dirty="0" smtClean="0"/>
              <a:t>χ</a:t>
            </a:r>
            <a:r>
              <a:rPr lang="el-GR" baseline="30000" dirty="0" smtClean="0"/>
              <a:t>2</a:t>
            </a:r>
            <a:r>
              <a:rPr lang="el-GR" dirty="0" smtClean="0"/>
              <a:t>-</a:t>
            </a:r>
            <a:r>
              <a:rPr lang="da-DK" dirty="0"/>
              <a:t>test</a:t>
            </a:r>
          </a:p>
        </p:txBody>
      </p:sp>
      <p:sp>
        <p:nvSpPr>
          <p:cNvPr id="3" name="Undertitel 2"/>
          <p:cNvSpPr>
            <a:spLocks noGrp="1"/>
          </p:cNvSpPr>
          <p:nvPr>
            <p:ph type="subTitle" idx="1"/>
          </p:nvPr>
        </p:nvSpPr>
        <p:spPr/>
        <p:txBody>
          <a:bodyPr/>
          <a:lstStyle/>
          <a:p>
            <a:r>
              <a:rPr lang="da-DK" dirty="0" smtClean="0"/>
              <a:t>Fra data til videnskab</a:t>
            </a:r>
            <a:endParaRPr lang="da-DK" dirty="0"/>
          </a:p>
        </p:txBody>
      </p:sp>
    </p:spTree>
    <p:extLst>
      <p:ext uri="{BB962C8B-B14F-4D97-AF65-F5344CB8AC3E}">
        <p14:creationId xmlns:p14="http://schemas.microsoft.com/office/powerpoint/2010/main" val="3863909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Anvendelse, eks.:</a:t>
            </a:r>
            <a:endParaRPr lang="da-DK" dirty="0"/>
          </a:p>
        </p:txBody>
      </p:sp>
      <p:sp>
        <p:nvSpPr>
          <p:cNvPr id="3" name="Pladsholder til indhold 2"/>
          <p:cNvSpPr>
            <a:spLocks noGrp="1"/>
          </p:cNvSpPr>
          <p:nvPr>
            <p:ph idx="1"/>
          </p:nvPr>
        </p:nvSpPr>
        <p:spPr/>
        <p:txBody>
          <a:bodyPr/>
          <a:lstStyle/>
          <a:p>
            <a:r>
              <a:rPr lang="da-DK" dirty="0" smtClean="0"/>
              <a:t>Udspaltningsforsøg med majs</a:t>
            </a:r>
          </a:p>
          <a:p>
            <a:r>
              <a:rPr lang="da-DK" dirty="0" smtClean="0"/>
              <a:t>Fordeling af monogenetiske </a:t>
            </a:r>
            <a:r>
              <a:rPr lang="da-DK" dirty="0"/>
              <a:t>t</a:t>
            </a:r>
            <a:r>
              <a:rPr lang="da-DK" dirty="0" smtClean="0"/>
              <a:t>ræk i en gymnasieklasse</a:t>
            </a:r>
          </a:p>
          <a:p>
            <a:pPr lvl="1"/>
            <a:r>
              <a:rPr lang="da-DK" dirty="0" smtClean="0"/>
              <a:t>Eks. blodtype</a:t>
            </a:r>
          </a:p>
          <a:p>
            <a:r>
              <a:rPr lang="da-DK" dirty="0" smtClean="0"/>
              <a:t>Listen er lang…</a:t>
            </a:r>
          </a:p>
          <a:p>
            <a:endParaRPr lang="da-DK" dirty="0"/>
          </a:p>
          <a:p>
            <a:r>
              <a:rPr lang="da-DK" dirty="0" smtClean="0"/>
              <a:t>Vi forventer en fordeling i henhold til eks.:</a:t>
            </a:r>
          </a:p>
          <a:p>
            <a:pPr lvl="1"/>
            <a:r>
              <a:rPr lang="da-DK" dirty="0" smtClean="0"/>
              <a:t>Mendels love</a:t>
            </a:r>
          </a:p>
          <a:p>
            <a:pPr lvl="1"/>
            <a:r>
              <a:rPr lang="da-DK" dirty="0" smtClean="0"/>
              <a:t>Danmarks statistik</a:t>
            </a:r>
          </a:p>
          <a:p>
            <a:pPr lvl="1"/>
            <a:r>
              <a:rPr lang="da-DK" dirty="0" smtClean="0"/>
              <a:t>Listen er lang…</a:t>
            </a:r>
          </a:p>
          <a:p>
            <a:pPr lvl="1"/>
            <a:endParaRPr lang="da-DK" dirty="0"/>
          </a:p>
        </p:txBody>
      </p:sp>
    </p:spTree>
    <p:extLst>
      <p:ext uri="{BB962C8B-B14F-4D97-AF65-F5344CB8AC3E}">
        <p14:creationId xmlns:p14="http://schemas.microsoft.com/office/powerpoint/2010/main" val="847397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6577" y="71299"/>
            <a:ext cx="10515600" cy="1325563"/>
          </a:xfrm>
        </p:spPr>
        <p:txBody>
          <a:bodyPr>
            <a:normAutofit fontScale="90000"/>
          </a:bodyPr>
          <a:lstStyle/>
          <a:p>
            <a:pPr algn="ctr"/>
            <a:r>
              <a:rPr lang="da-DK" dirty="0" smtClean="0"/>
              <a:t>Mendels love</a:t>
            </a:r>
            <a:br>
              <a:rPr lang="da-DK" dirty="0" smtClean="0"/>
            </a:br>
            <a:r>
              <a:rPr lang="da-DK" sz="2200" dirty="0" smtClean="0"/>
              <a:t>https://www.biotechacademy.dk/undervisning/gymnasiale-projekter/genetik/mendels-arvelighed/</a:t>
            </a:r>
            <a:br>
              <a:rPr lang="da-DK" sz="2200" dirty="0" smtClean="0"/>
            </a:br>
            <a:endParaRPr lang="da-DK" sz="2200" dirty="0"/>
          </a:p>
        </p:txBody>
      </p:sp>
      <p:sp>
        <p:nvSpPr>
          <p:cNvPr id="3" name="Pladsholder til indhold 2"/>
          <p:cNvSpPr>
            <a:spLocks noGrp="1"/>
          </p:cNvSpPr>
          <p:nvPr>
            <p:ph idx="1"/>
          </p:nvPr>
        </p:nvSpPr>
        <p:spPr>
          <a:xfrm>
            <a:off x="751113" y="1721121"/>
            <a:ext cx="6590213" cy="4848563"/>
          </a:xfrm>
        </p:spPr>
        <p:txBody>
          <a:bodyPr>
            <a:normAutofit fontScale="77500" lnSpcReduction="20000"/>
          </a:bodyPr>
          <a:lstStyle/>
          <a:p>
            <a:r>
              <a:rPr lang="da-DK" dirty="0"/>
              <a:t>Mendels første lov kaldes: ”</a:t>
            </a:r>
            <a:r>
              <a:rPr lang="da-DK" b="1" dirty="0"/>
              <a:t>udspaltningsloven</a:t>
            </a:r>
            <a:r>
              <a:rPr lang="da-DK" dirty="0"/>
              <a:t>” og kan opskrives således: Der er to </a:t>
            </a:r>
            <a:r>
              <a:rPr lang="da-DK" dirty="0" err="1"/>
              <a:t>alleler</a:t>
            </a:r>
            <a:r>
              <a:rPr lang="da-DK" dirty="0"/>
              <a:t> for alle arvelige gener. Disse to </a:t>
            </a:r>
            <a:r>
              <a:rPr lang="da-DK" dirty="0" err="1"/>
              <a:t>alleler</a:t>
            </a:r>
            <a:r>
              <a:rPr lang="da-DK" dirty="0"/>
              <a:t> deler sig under formationen af kønsceller og ender i hvert sin kønscelle</a:t>
            </a:r>
            <a:r>
              <a:rPr lang="da-DK" dirty="0" smtClean="0"/>
              <a:t>.</a:t>
            </a:r>
          </a:p>
          <a:p>
            <a:pPr lvl="1"/>
            <a:r>
              <a:rPr lang="da-DK" dirty="0" smtClean="0"/>
              <a:t>Der er to forældre, de bærer begge på to forskellige </a:t>
            </a:r>
            <a:r>
              <a:rPr lang="da-DK" dirty="0" err="1" smtClean="0"/>
              <a:t>alleler</a:t>
            </a:r>
            <a:r>
              <a:rPr lang="da-DK" dirty="0" smtClean="0"/>
              <a:t>, men det er kun den ene af de to </a:t>
            </a:r>
            <a:r>
              <a:rPr lang="da-DK" dirty="0" err="1" smtClean="0"/>
              <a:t>alleler</a:t>
            </a:r>
            <a:r>
              <a:rPr lang="da-DK" dirty="0" smtClean="0"/>
              <a:t> der bliver overført til den sædcelle og ægcelle som tilsammen bliver til babyen (første arvelov)</a:t>
            </a:r>
          </a:p>
          <a:p>
            <a:pPr lvl="2"/>
            <a:r>
              <a:rPr lang="da-DK" dirty="0" smtClean="0"/>
              <a:t>Et gen </a:t>
            </a:r>
          </a:p>
          <a:p>
            <a:endParaRPr lang="da-DK" dirty="0"/>
          </a:p>
          <a:p>
            <a:r>
              <a:rPr lang="da-DK" dirty="0" smtClean="0"/>
              <a:t>Mendels </a:t>
            </a:r>
            <a:r>
              <a:rPr lang="da-DK" dirty="0"/>
              <a:t>anden lov kaldes for: ”</a:t>
            </a:r>
            <a:r>
              <a:rPr lang="da-DK" b="1" dirty="0"/>
              <a:t>loven om uafhængig fordeling</a:t>
            </a:r>
            <a:r>
              <a:rPr lang="da-DK" dirty="0"/>
              <a:t>” og kan opskrives således: </a:t>
            </a:r>
            <a:r>
              <a:rPr lang="da-DK" dirty="0" err="1"/>
              <a:t>Alleler</a:t>
            </a:r>
            <a:r>
              <a:rPr lang="da-DK" dirty="0"/>
              <a:t> fra forskellige gener fordeles uafhængigt og tilfældigt i gameterne</a:t>
            </a:r>
            <a:r>
              <a:rPr lang="da-DK" dirty="0" smtClean="0"/>
              <a:t>.</a:t>
            </a:r>
          </a:p>
          <a:p>
            <a:pPr lvl="1"/>
            <a:r>
              <a:rPr lang="da-DK" dirty="0" smtClean="0"/>
              <a:t>Det er tilfældigt hvilken </a:t>
            </a:r>
            <a:r>
              <a:rPr lang="da-DK" dirty="0" err="1" smtClean="0"/>
              <a:t>allel</a:t>
            </a:r>
            <a:r>
              <a:rPr lang="da-DK" dirty="0" smtClean="0"/>
              <a:t> der bliver overført, og den specifikke </a:t>
            </a:r>
            <a:r>
              <a:rPr lang="da-DK" dirty="0" err="1" smtClean="0"/>
              <a:t>allel</a:t>
            </a:r>
            <a:r>
              <a:rPr lang="da-DK" dirty="0" smtClean="0"/>
              <a:t> bliver overført uafhængigt af hvilke andre </a:t>
            </a:r>
            <a:r>
              <a:rPr lang="da-DK" dirty="0" err="1" smtClean="0"/>
              <a:t>alleler</a:t>
            </a:r>
            <a:r>
              <a:rPr lang="da-DK" dirty="0" smtClean="0"/>
              <a:t> babyen arver (anden arvelov).</a:t>
            </a:r>
          </a:p>
          <a:p>
            <a:pPr lvl="2"/>
            <a:r>
              <a:rPr lang="da-DK" dirty="0" smtClean="0"/>
              <a:t>Flere gener</a:t>
            </a:r>
            <a:endParaRPr lang="da-DK" dirty="0"/>
          </a:p>
        </p:txBody>
      </p:sp>
      <p:pic>
        <p:nvPicPr>
          <p:cNvPr id="5" name="Billede 4"/>
          <p:cNvPicPr>
            <a:picLocks noChangeAspect="1"/>
          </p:cNvPicPr>
          <p:nvPr/>
        </p:nvPicPr>
        <p:blipFill>
          <a:blip r:embed="rId2"/>
          <a:stretch>
            <a:fillRect/>
          </a:stretch>
        </p:blipFill>
        <p:spPr>
          <a:xfrm>
            <a:off x="8113233" y="1172561"/>
            <a:ext cx="3451749" cy="5397123"/>
          </a:xfrm>
          <a:prstGeom prst="rect">
            <a:avLst/>
          </a:prstGeom>
        </p:spPr>
      </p:pic>
    </p:spTree>
    <p:extLst>
      <p:ext uri="{BB962C8B-B14F-4D97-AF65-F5344CB8AC3E}">
        <p14:creationId xmlns:p14="http://schemas.microsoft.com/office/powerpoint/2010/main" val="722193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smtClean="0"/>
              <a:t>Er fordelingen tilfældig?</a:t>
            </a:r>
            <a:endParaRPr lang="da-DK" dirty="0"/>
          </a:p>
        </p:txBody>
      </p:sp>
      <p:sp>
        <p:nvSpPr>
          <p:cNvPr id="3" name="Pladsholder til indhold 2"/>
          <p:cNvSpPr>
            <a:spLocks noGrp="1"/>
          </p:cNvSpPr>
          <p:nvPr>
            <p:ph idx="1"/>
          </p:nvPr>
        </p:nvSpPr>
        <p:spPr/>
        <p:txBody>
          <a:bodyPr>
            <a:normAutofit lnSpcReduction="10000"/>
          </a:bodyPr>
          <a:lstStyle/>
          <a:p>
            <a:r>
              <a:rPr lang="da-DK" dirty="0" smtClean="0"/>
              <a:t>Kønsceller og dermed gener fordeles tilfældigt</a:t>
            </a:r>
          </a:p>
          <a:p>
            <a:pPr lvl="1"/>
            <a:r>
              <a:rPr lang="da-DK" dirty="0" smtClean="0"/>
              <a:t>Eks.: 4 ud af 18 elever kan tungerulle</a:t>
            </a:r>
          </a:p>
          <a:p>
            <a:pPr lvl="1"/>
            <a:r>
              <a:rPr lang="da-DK" dirty="0" smtClean="0"/>
              <a:t>Eks.: 17 ud af 18 elever har mørkt hår</a:t>
            </a:r>
          </a:p>
          <a:p>
            <a:endParaRPr lang="da-DK" dirty="0" smtClean="0"/>
          </a:p>
          <a:p>
            <a:r>
              <a:rPr lang="da-DK" dirty="0" smtClean="0"/>
              <a:t>Stemmer ens data med det forventede?</a:t>
            </a:r>
          </a:p>
          <a:p>
            <a:pPr lvl="1"/>
            <a:r>
              <a:rPr lang="da-DK" dirty="0" smtClean="0"/>
              <a:t>Slår man ”plat eller krone”, forventer man en fordeling på 50 : 50 efter 100 forsøg…</a:t>
            </a:r>
          </a:p>
          <a:p>
            <a:pPr lvl="2"/>
            <a:r>
              <a:rPr lang="da-DK" dirty="0" smtClean="0"/>
              <a:t>Andre eksempler?</a:t>
            </a:r>
          </a:p>
          <a:p>
            <a:pPr lvl="2"/>
            <a:endParaRPr lang="da-DK" dirty="0"/>
          </a:p>
          <a:p>
            <a:r>
              <a:rPr lang="da-DK" dirty="0" smtClean="0"/>
              <a:t> </a:t>
            </a:r>
            <a:r>
              <a:rPr lang="el-GR" dirty="0" smtClean="0"/>
              <a:t>χ</a:t>
            </a:r>
            <a:r>
              <a:rPr lang="el-GR" baseline="30000" dirty="0" smtClean="0"/>
              <a:t>2</a:t>
            </a:r>
            <a:r>
              <a:rPr lang="el-GR" dirty="0" smtClean="0"/>
              <a:t>-</a:t>
            </a:r>
            <a:r>
              <a:rPr lang="da-DK" dirty="0" smtClean="0"/>
              <a:t>testen: en ”afvigelsestabel”</a:t>
            </a:r>
          </a:p>
          <a:p>
            <a:pPr lvl="1"/>
            <a:r>
              <a:rPr lang="da-DK" dirty="0" smtClean="0"/>
              <a:t>Hvor stor er sandsynligheden for, at data afviger fra det forventede</a:t>
            </a:r>
            <a:endParaRPr lang="da-DK" dirty="0"/>
          </a:p>
        </p:txBody>
      </p:sp>
    </p:spTree>
    <p:extLst>
      <p:ext uri="{BB962C8B-B14F-4D97-AF65-F5344CB8AC3E}">
        <p14:creationId xmlns:p14="http://schemas.microsoft.com/office/powerpoint/2010/main" val="379869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En krydsning mellem grønne og hvide bygplanter</a:t>
            </a:r>
            <a:endParaRPr lang="da-DK" dirty="0"/>
          </a:p>
        </p:txBody>
      </p:sp>
      <p:sp>
        <p:nvSpPr>
          <p:cNvPr id="3" name="Pladsholder til indhold 2"/>
          <p:cNvSpPr>
            <a:spLocks noGrp="1"/>
          </p:cNvSpPr>
          <p:nvPr>
            <p:ph idx="1"/>
          </p:nvPr>
        </p:nvSpPr>
        <p:spPr>
          <a:xfrm>
            <a:off x="838200" y="2202143"/>
            <a:ext cx="4343400" cy="4351338"/>
          </a:xfrm>
        </p:spPr>
        <p:txBody>
          <a:bodyPr/>
          <a:lstStyle/>
          <a:p>
            <a:r>
              <a:rPr lang="da-DK" dirty="0" smtClean="0"/>
              <a:t>Vi taler her et enkelt gen</a:t>
            </a:r>
          </a:p>
          <a:p>
            <a:r>
              <a:rPr lang="da-DK" dirty="0" smtClean="0"/>
              <a:t>Grøn bygplante er dominant</a:t>
            </a:r>
          </a:p>
          <a:p>
            <a:r>
              <a:rPr lang="da-DK" dirty="0" smtClean="0"/>
              <a:t>Hvid bygplante er recessiv</a:t>
            </a:r>
          </a:p>
          <a:p>
            <a:endParaRPr lang="da-DK" dirty="0"/>
          </a:p>
          <a:p>
            <a:r>
              <a:rPr lang="da-DK" dirty="0" smtClean="0"/>
              <a:t>Vi forventer en 3 : 1 udspaltning… ikke?</a:t>
            </a:r>
          </a:p>
          <a:p>
            <a:pPr lvl="1"/>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pic>
        <p:nvPicPr>
          <p:cNvPr id="6" name="Billede 5"/>
          <p:cNvPicPr>
            <a:picLocks noChangeAspect="1"/>
          </p:cNvPicPr>
          <p:nvPr/>
        </p:nvPicPr>
        <p:blipFill rotWithShape="1">
          <a:blip r:embed="rId2"/>
          <a:srcRect l="52068"/>
          <a:stretch/>
        </p:blipFill>
        <p:spPr>
          <a:xfrm>
            <a:off x="7458636" y="1382269"/>
            <a:ext cx="3738282" cy="5171212"/>
          </a:xfrm>
          <a:prstGeom prst="rect">
            <a:avLst/>
          </a:prstGeom>
        </p:spPr>
      </p:pic>
    </p:spTree>
    <p:extLst>
      <p:ext uri="{BB962C8B-B14F-4D97-AF65-F5344CB8AC3E}">
        <p14:creationId xmlns:p14="http://schemas.microsoft.com/office/powerpoint/2010/main" val="3611320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En krydsning mellem grønne og hvide bygplanter</a:t>
            </a:r>
            <a:endParaRPr lang="da-DK" dirty="0"/>
          </a:p>
        </p:txBody>
      </p:sp>
      <p:sp>
        <p:nvSpPr>
          <p:cNvPr id="3" name="Pladsholder til indhold 2"/>
          <p:cNvSpPr>
            <a:spLocks noGrp="1"/>
          </p:cNvSpPr>
          <p:nvPr>
            <p:ph idx="1"/>
          </p:nvPr>
        </p:nvSpPr>
        <p:spPr>
          <a:xfrm>
            <a:off x="838200" y="2202143"/>
            <a:ext cx="4343400" cy="4351338"/>
          </a:xfrm>
        </p:spPr>
        <p:txBody>
          <a:bodyPr/>
          <a:lstStyle/>
          <a:p>
            <a:r>
              <a:rPr lang="da-DK" dirty="0" smtClean="0"/>
              <a:t>Vi arbejder med 96 bygplanter og observerer:</a:t>
            </a:r>
          </a:p>
          <a:p>
            <a:pPr lvl="1"/>
            <a:r>
              <a:rPr lang="da-DK" dirty="0" smtClean="0"/>
              <a:t>75 er grønne </a:t>
            </a:r>
          </a:p>
          <a:p>
            <a:pPr lvl="2"/>
            <a:r>
              <a:rPr lang="da-DK" dirty="0" smtClean="0"/>
              <a:t>Dominant gen </a:t>
            </a:r>
          </a:p>
          <a:p>
            <a:pPr lvl="1"/>
            <a:r>
              <a:rPr lang="da-DK" dirty="0" smtClean="0"/>
              <a:t>21 er hvide</a:t>
            </a:r>
          </a:p>
          <a:p>
            <a:pPr lvl="2"/>
            <a:r>
              <a:rPr lang="da-DK" dirty="0" smtClean="0"/>
              <a:t>Recessivt gen </a:t>
            </a:r>
          </a:p>
          <a:p>
            <a:r>
              <a:rPr lang="da-DK" dirty="0" smtClean="0"/>
              <a:t>Der burde ifølge Mendels love være:</a:t>
            </a:r>
          </a:p>
          <a:p>
            <a:pPr lvl="1"/>
            <a:r>
              <a:rPr lang="da-DK" dirty="0" smtClean="0"/>
              <a:t>96 x 0,75: 72 grønne</a:t>
            </a:r>
          </a:p>
          <a:p>
            <a:pPr lvl="1"/>
            <a:r>
              <a:rPr lang="da-DK" dirty="0" smtClean="0"/>
              <a:t>96 x 0,25: 24 hvide </a:t>
            </a:r>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pic>
        <p:nvPicPr>
          <p:cNvPr id="6" name="Billede 5"/>
          <p:cNvPicPr>
            <a:picLocks noChangeAspect="1"/>
          </p:cNvPicPr>
          <p:nvPr/>
        </p:nvPicPr>
        <p:blipFill rotWithShape="1">
          <a:blip r:embed="rId2"/>
          <a:srcRect l="52068"/>
          <a:stretch/>
        </p:blipFill>
        <p:spPr>
          <a:xfrm>
            <a:off x="7458636" y="1382269"/>
            <a:ext cx="3738282" cy="5171212"/>
          </a:xfrm>
          <a:prstGeom prst="rect">
            <a:avLst/>
          </a:prstGeom>
        </p:spPr>
      </p:pic>
    </p:spTree>
    <p:extLst>
      <p:ext uri="{BB962C8B-B14F-4D97-AF65-F5344CB8AC3E}">
        <p14:creationId xmlns:p14="http://schemas.microsoft.com/office/powerpoint/2010/main" val="1069577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En krydsning mellem grønne og hvide bygplanter</a:t>
            </a:r>
            <a:endParaRPr lang="da-DK" dirty="0"/>
          </a:p>
        </p:txBody>
      </p:sp>
      <p:sp>
        <p:nvSpPr>
          <p:cNvPr id="3" name="Pladsholder til indhold 2"/>
          <p:cNvSpPr>
            <a:spLocks noGrp="1"/>
          </p:cNvSpPr>
          <p:nvPr>
            <p:ph idx="1"/>
          </p:nvPr>
        </p:nvSpPr>
        <p:spPr>
          <a:xfrm>
            <a:off x="838200" y="2202143"/>
            <a:ext cx="4343400" cy="4351338"/>
          </a:xfrm>
        </p:spPr>
        <p:txBody>
          <a:bodyPr>
            <a:normAutofit fontScale="92500" lnSpcReduction="20000"/>
          </a:bodyPr>
          <a:lstStyle/>
          <a:p>
            <a:r>
              <a:rPr lang="da-DK" dirty="0" smtClean="0"/>
              <a:t>Vi arbejder med 96 bygplanter og observerer:</a:t>
            </a:r>
          </a:p>
          <a:p>
            <a:pPr lvl="1"/>
            <a:r>
              <a:rPr lang="da-DK" dirty="0" smtClean="0"/>
              <a:t>75 er grønne </a:t>
            </a:r>
          </a:p>
          <a:p>
            <a:pPr lvl="2"/>
            <a:r>
              <a:rPr lang="da-DK" dirty="0" smtClean="0"/>
              <a:t>Dominant gen </a:t>
            </a:r>
          </a:p>
          <a:p>
            <a:pPr lvl="1"/>
            <a:r>
              <a:rPr lang="da-DK" dirty="0" smtClean="0"/>
              <a:t>21 er hvide</a:t>
            </a:r>
          </a:p>
          <a:p>
            <a:pPr lvl="2"/>
            <a:r>
              <a:rPr lang="da-DK" dirty="0" smtClean="0"/>
              <a:t>Recessivt gen </a:t>
            </a:r>
          </a:p>
          <a:p>
            <a:pPr lvl="2"/>
            <a:endParaRPr lang="da-DK" dirty="0" smtClean="0"/>
          </a:p>
          <a:p>
            <a:r>
              <a:rPr lang="da-DK" dirty="0" smtClean="0"/>
              <a:t>Der burde ifølge Mendels love være:</a:t>
            </a:r>
          </a:p>
          <a:p>
            <a:pPr lvl="1"/>
            <a:r>
              <a:rPr lang="da-DK" dirty="0" smtClean="0"/>
              <a:t>96 x 0,75: 72 grønne</a:t>
            </a:r>
          </a:p>
          <a:p>
            <a:pPr lvl="1"/>
            <a:r>
              <a:rPr lang="da-DK" dirty="0" smtClean="0"/>
              <a:t>96 x 0,25: 24 hvide </a:t>
            </a:r>
          </a:p>
          <a:p>
            <a:pPr lvl="1"/>
            <a:endParaRPr lang="da-DK" dirty="0"/>
          </a:p>
          <a:p>
            <a:r>
              <a:rPr lang="da-DK" dirty="0" smtClean="0"/>
              <a:t>Afviger de observerede data fra de forventede data?</a:t>
            </a:r>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graphicFrame>
        <p:nvGraphicFramePr>
          <p:cNvPr id="5" name="Tabel 4"/>
          <p:cNvGraphicFramePr>
            <a:graphicFrameLocks noGrp="1"/>
          </p:cNvGraphicFramePr>
          <p:nvPr>
            <p:extLst>
              <p:ext uri="{D42A27DB-BD31-4B8C-83A1-F6EECF244321}">
                <p14:modId xmlns:p14="http://schemas.microsoft.com/office/powerpoint/2010/main" val="153921287"/>
              </p:ext>
            </p:extLst>
          </p:nvPr>
        </p:nvGraphicFramePr>
        <p:xfrm>
          <a:off x="5827060" y="3280883"/>
          <a:ext cx="5982444" cy="1097280"/>
        </p:xfrm>
        <a:graphic>
          <a:graphicData uri="http://schemas.openxmlformats.org/drawingml/2006/table">
            <a:tbl>
              <a:tblPr firstRow="1" bandRow="1">
                <a:tableStyleId>{5C22544A-7EE6-4342-B048-85BDC9FD1C3A}</a:tableStyleId>
              </a:tblPr>
              <a:tblGrid>
                <a:gridCol w="1994148">
                  <a:extLst>
                    <a:ext uri="{9D8B030D-6E8A-4147-A177-3AD203B41FA5}">
                      <a16:colId xmlns:a16="http://schemas.microsoft.com/office/drawing/2014/main" val="606162442"/>
                    </a:ext>
                  </a:extLst>
                </a:gridCol>
                <a:gridCol w="1994148">
                  <a:extLst>
                    <a:ext uri="{9D8B030D-6E8A-4147-A177-3AD203B41FA5}">
                      <a16:colId xmlns:a16="http://schemas.microsoft.com/office/drawing/2014/main" val="3317015051"/>
                    </a:ext>
                  </a:extLst>
                </a:gridCol>
                <a:gridCol w="1994148">
                  <a:extLst>
                    <a:ext uri="{9D8B030D-6E8A-4147-A177-3AD203B41FA5}">
                      <a16:colId xmlns:a16="http://schemas.microsoft.com/office/drawing/2014/main" val="2036851835"/>
                    </a:ext>
                  </a:extLst>
                </a:gridCol>
              </a:tblGrid>
              <a:tr h="0">
                <a:tc>
                  <a:txBody>
                    <a:bodyPr/>
                    <a:lstStyle/>
                    <a:p>
                      <a:r>
                        <a:rPr lang="da-DK" dirty="0" smtClean="0"/>
                        <a:t>n</a:t>
                      </a:r>
                      <a:r>
                        <a:rPr lang="da-DK" baseline="0" dirty="0" smtClean="0"/>
                        <a:t> = 96</a:t>
                      </a:r>
                      <a:endParaRPr lang="da-DK" dirty="0"/>
                    </a:p>
                  </a:txBody>
                  <a:tcPr/>
                </a:tc>
                <a:tc>
                  <a:txBody>
                    <a:bodyPr/>
                    <a:lstStyle/>
                    <a:p>
                      <a:r>
                        <a:rPr lang="da-DK" dirty="0" smtClean="0"/>
                        <a:t>Grønne</a:t>
                      </a:r>
                      <a:endParaRPr lang="da-DK" dirty="0"/>
                    </a:p>
                  </a:txBody>
                  <a:tcPr/>
                </a:tc>
                <a:tc>
                  <a:txBody>
                    <a:bodyPr/>
                    <a:lstStyle/>
                    <a:p>
                      <a:r>
                        <a:rPr lang="da-DK" dirty="0" smtClean="0"/>
                        <a:t>Hvide</a:t>
                      </a:r>
                      <a:endParaRPr lang="da-DK" dirty="0"/>
                    </a:p>
                  </a:txBody>
                  <a:tcPr/>
                </a:tc>
                <a:extLst>
                  <a:ext uri="{0D108BD9-81ED-4DB2-BD59-A6C34878D82A}">
                    <a16:rowId xmlns:a16="http://schemas.microsoft.com/office/drawing/2014/main" val="2226055341"/>
                  </a:ext>
                </a:extLst>
              </a:tr>
              <a:tr h="0">
                <a:tc>
                  <a:txBody>
                    <a:bodyPr/>
                    <a:lstStyle/>
                    <a:p>
                      <a:r>
                        <a:rPr lang="da-DK" dirty="0" smtClean="0"/>
                        <a:t>Observerede</a:t>
                      </a:r>
                      <a:endParaRPr lang="da-DK" dirty="0"/>
                    </a:p>
                  </a:txBody>
                  <a:tcPr/>
                </a:tc>
                <a:tc>
                  <a:txBody>
                    <a:bodyPr/>
                    <a:lstStyle/>
                    <a:p>
                      <a:r>
                        <a:rPr lang="da-DK" dirty="0" smtClean="0"/>
                        <a:t>75</a:t>
                      </a:r>
                      <a:endParaRPr lang="da-DK" dirty="0"/>
                    </a:p>
                  </a:txBody>
                  <a:tcPr/>
                </a:tc>
                <a:tc>
                  <a:txBody>
                    <a:bodyPr/>
                    <a:lstStyle/>
                    <a:p>
                      <a:r>
                        <a:rPr lang="da-DK" dirty="0" smtClean="0"/>
                        <a:t>21</a:t>
                      </a:r>
                      <a:endParaRPr lang="da-DK" dirty="0"/>
                    </a:p>
                  </a:txBody>
                  <a:tcPr/>
                </a:tc>
                <a:extLst>
                  <a:ext uri="{0D108BD9-81ED-4DB2-BD59-A6C34878D82A}">
                    <a16:rowId xmlns:a16="http://schemas.microsoft.com/office/drawing/2014/main" val="1611453596"/>
                  </a:ext>
                </a:extLst>
              </a:tr>
              <a:tr h="0">
                <a:tc>
                  <a:txBody>
                    <a:bodyPr/>
                    <a:lstStyle/>
                    <a:p>
                      <a:r>
                        <a:rPr lang="da-DK" dirty="0" smtClean="0"/>
                        <a:t>Forventede</a:t>
                      </a:r>
                      <a:endParaRPr lang="da-DK" dirty="0"/>
                    </a:p>
                  </a:txBody>
                  <a:tcPr/>
                </a:tc>
                <a:tc>
                  <a:txBody>
                    <a:bodyPr/>
                    <a:lstStyle/>
                    <a:p>
                      <a:r>
                        <a:rPr lang="da-DK" dirty="0" smtClean="0"/>
                        <a:t>72</a:t>
                      </a:r>
                      <a:endParaRPr lang="da-DK" dirty="0"/>
                    </a:p>
                  </a:txBody>
                  <a:tcPr/>
                </a:tc>
                <a:tc>
                  <a:txBody>
                    <a:bodyPr/>
                    <a:lstStyle/>
                    <a:p>
                      <a:r>
                        <a:rPr lang="da-DK" dirty="0" smtClean="0"/>
                        <a:t>24</a:t>
                      </a:r>
                      <a:endParaRPr lang="da-DK" dirty="0"/>
                    </a:p>
                  </a:txBody>
                  <a:tcPr/>
                </a:tc>
                <a:extLst>
                  <a:ext uri="{0D108BD9-81ED-4DB2-BD59-A6C34878D82A}">
                    <a16:rowId xmlns:a16="http://schemas.microsoft.com/office/drawing/2014/main" val="2927676331"/>
                  </a:ext>
                </a:extLst>
              </a:tr>
            </a:tbl>
          </a:graphicData>
        </a:graphic>
      </p:graphicFrame>
    </p:spTree>
    <p:extLst>
      <p:ext uri="{BB962C8B-B14F-4D97-AF65-F5344CB8AC3E}">
        <p14:creationId xmlns:p14="http://schemas.microsoft.com/office/powerpoint/2010/main" val="206486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En krydsning mellem grønne og hvide bygplanter</a:t>
            </a:r>
            <a:endParaRPr lang="da-DK" dirty="0"/>
          </a:p>
        </p:txBody>
      </p:sp>
      <p:sp>
        <p:nvSpPr>
          <p:cNvPr id="3" name="Pladsholder til indhold 2"/>
          <p:cNvSpPr>
            <a:spLocks noGrp="1"/>
          </p:cNvSpPr>
          <p:nvPr>
            <p:ph sz="half" idx="1"/>
          </p:nvPr>
        </p:nvSpPr>
        <p:spPr/>
        <p:txBody>
          <a:bodyPr>
            <a:normAutofit fontScale="92500" lnSpcReduction="20000"/>
          </a:bodyPr>
          <a:lstStyle/>
          <a:p>
            <a:r>
              <a:rPr lang="da-DK" dirty="0" smtClean="0"/>
              <a:t>Vi arbejder med 96 bygplanter og observerer:</a:t>
            </a:r>
          </a:p>
          <a:p>
            <a:pPr lvl="1"/>
            <a:r>
              <a:rPr lang="da-DK" dirty="0" smtClean="0"/>
              <a:t>75 er grønne </a:t>
            </a:r>
          </a:p>
          <a:p>
            <a:pPr lvl="2"/>
            <a:r>
              <a:rPr lang="da-DK" dirty="0" smtClean="0"/>
              <a:t>Dominant gen </a:t>
            </a:r>
          </a:p>
          <a:p>
            <a:pPr lvl="1"/>
            <a:r>
              <a:rPr lang="da-DK" dirty="0" smtClean="0"/>
              <a:t>21 er hvide</a:t>
            </a:r>
          </a:p>
          <a:p>
            <a:pPr lvl="2"/>
            <a:r>
              <a:rPr lang="da-DK" dirty="0" smtClean="0"/>
              <a:t>Recessivt gen </a:t>
            </a:r>
          </a:p>
          <a:p>
            <a:pPr lvl="2"/>
            <a:endParaRPr lang="da-DK" dirty="0" smtClean="0"/>
          </a:p>
          <a:p>
            <a:r>
              <a:rPr lang="da-DK" dirty="0" smtClean="0"/>
              <a:t>Der burde ifølge Mendels love være:</a:t>
            </a:r>
          </a:p>
          <a:p>
            <a:pPr lvl="1"/>
            <a:r>
              <a:rPr lang="da-DK" dirty="0" smtClean="0"/>
              <a:t>96 x 0,75: 72 grønne</a:t>
            </a:r>
          </a:p>
          <a:p>
            <a:pPr lvl="1"/>
            <a:r>
              <a:rPr lang="da-DK" dirty="0" smtClean="0"/>
              <a:t>96 x 0,25: 24 hvide </a:t>
            </a:r>
          </a:p>
          <a:p>
            <a:pPr lvl="1"/>
            <a:endParaRPr lang="da-DK" dirty="0"/>
          </a:p>
          <a:p>
            <a:r>
              <a:rPr lang="da-DK" dirty="0" smtClean="0"/>
              <a:t>Afviger de observerede data fra de forventede data?</a:t>
            </a:r>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sp>
        <p:nvSpPr>
          <p:cNvPr id="11" name="Pladsholder til indhold 10"/>
          <p:cNvSpPr>
            <a:spLocks noGrp="1"/>
          </p:cNvSpPr>
          <p:nvPr>
            <p:ph sz="half" idx="2"/>
          </p:nvPr>
        </p:nvSpPr>
        <p:spPr>
          <a:xfrm>
            <a:off x="6172200" y="1825624"/>
            <a:ext cx="5432196" cy="4641163"/>
          </a:xfrm>
        </p:spPr>
        <p:txBody>
          <a:bodyPr>
            <a:normAutofit fontScale="92500" lnSpcReduction="20000"/>
          </a:bodyPr>
          <a:lstStyle/>
          <a:p>
            <a:r>
              <a:rPr lang="da-DK" sz="1900" dirty="0" smtClean="0"/>
              <a:t>(Antal grønne bygplanter forventet – Antal grønne bygplanter observeret)</a:t>
            </a:r>
            <a:r>
              <a:rPr lang="da-DK" sz="1900" baseline="30000" dirty="0" smtClean="0"/>
              <a:t>2</a:t>
            </a:r>
            <a:r>
              <a:rPr lang="da-DK" sz="1900" dirty="0" smtClean="0"/>
              <a:t>/ Antal grønne bygplanter forventet</a:t>
            </a:r>
            <a:r>
              <a:rPr lang="da-DK" baseline="30000" dirty="0" smtClean="0"/>
              <a:t/>
            </a:r>
            <a:br>
              <a:rPr lang="da-DK" baseline="30000" dirty="0" smtClean="0"/>
            </a:br>
            <a:endParaRPr lang="da-DK" baseline="30000" dirty="0" smtClean="0"/>
          </a:p>
          <a:p>
            <a:pPr lvl="1"/>
            <a:r>
              <a:rPr lang="da-DK" dirty="0" smtClean="0"/>
              <a:t>(72 – 75)</a:t>
            </a:r>
            <a:r>
              <a:rPr lang="da-DK" baseline="30000" dirty="0" smtClean="0"/>
              <a:t>2 </a:t>
            </a:r>
            <a:r>
              <a:rPr lang="da-DK" dirty="0" smtClean="0"/>
              <a:t>/ 72</a:t>
            </a:r>
          </a:p>
          <a:p>
            <a:pPr lvl="2"/>
            <a:r>
              <a:rPr lang="da-DK" dirty="0" smtClean="0"/>
              <a:t>(-3)</a:t>
            </a:r>
            <a:r>
              <a:rPr lang="da-DK" baseline="30000" dirty="0" smtClean="0"/>
              <a:t>2</a:t>
            </a:r>
            <a:r>
              <a:rPr lang="da-DK" dirty="0" smtClean="0"/>
              <a:t> / 72 = 0,125</a:t>
            </a:r>
          </a:p>
          <a:p>
            <a:pPr lvl="2"/>
            <a:endParaRPr lang="da-DK" dirty="0"/>
          </a:p>
          <a:p>
            <a:r>
              <a:rPr lang="da-DK" sz="1900" dirty="0" smtClean="0"/>
              <a:t>(Antal hvide bygplanter forventet – Antal hvide bygplanter observeret)</a:t>
            </a:r>
            <a:r>
              <a:rPr lang="da-DK" sz="1900" baseline="30000" dirty="0" smtClean="0"/>
              <a:t>2</a:t>
            </a:r>
            <a:r>
              <a:rPr lang="da-DK" sz="1900" dirty="0" smtClean="0"/>
              <a:t>/ Antal hvide bygplanter forventet</a:t>
            </a:r>
            <a:r>
              <a:rPr lang="da-DK" baseline="30000" dirty="0" smtClean="0"/>
              <a:t/>
            </a:r>
            <a:br>
              <a:rPr lang="da-DK" baseline="30000" dirty="0" smtClean="0"/>
            </a:br>
            <a:endParaRPr lang="da-DK" baseline="30000" dirty="0" smtClean="0"/>
          </a:p>
          <a:p>
            <a:pPr lvl="1"/>
            <a:r>
              <a:rPr lang="da-DK" dirty="0" smtClean="0"/>
              <a:t>(24 – 21)</a:t>
            </a:r>
            <a:r>
              <a:rPr lang="da-DK" baseline="30000" dirty="0" smtClean="0"/>
              <a:t>2 </a:t>
            </a:r>
            <a:r>
              <a:rPr lang="da-DK" dirty="0" smtClean="0"/>
              <a:t>/ 24</a:t>
            </a:r>
          </a:p>
          <a:p>
            <a:pPr lvl="2"/>
            <a:r>
              <a:rPr lang="da-DK" dirty="0" smtClean="0"/>
              <a:t>(3)</a:t>
            </a:r>
            <a:r>
              <a:rPr lang="da-DK" baseline="30000" dirty="0" smtClean="0"/>
              <a:t>2</a:t>
            </a:r>
            <a:r>
              <a:rPr lang="da-DK" dirty="0" smtClean="0"/>
              <a:t> / 24 = 0,375</a:t>
            </a:r>
          </a:p>
          <a:p>
            <a:pPr lvl="2"/>
            <a:endParaRPr lang="da-DK" dirty="0"/>
          </a:p>
          <a:p>
            <a:r>
              <a:rPr lang="da-DK" dirty="0" smtClean="0"/>
              <a:t>Beregnede data lægges sammen…</a:t>
            </a:r>
          </a:p>
          <a:p>
            <a:pPr lvl="1"/>
            <a:r>
              <a:rPr lang="da-DK" dirty="0" smtClean="0"/>
              <a:t>0,125 + 0,375 = 0,500</a:t>
            </a:r>
          </a:p>
          <a:p>
            <a:pPr lvl="1"/>
            <a:r>
              <a:rPr lang="da-DK" dirty="0" smtClean="0"/>
              <a:t>Dette er </a:t>
            </a:r>
            <a:r>
              <a:rPr lang="el-GR" dirty="0" smtClean="0"/>
              <a:t>χ</a:t>
            </a:r>
            <a:r>
              <a:rPr lang="el-GR" baseline="30000" dirty="0" smtClean="0"/>
              <a:t>2</a:t>
            </a:r>
            <a:r>
              <a:rPr lang="el-GR" dirty="0" smtClean="0"/>
              <a:t>-</a:t>
            </a:r>
            <a:r>
              <a:rPr lang="da-DK" dirty="0" smtClean="0"/>
              <a:t>værdien</a:t>
            </a:r>
          </a:p>
          <a:p>
            <a:endParaRPr lang="da-DK" dirty="0" smtClean="0"/>
          </a:p>
          <a:p>
            <a:pPr lvl="2"/>
            <a:endParaRPr lang="da-DK" baseline="30000" dirty="0" smtClean="0"/>
          </a:p>
          <a:p>
            <a:pPr lvl="2"/>
            <a:endParaRPr lang="da-DK" baseline="30000" dirty="0" smtClean="0"/>
          </a:p>
          <a:p>
            <a:endParaRPr lang="da-DK" dirty="0"/>
          </a:p>
        </p:txBody>
      </p:sp>
    </p:spTree>
    <p:extLst>
      <p:ext uri="{BB962C8B-B14F-4D97-AF65-F5344CB8AC3E}">
        <p14:creationId xmlns:p14="http://schemas.microsoft.com/office/powerpoint/2010/main" val="472576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En krydsning mellem grønne og hvide bygplanter</a:t>
            </a:r>
            <a:endParaRPr lang="da-DK" dirty="0"/>
          </a:p>
        </p:txBody>
      </p:sp>
      <p:sp>
        <p:nvSpPr>
          <p:cNvPr id="3" name="Pladsholder til indhold 2"/>
          <p:cNvSpPr>
            <a:spLocks noGrp="1"/>
          </p:cNvSpPr>
          <p:nvPr>
            <p:ph sz="half" idx="1"/>
          </p:nvPr>
        </p:nvSpPr>
        <p:spPr/>
        <p:txBody>
          <a:bodyPr>
            <a:normAutofit fontScale="92500" lnSpcReduction="20000"/>
          </a:bodyPr>
          <a:lstStyle/>
          <a:p>
            <a:r>
              <a:rPr lang="da-DK" dirty="0" smtClean="0"/>
              <a:t>Vi arbejder med 96 bygplanter og observerer:</a:t>
            </a:r>
          </a:p>
          <a:p>
            <a:pPr lvl="1"/>
            <a:r>
              <a:rPr lang="da-DK" dirty="0" smtClean="0"/>
              <a:t>75 er grønne </a:t>
            </a:r>
          </a:p>
          <a:p>
            <a:pPr lvl="2"/>
            <a:r>
              <a:rPr lang="da-DK" dirty="0" smtClean="0"/>
              <a:t>Dominant gen </a:t>
            </a:r>
          </a:p>
          <a:p>
            <a:pPr lvl="1"/>
            <a:r>
              <a:rPr lang="da-DK" dirty="0" smtClean="0"/>
              <a:t>21 er hvide</a:t>
            </a:r>
          </a:p>
          <a:p>
            <a:pPr lvl="2"/>
            <a:r>
              <a:rPr lang="da-DK" dirty="0" smtClean="0"/>
              <a:t>Recessivt gen </a:t>
            </a:r>
          </a:p>
          <a:p>
            <a:pPr lvl="2"/>
            <a:endParaRPr lang="da-DK" dirty="0" smtClean="0"/>
          </a:p>
          <a:p>
            <a:r>
              <a:rPr lang="da-DK" dirty="0" smtClean="0"/>
              <a:t>Der burde ifølge Mendels love være:</a:t>
            </a:r>
          </a:p>
          <a:p>
            <a:pPr lvl="1"/>
            <a:r>
              <a:rPr lang="da-DK" dirty="0" smtClean="0"/>
              <a:t>96 x 0,75: 72 grønne</a:t>
            </a:r>
          </a:p>
          <a:p>
            <a:pPr lvl="1"/>
            <a:r>
              <a:rPr lang="da-DK" dirty="0" smtClean="0"/>
              <a:t>96 x 0,25: 24 hvide </a:t>
            </a:r>
          </a:p>
          <a:p>
            <a:pPr lvl="1"/>
            <a:endParaRPr lang="da-DK" dirty="0"/>
          </a:p>
          <a:p>
            <a:r>
              <a:rPr lang="da-DK" dirty="0" smtClean="0"/>
              <a:t>Afviger de observerede data fra de forventede data?</a:t>
            </a:r>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sp>
        <p:nvSpPr>
          <p:cNvPr id="11" name="Pladsholder til indhold 10"/>
          <p:cNvSpPr>
            <a:spLocks noGrp="1"/>
          </p:cNvSpPr>
          <p:nvPr>
            <p:ph sz="half" idx="2"/>
          </p:nvPr>
        </p:nvSpPr>
        <p:spPr>
          <a:xfrm>
            <a:off x="6172200" y="1825624"/>
            <a:ext cx="5432196" cy="4641163"/>
          </a:xfrm>
        </p:spPr>
        <p:txBody>
          <a:bodyPr>
            <a:normAutofit fontScale="92500" lnSpcReduction="20000"/>
          </a:bodyPr>
          <a:lstStyle/>
          <a:p>
            <a:r>
              <a:rPr lang="da-DK" dirty="0" smtClean="0"/>
              <a:t>Frihedsgrader…: Antallet af udfald minus 1</a:t>
            </a:r>
          </a:p>
          <a:p>
            <a:pPr lvl="1"/>
            <a:r>
              <a:rPr lang="da-DK" dirty="0" smtClean="0"/>
              <a:t>Her 2 mulige og derfor 1 frihedsgrad</a:t>
            </a:r>
          </a:p>
          <a:p>
            <a:pPr lvl="1"/>
            <a:r>
              <a:rPr lang="da-DK" dirty="0" smtClean="0"/>
              <a:t>Tabelopslag viser </a:t>
            </a:r>
            <a:r>
              <a:rPr lang="el-GR" dirty="0" smtClean="0"/>
              <a:t>χ</a:t>
            </a:r>
            <a:r>
              <a:rPr lang="el-GR" baseline="30000" dirty="0" smtClean="0"/>
              <a:t>2</a:t>
            </a:r>
            <a:r>
              <a:rPr lang="el-GR" dirty="0" smtClean="0"/>
              <a:t>-</a:t>
            </a:r>
            <a:r>
              <a:rPr lang="da-DK" dirty="0" smtClean="0"/>
              <a:t>værdier for:</a:t>
            </a:r>
          </a:p>
          <a:p>
            <a:pPr lvl="2"/>
            <a:r>
              <a:rPr lang="da-DK" dirty="0" smtClean="0"/>
              <a:t>5 frihedsgrader: 11,07 for 95% sikkerhed </a:t>
            </a:r>
          </a:p>
          <a:p>
            <a:pPr lvl="2"/>
            <a:r>
              <a:rPr lang="da-DK" dirty="0" smtClean="0"/>
              <a:t>1 frihedsgrad: 0,46 for 50% sikkerhed</a:t>
            </a:r>
          </a:p>
          <a:p>
            <a:pPr lvl="2"/>
            <a:endParaRPr lang="da-DK" baseline="30000" dirty="0" smtClean="0"/>
          </a:p>
          <a:p>
            <a:pPr lvl="2"/>
            <a:endParaRPr lang="da-DK" baseline="30000" dirty="0" smtClean="0"/>
          </a:p>
          <a:p>
            <a:endParaRPr lang="da-DK" dirty="0"/>
          </a:p>
        </p:txBody>
      </p:sp>
      <p:pic>
        <p:nvPicPr>
          <p:cNvPr id="5" name="Billede 4"/>
          <p:cNvPicPr>
            <a:picLocks noChangeAspect="1"/>
          </p:cNvPicPr>
          <p:nvPr/>
        </p:nvPicPr>
        <p:blipFill>
          <a:blip r:embed="rId2"/>
          <a:stretch>
            <a:fillRect/>
          </a:stretch>
        </p:blipFill>
        <p:spPr>
          <a:xfrm>
            <a:off x="6378268" y="4146205"/>
            <a:ext cx="5378528" cy="2600429"/>
          </a:xfrm>
          <a:prstGeom prst="rect">
            <a:avLst/>
          </a:prstGeom>
        </p:spPr>
      </p:pic>
      <p:cxnSp>
        <p:nvCxnSpPr>
          <p:cNvPr id="7" name="Lige pilforbindelse 6"/>
          <p:cNvCxnSpPr/>
          <p:nvPr/>
        </p:nvCxnSpPr>
        <p:spPr>
          <a:xfrm flipH="1">
            <a:off x="9134573" y="3789575"/>
            <a:ext cx="650450" cy="96153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8980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En krydsning mellem grønne og hvide bygplanter</a:t>
            </a:r>
            <a:endParaRPr lang="da-DK" dirty="0"/>
          </a:p>
        </p:txBody>
      </p:sp>
      <p:sp>
        <p:nvSpPr>
          <p:cNvPr id="3" name="Pladsholder til indhold 2"/>
          <p:cNvSpPr>
            <a:spLocks noGrp="1"/>
          </p:cNvSpPr>
          <p:nvPr>
            <p:ph sz="half" idx="1"/>
          </p:nvPr>
        </p:nvSpPr>
        <p:spPr/>
        <p:txBody>
          <a:bodyPr>
            <a:normAutofit fontScale="77500" lnSpcReduction="20000"/>
          </a:bodyPr>
          <a:lstStyle/>
          <a:p>
            <a:r>
              <a:rPr lang="da-DK" dirty="0" smtClean="0"/>
              <a:t>Vi arbejder med 96 bygplanter og observerer:</a:t>
            </a:r>
          </a:p>
          <a:p>
            <a:pPr lvl="1"/>
            <a:r>
              <a:rPr lang="da-DK" dirty="0" smtClean="0"/>
              <a:t>75 er grønne </a:t>
            </a:r>
          </a:p>
          <a:p>
            <a:pPr lvl="2"/>
            <a:r>
              <a:rPr lang="da-DK" dirty="0" smtClean="0"/>
              <a:t>Dominant gen </a:t>
            </a:r>
          </a:p>
          <a:p>
            <a:pPr lvl="1"/>
            <a:r>
              <a:rPr lang="da-DK" dirty="0" smtClean="0"/>
              <a:t>21 er hvide</a:t>
            </a:r>
          </a:p>
          <a:p>
            <a:pPr lvl="2"/>
            <a:r>
              <a:rPr lang="da-DK" dirty="0" smtClean="0"/>
              <a:t>Recessivt gen </a:t>
            </a:r>
          </a:p>
          <a:p>
            <a:pPr lvl="2"/>
            <a:endParaRPr lang="da-DK" dirty="0" smtClean="0"/>
          </a:p>
          <a:p>
            <a:r>
              <a:rPr lang="da-DK" dirty="0" smtClean="0"/>
              <a:t>Der burde ifølge Mendels love være:</a:t>
            </a:r>
          </a:p>
          <a:p>
            <a:pPr lvl="1"/>
            <a:r>
              <a:rPr lang="da-DK" dirty="0" smtClean="0"/>
              <a:t>96 x 0,75: 72 grønne</a:t>
            </a:r>
          </a:p>
          <a:p>
            <a:pPr lvl="1"/>
            <a:r>
              <a:rPr lang="da-DK" dirty="0" smtClean="0"/>
              <a:t>96 x 0,25: 24 hvide </a:t>
            </a:r>
          </a:p>
          <a:p>
            <a:pPr lvl="1"/>
            <a:endParaRPr lang="da-DK" dirty="0"/>
          </a:p>
          <a:p>
            <a:r>
              <a:rPr lang="da-DK" dirty="0" smtClean="0"/>
              <a:t>Afviger de observerede data fra de forventede data?</a:t>
            </a:r>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sp>
        <p:nvSpPr>
          <p:cNvPr id="11" name="Pladsholder til indhold 10"/>
          <p:cNvSpPr>
            <a:spLocks noGrp="1"/>
          </p:cNvSpPr>
          <p:nvPr>
            <p:ph sz="half" idx="2"/>
          </p:nvPr>
        </p:nvSpPr>
        <p:spPr>
          <a:xfrm>
            <a:off x="6445578" y="1690688"/>
            <a:ext cx="5432196" cy="2416438"/>
          </a:xfrm>
        </p:spPr>
        <p:txBody>
          <a:bodyPr>
            <a:normAutofit fontScale="77500" lnSpcReduction="20000"/>
          </a:bodyPr>
          <a:lstStyle/>
          <a:p>
            <a:r>
              <a:rPr lang="da-DK" dirty="0" smtClean="0"/>
              <a:t>Der er på nudansk altså en sandsynlighed på 46% for at den afvigelse, som den vi har observeret skyldes tilfældighed </a:t>
            </a:r>
          </a:p>
          <a:p>
            <a:pPr lvl="1"/>
            <a:r>
              <a:rPr lang="da-DK" dirty="0" smtClean="0"/>
              <a:t>Tæt på ”</a:t>
            </a:r>
            <a:r>
              <a:rPr lang="da-DK" dirty="0" err="1" smtClean="0"/>
              <a:t>fifty</a:t>
            </a:r>
            <a:r>
              <a:rPr lang="da-DK" dirty="0" smtClean="0"/>
              <a:t> </a:t>
            </a:r>
            <a:r>
              <a:rPr lang="da-DK" dirty="0" err="1" smtClean="0"/>
              <a:t>fifty</a:t>
            </a:r>
            <a:r>
              <a:rPr lang="da-DK" dirty="0" smtClean="0"/>
              <a:t>”… Observationen er nonsignifikant</a:t>
            </a:r>
          </a:p>
          <a:p>
            <a:pPr lvl="1"/>
            <a:r>
              <a:rPr lang="da-DK" dirty="0" smtClean="0"/>
              <a:t>Når 2 planter krydses, vil man ikke altid få den fordeling man forventer, fordi det jo (?) er tilfældigt, hvilke pollenkorn der lander på hvilket støvfang</a:t>
            </a:r>
          </a:p>
          <a:p>
            <a:pPr lvl="1"/>
            <a:endParaRPr lang="da-DK" dirty="0" smtClean="0"/>
          </a:p>
          <a:p>
            <a:endParaRPr lang="da-DK" dirty="0"/>
          </a:p>
          <a:p>
            <a:endParaRPr lang="da-DK" dirty="0" smtClean="0"/>
          </a:p>
          <a:p>
            <a:endParaRPr lang="da-DK" dirty="0"/>
          </a:p>
          <a:p>
            <a:endParaRPr lang="da-DK" dirty="0"/>
          </a:p>
        </p:txBody>
      </p:sp>
      <p:pic>
        <p:nvPicPr>
          <p:cNvPr id="6" name="Billede 5"/>
          <p:cNvPicPr>
            <a:picLocks noChangeAspect="1"/>
          </p:cNvPicPr>
          <p:nvPr/>
        </p:nvPicPr>
        <p:blipFill>
          <a:blip r:embed="rId2"/>
          <a:stretch>
            <a:fillRect/>
          </a:stretch>
        </p:blipFill>
        <p:spPr>
          <a:xfrm>
            <a:off x="6494539" y="4107126"/>
            <a:ext cx="5383235" cy="2603218"/>
          </a:xfrm>
          <a:prstGeom prst="rect">
            <a:avLst/>
          </a:prstGeom>
        </p:spPr>
      </p:pic>
      <p:sp>
        <p:nvSpPr>
          <p:cNvPr id="8" name="Rektangel 7"/>
          <p:cNvSpPr/>
          <p:nvPr/>
        </p:nvSpPr>
        <p:spPr>
          <a:xfrm>
            <a:off x="8996707" y="4424790"/>
            <a:ext cx="329938" cy="4713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kstfelt 8"/>
          <p:cNvSpPr txBox="1"/>
          <p:nvPr/>
        </p:nvSpPr>
        <p:spPr>
          <a:xfrm>
            <a:off x="8483338" y="6434560"/>
            <a:ext cx="952108" cy="275784"/>
          </a:xfrm>
          <a:prstGeom prst="rect">
            <a:avLst/>
          </a:prstGeom>
          <a:noFill/>
          <a:ln w="28575">
            <a:solidFill>
              <a:srgbClr val="FF0000"/>
            </a:solidFill>
          </a:ln>
        </p:spPr>
        <p:txBody>
          <a:bodyPr wrap="square" rtlCol="0">
            <a:spAutoFit/>
          </a:bodyPr>
          <a:lstStyle/>
          <a:p>
            <a:endParaRPr lang="da-DK" dirty="0"/>
          </a:p>
        </p:txBody>
      </p:sp>
      <p:sp>
        <p:nvSpPr>
          <p:cNvPr id="10" name="AutoShape 2" descr="Hankøn symbol i blå | Colourbox"/>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2" name="AutoShape 4" descr="Hankøn symbol i blå | Colourbox"/>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423154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Fordelingen af mørkt hår i en gymnasieklasse, jeres…</a:t>
            </a:r>
            <a:endParaRPr lang="da-DK" dirty="0"/>
          </a:p>
        </p:txBody>
      </p:sp>
      <p:sp>
        <p:nvSpPr>
          <p:cNvPr id="3" name="Pladsholder til indhold 2"/>
          <p:cNvSpPr>
            <a:spLocks noGrp="1"/>
          </p:cNvSpPr>
          <p:nvPr>
            <p:ph idx="1"/>
          </p:nvPr>
        </p:nvSpPr>
        <p:spPr>
          <a:xfrm>
            <a:off x="838200" y="1825625"/>
            <a:ext cx="4454236" cy="4351338"/>
          </a:xfrm>
        </p:spPr>
        <p:txBody>
          <a:bodyPr>
            <a:normAutofit fontScale="70000" lnSpcReduction="20000"/>
          </a:bodyPr>
          <a:lstStyle/>
          <a:p>
            <a:r>
              <a:rPr lang="da-DK" dirty="0" smtClean="0"/>
              <a:t>18 elever, 17 er mørkhårede</a:t>
            </a:r>
          </a:p>
          <a:p>
            <a:endParaRPr lang="da-DK" dirty="0" smtClean="0"/>
          </a:p>
          <a:p>
            <a:r>
              <a:rPr lang="da-DK" dirty="0" smtClean="0"/>
              <a:t>Ifølge Danmarks Statistik har 31% mørkt hår</a:t>
            </a:r>
          </a:p>
          <a:p>
            <a:pPr lvl="1"/>
            <a:r>
              <a:rPr lang="da-DK" dirty="0" smtClean="0"/>
              <a:t>https://www.google.com/search?q=statistik+h%C3%A5rfarve+danmark&amp;rlz=1C1GCEA_enDK958DK958&amp;oq=statistik+h%C3%A5rfarve+danmark&amp;gs_lcrp=EgZjaHJvbWUyBggAEEUYOTIICAEQABgWGB4yBwgCEAAY7wUyBwgDEAAY7wUyCggEEAAYgAQYogQyCggFEAAYogQYiQXSAQg2NzU0ajBqN6gCALACAA&amp;sourceid=chrome&amp;ie=UTF-8</a:t>
            </a:r>
          </a:p>
          <a:p>
            <a:endParaRPr lang="da-DK" dirty="0" smtClean="0"/>
          </a:p>
          <a:p>
            <a:r>
              <a:rPr lang="da-DK" dirty="0" smtClean="0"/>
              <a:t>Vi observerer 17 ud af 18</a:t>
            </a:r>
          </a:p>
          <a:p>
            <a:r>
              <a:rPr lang="da-DK" dirty="0" smtClean="0"/>
              <a:t>Vi forventer 31% ud af 18 = 6 ud af 18</a:t>
            </a:r>
            <a:endParaRPr lang="da-DK" dirty="0"/>
          </a:p>
        </p:txBody>
      </p:sp>
      <p:graphicFrame>
        <p:nvGraphicFramePr>
          <p:cNvPr id="5" name="Tabel 4"/>
          <p:cNvGraphicFramePr>
            <a:graphicFrameLocks noGrp="1"/>
          </p:cNvGraphicFramePr>
          <p:nvPr>
            <p:extLst>
              <p:ext uri="{D42A27DB-BD31-4B8C-83A1-F6EECF244321}">
                <p14:modId xmlns:p14="http://schemas.microsoft.com/office/powerpoint/2010/main" val="1142657849"/>
              </p:ext>
            </p:extLst>
          </p:nvPr>
        </p:nvGraphicFramePr>
        <p:xfrm>
          <a:off x="5827060" y="3280883"/>
          <a:ext cx="5982444" cy="1097280"/>
        </p:xfrm>
        <a:graphic>
          <a:graphicData uri="http://schemas.openxmlformats.org/drawingml/2006/table">
            <a:tbl>
              <a:tblPr firstRow="1" bandRow="1">
                <a:tableStyleId>{5C22544A-7EE6-4342-B048-85BDC9FD1C3A}</a:tableStyleId>
              </a:tblPr>
              <a:tblGrid>
                <a:gridCol w="1994148">
                  <a:extLst>
                    <a:ext uri="{9D8B030D-6E8A-4147-A177-3AD203B41FA5}">
                      <a16:colId xmlns:a16="http://schemas.microsoft.com/office/drawing/2014/main" val="606162442"/>
                    </a:ext>
                  </a:extLst>
                </a:gridCol>
                <a:gridCol w="1994148">
                  <a:extLst>
                    <a:ext uri="{9D8B030D-6E8A-4147-A177-3AD203B41FA5}">
                      <a16:colId xmlns:a16="http://schemas.microsoft.com/office/drawing/2014/main" val="3317015051"/>
                    </a:ext>
                  </a:extLst>
                </a:gridCol>
                <a:gridCol w="1994148">
                  <a:extLst>
                    <a:ext uri="{9D8B030D-6E8A-4147-A177-3AD203B41FA5}">
                      <a16:colId xmlns:a16="http://schemas.microsoft.com/office/drawing/2014/main" val="2036851835"/>
                    </a:ext>
                  </a:extLst>
                </a:gridCol>
              </a:tblGrid>
              <a:tr h="0">
                <a:tc>
                  <a:txBody>
                    <a:bodyPr/>
                    <a:lstStyle/>
                    <a:p>
                      <a:r>
                        <a:rPr lang="da-DK" dirty="0" smtClean="0"/>
                        <a:t>n</a:t>
                      </a:r>
                      <a:r>
                        <a:rPr lang="da-DK" baseline="0" dirty="0" smtClean="0"/>
                        <a:t> = 18</a:t>
                      </a:r>
                      <a:endParaRPr lang="da-DK" dirty="0"/>
                    </a:p>
                  </a:txBody>
                  <a:tcPr/>
                </a:tc>
                <a:tc>
                  <a:txBody>
                    <a:bodyPr/>
                    <a:lstStyle/>
                    <a:p>
                      <a:r>
                        <a:rPr lang="da-DK" dirty="0" smtClean="0"/>
                        <a:t>Mørkt</a:t>
                      </a:r>
                      <a:r>
                        <a:rPr lang="da-DK" baseline="0" dirty="0" smtClean="0"/>
                        <a:t> hår</a:t>
                      </a:r>
                      <a:endParaRPr lang="da-DK" dirty="0"/>
                    </a:p>
                  </a:txBody>
                  <a:tcPr/>
                </a:tc>
                <a:tc>
                  <a:txBody>
                    <a:bodyPr/>
                    <a:lstStyle/>
                    <a:p>
                      <a:r>
                        <a:rPr lang="da-DK" dirty="0" smtClean="0"/>
                        <a:t>Andet</a:t>
                      </a:r>
                      <a:endParaRPr lang="da-DK" dirty="0"/>
                    </a:p>
                  </a:txBody>
                  <a:tcPr/>
                </a:tc>
                <a:extLst>
                  <a:ext uri="{0D108BD9-81ED-4DB2-BD59-A6C34878D82A}">
                    <a16:rowId xmlns:a16="http://schemas.microsoft.com/office/drawing/2014/main" val="2226055341"/>
                  </a:ext>
                </a:extLst>
              </a:tr>
              <a:tr h="0">
                <a:tc>
                  <a:txBody>
                    <a:bodyPr/>
                    <a:lstStyle/>
                    <a:p>
                      <a:r>
                        <a:rPr lang="da-DK" dirty="0" smtClean="0"/>
                        <a:t>Observerede</a:t>
                      </a:r>
                      <a:endParaRPr lang="da-DK" dirty="0"/>
                    </a:p>
                  </a:txBody>
                  <a:tcPr/>
                </a:tc>
                <a:tc>
                  <a:txBody>
                    <a:bodyPr/>
                    <a:lstStyle/>
                    <a:p>
                      <a:r>
                        <a:rPr lang="da-DK" dirty="0" smtClean="0"/>
                        <a:t>17</a:t>
                      </a:r>
                      <a:endParaRPr lang="da-DK" dirty="0"/>
                    </a:p>
                  </a:txBody>
                  <a:tcPr/>
                </a:tc>
                <a:tc>
                  <a:txBody>
                    <a:bodyPr/>
                    <a:lstStyle/>
                    <a:p>
                      <a:r>
                        <a:rPr lang="da-DK" dirty="0" smtClean="0"/>
                        <a:t>1</a:t>
                      </a:r>
                      <a:endParaRPr lang="da-DK" dirty="0"/>
                    </a:p>
                  </a:txBody>
                  <a:tcPr/>
                </a:tc>
                <a:extLst>
                  <a:ext uri="{0D108BD9-81ED-4DB2-BD59-A6C34878D82A}">
                    <a16:rowId xmlns:a16="http://schemas.microsoft.com/office/drawing/2014/main" val="1611453596"/>
                  </a:ext>
                </a:extLst>
              </a:tr>
              <a:tr h="0">
                <a:tc>
                  <a:txBody>
                    <a:bodyPr/>
                    <a:lstStyle/>
                    <a:p>
                      <a:r>
                        <a:rPr lang="da-DK" dirty="0" smtClean="0"/>
                        <a:t>Forventede</a:t>
                      </a:r>
                      <a:endParaRPr lang="da-DK" dirty="0"/>
                    </a:p>
                  </a:txBody>
                  <a:tcPr/>
                </a:tc>
                <a:tc>
                  <a:txBody>
                    <a:bodyPr/>
                    <a:lstStyle/>
                    <a:p>
                      <a:r>
                        <a:rPr lang="da-DK" dirty="0" smtClean="0"/>
                        <a:t>6</a:t>
                      </a:r>
                      <a:endParaRPr lang="da-DK" dirty="0"/>
                    </a:p>
                  </a:txBody>
                  <a:tcPr/>
                </a:tc>
                <a:tc>
                  <a:txBody>
                    <a:bodyPr/>
                    <a:lstStyle/>
                    <a:p>
                      <a:r>
                        <a:rPr lang="da-DK" dirty="0" smtClean="0"/>
                        <a:t>12</a:t>
                      </a:r>
                      <a:endParaRPr lang="da-DK" dirty="0"/>
                    </a:p>
                  </a:txBody>
                  <a:tcPr/>
                </a:tc>
                <a:extLst>
                  <a:ext uri="{0D108BD9-81ED-4DB2-BD59-A6C34878D82A}">
                    <a16:rowId xmlns:a16="http://schemas.microsoft.com/office/drawing/2014/main" val="2927676331"/>
                  </a:ext>
                </a:extLst>
              </a:tr>
            </a:tbl>
          </a:graphicData>
        </a:graphic>
      </p:graphicFrame>
    </p:spTree>
    <p:extLst>
      <p:ext uri="{BB962C8B-B14F-4D97-AF65-F5344CB8AC3E}">
        <p14:creationId xmlns:p14="http://schemas.microsoft.com/office/powerpoint/2010/main" val="2570909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Fordelingen af mørkt hår i en gymnasieklasse, jeres…</a:t>
            </a:r>
            <a:endParaRPr lang="da-DK" dirty="0"/>
          </a:p>
        </p:txBody>
      </p:sp>
      <p:sp>
        <p:nvSpPr>
          <p:cNvPr id="3" name="Pladsholder til indhold 2"/>
          <p:cNvSpPr>
            <a:spLocks noGrp="1"/>
          </p:cNvSpPr>
          <p:nvPr>
            <p:ph sz="half" idx="1"/>
          </p:nvPr>
        </p:nvSpPr>
        <p:spPr/>
        <p:txBody>
          <a:bodyPr>
            <a:normAutofit fontScale="92500" lnSpcReduction="20000"/>
          </a:bodyPr>
          <a:lstStyle/>
          <a:p>
            <a:r>
              <a:rPr lang="da-DK" dirty="0" smtClean="0"/>
              <a:t>Vi arbejder med 18 elever:</a:t>
            </a:r>
          </a:p>
          <a:p>
            <a:pPr lvl="1"/>
            <a:r>
              <a:rPr lang="da-DK" dirty="0" smtClean="0"/>
              <a:t>17 har mørkt hår </a:t>
            </a:r>
          </a:p>
          <a:p>
            <a:pPr lvl="2"/>
            <a:r>
              <a:rPr lang="da-DK" dirty="0" smtClean="0"/>
              <a:t>Dominant gen? </a:t>
            </a:r>
          </a:p>
          <a:p>
            <a:pPr lvl="1"/>
            <a:r>
              <a:rPr lang="da-DK" dirty="0" smtClean="0"/>
              <a:t>1 har ikke…</a:t>
            </a:r>
          </a:p>
          <a:p>
            <a:pPr lvl="2"/>
            <a:r>
              <a:rPr lang="da-DK" dirty="0" smtClean="0"/>
              <a:t>Recessivt gen? </a:t>
            </a:r>
          </a:p>
          <a:p>
            <a:pPr lvl="2"/>
            <a:endParaRPr lang="da-DK" dirty="0" smtClean="0"/>
          </a:p>
          <a:p>
            <a:r>
              <a:rPr lang="da-DK" dirty="0" smtClean="0"/>
              <a:t>Der burde ifølge Danmarks Statistik være:</a:t>
            </a:r>
          </a:p>
          <a:p>
            <a:pPr lvl="1"/>
            <a:r>
              <a:rPr lang="da-DK" dirty="0" smtClean="0"/>
              <a:t>6 med mørkt hår </a:t>
            </a:r>
          </a:p>
          <a:p>
            <a:pPr lvl="1"/>
            <a:r>
              <a:rPr lang="da-DK" dirty="0" smtClean="0"/>
              <a:t>12 med anden hårfarve </a:t>
            </a:r>
          </a:p>
          <a:p>
            <a:pPr lvl="1"/>
            <a:endParaRPr lang="da-DK" dirty="0"/>
          </a:p>
          <a:p>
            <a:r>
              <a:rPr lang="da-DK" dirty="0" smtClean="0"/>
              <a:t>Afviger de observerede data fra de forventede data?</a:t>
            </a:r>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sp>
        <p:nvSpPr>
          <p:cNvPr id="11" name="Pladsholder til indhold 10"/>
          <p:cNvSpPr>
            <a:spLocks noGrp="1"/>
          </p:cNvSpPr>
          <p:nvPr>
            <p:ph sz="half" idx="2"/>
          </p:nvPr>
        </p:nvSpPr>
        <p:spPr>
          <a:xfrm>
            <a:off x="6172200" y="1825624"/>
            <a:ext cx="5432196" cy="4641163"/>
          </a:xfrm>
        </p:spPr>
        <p:txBody>
          <a:bodyPr>
            <a:normAutofit fontScale="92500" lnSpcReduction="20000"/>
          </a:bodyPr>
          <a:lstStyle/>
          <a:p>
            <a:r>
              <a:rPr lang="da-DK" sz="1900" dirty="0" smtClean="0"/>
              <a:t>(Antal med mørkt hår forventet – Antal med mørkt hår observeret)</a:t>
            </a:r>
            <a:r>
              <a:rPr lang="da-DK" sz="1900" baseline="30000" dirty="0" smtClean="0"/>
              <a:t>2</a:t>
            </a:r>
            <a:r>
              <a:rPr lang="da-DK" sz="1900" dirty="0" smtClean="0"/>
              <a:t>/ Antal med mørkt hår forventet</a:t>
            </a:r>
            <a:r>
              <a:rPr lang="da-DK" baseline="30000" dirty="0" smtClean="0"/>
              <a:t/>
            </a:r>
            <a:br>
              <a:rPr lang="da-DK" baseline="30000" dirty="0" smtClean="0"/>
            </a:br>
            <a:endParaRPr lang="da-DK" baseline="30000" dirty="0" smtClean="0"/>
          </a:p>
          <a:p>
            <a:pPr lvl="1"/>
            <a:r>
              <a:rPr lang="da-DK" dirty="0" smtClean="0"/>
              <a:t>(6 - 17)</a:t>
            </a:r>
            <a:r>
              <a:rPr lang="da-DK" baseline="30000" dirty="0" smtClean="0"/>
              <a:t>2 </a:t>
            </a:r>
            <a:r>
              <a:rPr lang="da-DK" dirty="0" smtClean="0"/>
              <a:t>/ 6</a:t>
            </a:r>
          </a:p>
          <a:p>
            <a:pPr lvl="2"/>
            <a:r>
              <a:rPr lang="da-DK" dirty="0" smtClean="0"/>
              <a:t>(-13)</a:t>
            </a:r>
            <a:r>
              <a:rPr lang="da-DK" baseline="30000" dirty="0" smtClean="0"/>
              <a:t>2</a:t>
            </a:r>
            <a:r>
              <a:rPr lang="da-DK" dirty="0" smtClean="0"/>
              <a:t> / 6 = 28,17</a:t>
            </a:r>
          </a:p>
          <a:p>
            <a:pPr lvl="2"/>
            <a:endParaRPr lang="da-DK" dirty="0"/>
          </a:p>
          <a:p>
            <a:r>
              <a:rPr lang="da-DK" sz="1900" dirty="0" smtClean="0"/>
              <a:t>(Antal med anden hårfarve forventet – Antal med anden hårfarve observeret)</a:t>
            </a:r>
            <a:r>
              <a:rPr lang="da-DK" sz="1900" baseline="30000" dirty="0" smtClean="0"/>
              <a:t>2</a:t>
            </a:r>
            <a:r>
              <a:rPr lang="da-DK" sz="1900" dirty="0" smtClean="0"/>
              <a:t>/ Antal med anden hårfarve forventet</a:t>
            </a:r>
            <a:r>
              <a:rPr lang="da-DK" baseline="30000" dirty="0" smtClean="0"/>
              <a:t/>
            </a:r>
            <a:br>
              <a:rPr lang="da-DK" baseline="30000" dirty="0" smtClean="0"/>
            </a:br>
            <a:endParaRPr lang="da-DK" baseline="30000" dirty="0" smtClean="0"/>
          </a:p>
          <a:p>
            <a:pPr lvl="1"/>
            <a:r>
              <a:rPr lang="da-DK" dirty="0" smtClean="0"/>
              <a:t>(12 – 1)</a:t>
            </a:r>
            <a:r>
              <a:rPr lang="da-DK" baseline="30000" dirty="0" smtClean="0"/>
              <a:t>2 </a:t>
            </a:r>
            <a:r>
              <a:rPr lang="da-DK" dirty="0" smtClean="0"/>
              <a:t>/ 12</a:t>
            </a:r>
          </a:p>
          <a:p>
            <a:pPr lvl="2"/>
            <a:r>
              <a:rPr lang="da-DK" dirty="0" smtClean="0"/>
              <a:t>(11)</a:t>
            </a:r>
            <a:r>
              <a:rPr lang="da-DK" baseline="30000" dirty="0" smtClean="0"/>
              <a:t>2</a:t>
            </a:r>
            <a:r>
              <a:rPr lang="da-DK" dirty="0" smtClean="0"/>
              <a:t> / 12 = 10,08</a:t>
            </a:r>
          </a:p>
          <a:p>
            <a:pPr lvl="2"/>
            <a:endParaRPr lang="da-DK" dirty="0"/>
          </a:p>
          <a:p>
            <a:r>
              <a:rPr lang="da-DK" dirty="0" smtClean="0"/>
              <a:t>Beregnede data lægges sammen…</a:t>
            </a:r>
          </a:p>
          <a:p>
            <a:pPr lvl="1"/>
            <a:r>
              <a:rPr lang="da-DK" dirty="0" smtClean="0"/>
              <a:t>28,17 + 10,08 = 38,25</a:t>
            </a:r>
          </a:p>
          <a:p>
            <a:pPr lvl="1"/>
            <a:r>
              <a:rPr lang="da-DK" dirty="0" smtClean="0"/>
              <a:t>Dette er </a:t>
            </a:r>
            <a:r>
              <a:rPr lang="el-GR" dirty="0" smtClean="0"/>
              <a:t>χ</a:t>
            </a:r>
            <a:r>
              <a:rPr lang="el-GR" baseline="30000" dirty="0" smtClean="0"/>
              <a:t>2</a:t>
            </a:r>
            <a:r>
              <a:rPr lang="el-GR" dirty="0" smtClean="0"/>
              <a:t>-</a:t>
            </a:r>
            <a:r>
              <a:rPr lang="da-DK" dirty="0" smtClean="0"/>
              <a:t>værdien</a:t>
            </a:r>
          </a:p>
          <a:p>
            <a:endParaRPr lang="da-DK" dirty="0" smtClean="0"/>
          </a:p>
          <a:p>
            <a:pPr lvl="2"/>
            <a:endParaRPr lang="da-DK" baseline="30000" dirty="0" smtClean="0"/>
          </a:p>
          <a:p>
            <a:pPr lvl="2"/>
            <a:endParaRPr lang="da-DK" baseline="30000" dirty="0" smtClean="0"/>
          </a:p>
          <a:p>
            <a:endParaRPr lang="da-DK" dirty="0"/>
          </a:p>
        </p:txBody>
      </p:sp>
    </p:spTree>
    <p:extLst>
      <p:ext uri="{BB962C8B-B14F-4D97-AF65-F5344CB8AC3E}">
        <p14:creationId xmlns:p14="http://schemas.microsoft.com/office/powerpoint/2010/main" val="929384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Fordelingen af mørkt hår i en gymnasieklasse, jeres…</a:t>
            </a:r>
            <a:endParaRPr lang="da-DK" dirty="0"/>
          </a:p>
        </p:txBody>
      </p:sp>
      <p:sp>
        <p:nvSpPr>
          <p:cNvPr id="3" name="Pladsholder til indhold 2"/>
          <p:cNvSpPr>
            <a:spLocks noGrp="1"/>
          </p:cNvSpPr>
          <p:nvPr>
            <p:ph sz="half" idx="1"/>
          </p:nvPr>
        </p:nvSpPr>
        <p:spPr/>
        <p:txBody>
          <a:bodyPr>
            <a:normAutofit fontScale="92500" lnSpcReduction="20000"/>
          </a:bodyPr>
          <a:lstStyle/>
          <a:p>
            <a:r>
              <a:rPr lang="da-DK" dirty="0" smtClean="0"/>
              <a:t>Vi arbejder med 18 elever:</a:t>
            </a:r>
          </a:p>
          <a:p>
            <a:pPr lvl="1"/>
            <a:r>
              <a:rPr lang="da-DK" dirty="0" smtClean="0"/>
              <a:t>17 har mørkt hår </a:t>
            </a:r>
          </a:p>
          <a:p>
            <a:pPr lvl="2"/>
            <a:r>
              <a:rPr lang="da-DK" dirty="0" smtClean="0"/>
              <a:t>Dominant gen? </a:t>
            </a:r>
          </a:p>
          <a:p>
            <a:pPr lvl="1"/>
            <a:r>
              <a:rPr lang="da-DK" dirty="0" smtClean="0"/>
              <a:t>1 har ikke…</a:t>
            </a:r>
          </a:p>
          <a:p>
            <a:pPr lvl="2"/>
            <a:r>
              <a:rPr lang="da-DK" dirty="0" smtClean="0"/>
              <a:t>Recessivt gen? </a:t>
            </a:r>
          </a:p>
          <a:p>
            <a:pPr lvl="2"/>
            <a:endParaRPr lang="da-DK" dirty="0" smtClean="0"/>
          </a:p>
          <a:p>
            <a:r>
              <a:rPr lang="da-DK" dirty="0" smtClean="0"/>
              <a:t>Der burde ifølge Danmarks Statistik være:</a:t>
            </a:r>
          </a:p>
          <a:p>
            <a:pPr lvl="1"/>
            <a:r>
              <a:rPr lang="da-DK" dirty="0" smtClean="0"/>
              <a:t>6 med mørkt hår </a:t>
            </a:r>
          </a:p>
          <a:p>
            <a:pPr lvl="1"/>
            <a:r>
              <a:rPr lang="da-DK" dirty="0" smtClean="0"/>
              <a:t>12 med anden hårfarve </a:t>
            </a:r>
          </a:p>
          <a:p>
            <a:pPr lvl="1"/>
            <a:endParaRPr lang="da-DK" dirty="0"/>
          </a:p>
          <a:p>
            <a:r>
              <a:rPr lang="da-DK" dirty="0" smtClean="0"/>
              <a:t>Afviger de observerede data fra de forventede data?</a:t>
            </a:r>
            <a:endParaRPr lang="da-DK" dirty="0"/>
          </a:p>
        </p:txBody>
      </p:sp>
      <p:sp>
        <p:nvSpPr>
          <p:cNvPr id="11" name="Pladsholder til indhold 10"/>
          <p:cNvSpPr>
            <a:spLocks noGrp="1"/>
          </p:cNvSpPr>
          <p:nvPr>
            <p:ph sz="half" idx="2"/>
          </p:nvPr>
        </p:nvSpPr>
        <p:spPr/>
        <p:txBody>
          <a:bodyPr>
            <a:normAutofit fontScale="92500" lnSpcReduction="20000"/>
          </a:bodyPr>
          <a:lstStyle/>
          <a:p>
            <a:endParaRPr lang="da-DK" dirty="0" smtClean="0"/>
          </a:p>
          <a:p>
            <a:pPr lvl="2"/>
            <a:endParaRPr lang="da-DK" baseline="30000" dirty="0" smtClean="0"/>
          </a:p>
          <a:p>
            <a:pPr lvl="2"/>
            <a:endParaRPr lang="da-DK" baseline="30000" dirty="0" smtClean="0"/>
          </a:p>
          <a:p>
            <a:endParaRPr lang="da-DK" dirty="0"/>
          </a:p>
        </p:txBody>
      </p:sp>
      <p:sp>
        <p:nvSpPr>
          <p:cNvPr id="4" name="Rectangle 2"/>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a-DK" altLang="da-DK" sz="1100" b="1" i="1" u="none" strike="noStrike" cap="none" normalizeH="0" baseline="0" smtClean="0">
                <a:ln>
                  <a:noFill/>
                </a:ln>
                <a:solidFill>
                  <a:srgbClr val="85868C"/>
                </a:solidFill>
                <a:effectLst/>
                <a:latin typeface="Roboto"/>
              </a:rPr>
              <a:t>Figur 8:</a:t>
            </a:r>
            <a:r>
              <a:rPr kumimoji="0" lang="da-DK" altLang="da-DK" sz="1100" b="0" i="1" u="none" strike="noStrike" cap="none" normalizeH="0" baseline="0" smtClean="0">
                <a:ln>
                  <a:noFill/>
                </a:ln>
                <a:solidFill>
                  <a:srgbClr val="85868C"/>
                </a:solidFill>
                <a:effectLst/>
                <a:latin typeface="Roboto"/>
              </a:rPr>
              <a:t> Der er to forældre, de bærer begge på to forskellige alleler, men det er kun det ene af de to alleler der bliver overført til den sædcelle og ægcelle som tilsammen bliver til babyen (første arvelov). Det er tilfældigt hvilken allel der bliver overført, og den specifikke allel bliver overført uafhængigt af hvilke andre alleler babyen arver (anden arvelov).</a:t>
            </a:r>
            <a:endParaRPr kumimoji="0" lang="da-DK" altLang="da-DK" sz="1800" b="0" i="0" u="none" strike="noStrike" cap="none" normalizeH="0" baseline="0" smtClean="0">
              <a:ln>
                <a:noFill/>
              </a:ln>
              <a:solidFill>
                <a:schemeClr val="tx1"/>
              </a:solidFill>
              <a:effectLst/>
              <a:latin typeface="Arial" panose="020B0604020202020204" pitchFamily="34" charset="0"/>
            </a:endParaRPr>
          </a:p>
        </p:txBody>
      </p:sp>
      <p:pic>
        <p:nvPicPr>
          <p:cNvPr id="5" name="Billede 4"/>
          <p:cNvPicPr>
            <a:picLocks noChangeAspect="1"/>
          </p:cNvPicPr>
          <p:nvPr/>
        </p:nvPicPr>
        <p:blipFill>
          <a:blip r:embed="rId2"/>
          <a:stretch>
            <a:fillRect/>
          </a:stretch>
        </p:blipFill>
        <p:spPr>
          <a:xfrm>
            <a:off x="6636471" y="3898266"/>
            <a:ext cx="5383235" cy="2603218"/>
          </a:xfrm>
          <a:prstGeom prst="rect">
            <a:avLst/>
          </a:prstGeom>
        </p:spPr>
      </p:pic>
      <p:sp>
        <p:nvSpPr>
          <p:cNvPr id="6" name="Tekstfelt 5"/>
          <p:cNvSpPr txBox="1"/>
          <p:nvPr/>
        </p:nvSpPr>
        <p:spPr>
          <a:xfrm>
            <a:off x="6636471" y="2055813"/>
            <a:ext cx="5185843" cy="1477328"/>
          </a:xfrm>
          <a:prstGeom prst="rect">
            <a:avLst/>
          </a:prstGeom>
          <a:noFill/>
        </p:spPr>
        <p:txBody>
          <a:bodyPr wrap="none" rtlCol="0">
            <a:spAutoFit/>
          </a:bodyPr>
          <a:lstStyle/>
          <a:p>
            <a:pPr marL="0" lvl="1"/>
            <a:r>
              <a:rPr lang="da-DK" dirty="0" smtClean="0"/>
              <a:t>En  </a:t>
            </a:r>
            <a:r>
              <a:rPr lang="el-GR" dirty="0" smtClean="0"/>
              <a:t>χ</a:t>
            </a:r>
            <a:r>
              <a:rPr lang="el-GR" baseline="30000" dirty="0" smtClean="0"/>
              <a:t>2</a:t>
            </a:r>
            <a:r>
              <a:rPr lang="el-GR" dirty="0" smtClean="0"/>
              <a:t>-</a:t>
            </a:r>
            <a:r>
              <a:rPr lang="da-DK" dirty="0" smtClean="0"/>
              <a:t>værdi på mere end 10,83 med en enkelt </a:t>
            </a:r>
            <a:br>
              <a:rPr lang="da-DK" dirty="0" smtClean="0"/>
            </a:br>
            <a:r>
              <a:rPr lang="da-DK" dirty="0" smtClean="0"/>
              <a:t>frihedsgrad er voldsomt signifikant – med langt over</a:t>
            </a:r>
            <a:br>
              <a:rPr lang="da-DK" dirty="0" smtClean="0"/>
            </a:br>
            <a:r>
              <a:rPr lang="da-DK" dirty="0" smtClean="0"/>
              <a:t>99% sikkerhed… </a:t>
            </a:r>
            <a:r>
              <a:rPr lang="da-DK" dirty="0" smtClean="0"/>
              <a:t>Det et ikke tilfældigt, om du møder </a:t>
            </a:r>
            <a:r>
              <a:rPr lang="da-DK" dirty="0" smtClean="0"/>
              <a:t/>
            </a:r>
            <a:br>
              <a:rPr lang="da-DK" dirty="0" smtClean="0"/>
            </a:br>
            <a:r>
              <a:rPr lang="da-DK" dirty="0" smtClean="0"/>
              <a:t>en </a:t>
            </a:r>
            <a:r>
              <a:rPr lang="da-DK" dirty="0" smtClean="0"/>
              <a:t>mørkhåret i din klasse… </a:t>
            </a:r>
          </a:p>
          <a:p>
            <a:r>
              <a:rPr lang="da-DK" dirty="0" smtClean="0"/>
              <a:t> </a:t>
            </a:r>
            <a:endParaRPr lang="da-DK" dirty="0"/>
          </a:p>
        </p:txBody>
      </p:sp>
      <p:cxnSp>
        <p:nvCxnSpPr>
          <p:cNvPr id="8" name="Lige pilforbindelse 7"/>
          <p:cNvCxnSpPr/>
          <p:nvPr/>
        </p:nvCxnSpPr>
        <p:spPr>
          <a:xfrm>
            <a:off x="9257122" y="3101419"/>
            <a:ext cx="2337847" cy="143287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138035"/>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904</Words>
  <Application>Microsoft Office PowerPoint</Application>
  <PresentationFormat>Widescreen</PresentationFormat>
  <Paragraphs>194</Paragraphs>
  <Slides>13</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Arial</vt:lpstr>
      <vt:lpstr>Calibri</vt:lpstr>
      <vt:lpstr>Calibri Light</vt:lpstr>
      <vt:lpstr>Roboto</vt:lpstr>
      <vt:lpstr>Office-tema</vt:lpstr>
      <vt:lpstr>χ2-test</vt:lpstr>
      <vt:lpstr>Anvendelse, eks.:</vt:lpstr>
      <vt:lpstr>Mendels love https://www.biotechacademy.dk/undervisning/gymnasiale-projekter/genetik/mendels-arvelighed/ </vt:lpstr>
      <vt:lpstr>Er fordelingen tilfældig?</vt:lpstr>
      <vt:lpstr>Eksempel: En krydsning mellem grønne og hvide bygplanter</vt:lpstr>
      <vt:lpstr>Eksempel: En krydsning mellem grønne og hvide bygplanter</vt:lpstr>
      <vt:lpstr>Eksempel: En krydsning mellem grønne og hvide bygplanter</vt:lpstr>
      <vt:lpstr>Eksempel: En krydsning mellem grønne og hvide bygplanter</vt:lpstr>
      <vt:lpstr>Eksempel: En krydsning mellem grønne og hvide bygplanter</vt:lpstr>
      <vt:lpstr>Eksempel: En krydsning mellem grønne og hvide bygplanter</vt:lpstr>
      <vt:lpstr>Eksempel: Fordelingen af mørkt hår i en gymnasieklasse, jeres…</vt:lpstr>
      <vt:lpstr>Eksempel: Fordelingen af mørkt hår i en gymnasieklasse, jeres…</vt:lpstr>
      <vt:lpstr>Eksempel: Fordelingen af mørkt hår i en gymnasieklasse, jeres…</vt:lpstr>
    </vt:vector>
  </TitlesOfParts>
  <Company>Frederikssund Skoler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χ2-test</dc:title>
  <dc:creator>Skolebruger</dc:creator>
  <cp:lastModifiedBy>Skolebruger</cp:lastModifiedBy>
  <cp:revision>17</cp:revision>
  <dcterms:created xsi:type="dcterms:W3CDTF">2025-01-28T12:22:03Z</dcterms:created>
  <dcterms:modified xsi:type="dcterms:W3CDTF">2025-01-30T08:45:20Z</dcterms:modified>
</cp:coreProperties>
</file>