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5" r:id="rId3"/>
    <p:sldId id="257" r:id="rId4"/>
    <p:sldId id="258" r:id="rId5"/>
    <p:sldId id="260" r:id="rId6"/>
    <p:sldId id="261" r:id="rId7"/>
    <p:sldId id="279" r:id="rId8"/>
    <p:sldId id="280" r:id="rId9"/>
    <p:sldId id="281" r:id="rId10"/>
    <p:sldId id="262" r:id="rId11"/>
    <p:sldId id="263" r:id="rId12"/>
    <p:sldId id="264" r:id="rId13"/>
    <p:sldId id="265" r:id="rId14"/>
    <p:sldId id="301" r:id="rId15"/>
    <p:sldId id="288" r:id="rId16"/>
    <p:sldId id="302" r:id="rId17"/>
    <p:sldId id="303" r:id="rId18"/>
    <p:sldId id="305" r:id="rId19"/>
    <p:sldId id="289" r:id="rId20"/>
    <p:sldId id="282" r:id="rId21"/>
    <p:sldId id="283" r:id="rId22"/>
    <p:sldId id="284" r:id="rId23"/>
    <p:sldId id="276" r:id="rId24"/>
    <p:sldId id="266" r:id="rId25"/>
    <p:sldId id="285" r:id="rId26"/>
    <p:sldId id="286" r:id="rId27"/>
    <p:sldId id="267" r:id="rId28"/>
    <p:sldId id="268" r:id="rId29"/>
    <p:sldId id="269" r:id="rId30"/>
    <p:sldId id="270" r:id="rId31"/>
    <p:sldId id="273" r:id="rId32"/>
    <p:sldId id="274" r:id="rId33"/>
    <p:sldId id="299" r:id="rId34"/>
    <p:sldId id="271" r:id="rId35"/>
    <p:sldId id="272" r:id="rId36"/>
    <p:sldId id="298" r:id="rId37"/>
    <p:sldId id="287" r:id="rId38"/>
    <p:sldId id="304" r:id="rId39"/>
    <p:sldId id="291" r:id="rId40"/>
    <p:sldId id="293" r:id="rId41"/>
    <p:sldId id="292" r:id="rId42"/>
    <p:sldId id="290" r:id="rId43"/>
    <p:sldId id="294" r:id="rId44"/>
    <p:sldId id="295" r:id="rId45"/>
    <p:sldId id="297" r:id="rId46"/>
    <p:sldId id="300"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2/19/2025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5125305" y="1488985"/>
            <a:ext cx="6264350" cy="169685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118447" y="4351687"/>
            <a:ext cx="6265588" cy="17040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2/19/2025</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2/19/2025</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2/19/2025</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forbrugerombudsmanden.dk/find-sage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retsinformation.dk/eli/lta/2024/1420" TargetMode="External"/><Relationship Id="rId2" Type="http://schemas.openxmlformats.org/officeDocument/2006/relationships/hyperlink" Target="http://www.forbrugerombudsmanden.dk/" TargetMode="External"/><Relationship Id="rId1" Type="http://schemas.openxmlformats.org/officeDocument/2006/relationships/slideLayout" Target="../slideLayouts/slideLayout2.xml"/><Relationship Id="rId4" Type="http://schemas.openxmlformats.org/officeDocument/2006/relationships/hyperlink" Target="https://www.retsinformation.dk/eli/lta/2013/1216"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forbrugerombudsmanden.dk/find-sager/sager/markedsfoeringsloven/sager-efter-markedsfoeringsloven/spam/markedsfoering-via-bluetooth-i-strid-med-god-markedsfoeringsski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forbrugerombudsmanden.dk/find-sager/sager/markedsfoeringsloven/sager-efter-markedsfoeringsloven/kreditkoeb/manglende-kreditvaerdighedsvurdering-foerte-til-ugyldighed-og-tilbagebetali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t.dk/foedevarer/se-reklamen-her-gaar-cult-langt-over-graense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forbrug.dk/regler/fortrydelsesret-og-returre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orbrugerombudsmanden.dk/find-sager/markedsfoeringsloven/sager-efter-markedsfoeringsloven/vildledning/teleselskaber-maa-kun-bruge-udsagnet-fri-data-ved-ubegraenset-dataforbrug" TargetMode="External"/><Relationship Id="rId2" Type="http://schemas.openxmlformats.org/officeDocument/2006/relationships/hyperlink" Target="https://www.forbrugerombudsmanden.dk/find-sager/markedsfoeringsloven/sager-efter-markedsfoeringsloven/vildledning/teleselskaber-maa-kun-bruge-udsagnet-fri-data-ved-ubegraenset-dataforbrug/" TargetMode="External"/><Relationship Id="rId1" Type="http://schemas.openxmlformats.org/officeDocument/2006/relationships/slideLayout" Target="../slideLayouts/slideLayout2.xml"/><Relationship Id="rId5" Type="http://schemas.openxmlformats.org/officeDocument/2006/relationships/hyperlink" Target="https://www.forbrugerombudsmanden.dk/find-sager/markedsfoeringsloven/sager-efter-markedsfoeringsloven/vildledning/boeder-til-fire-virksomheder-for-vildledende-spar-budskaber-om-fyrvaerkeri/" TargetMode="External"/><Relationship Id="rId4" Type="http://schemas.openxmlformats.org/officeDocument/2006/relationships/hyperlink" Target="https://forbrugerombudsmanden.dk/find-sager/sager/markedsfoeringsloven/sager-efter-markedsfoeringsloven/vildledning/boeder-til-fire-virksomheder-for-vildledende-spar-budskaber-om-fyrvaerkeri"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www.forbrugerombudsmanden.dk/find-sager/markedsfoeringsloven/sager-efter-markedsfoeringsloven/vildledning/markedsfoering-af-slankeplastre-var-vildledend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orbrugerombudsmanden.dk/media/49742/17-10423-20-gode-raad-til-influenter-om-skjult-reklame_m-billeder-3044183_1_1.pdf" TargetMode="External"/><Relationship Id="rId2" Type="http://schemas.openxmlformats.org/officeDocument/2006/relationships/hyperlink" Target="https://danskelove.dk/markedsf%C3%B8ringsloven/8" TargetMode="External"/><Relationship Id="rId1" Type="http://schemas.openxmlformats.org/officeDocument/2006/relationships/slideLayout" Target="../slideLayouts/slideLayout2.xml"/><Relationship Id="rId5" Type="http://schemas.openxmlformats.org/officeDocument/2006/relationships/hyperlink" Target="https://www.domstol.dk/lyngby/aktuelt/2022/10/boede-paa-40000-kr-for-skjult-reklame-i-opslag-paa-instagram/" TargetMode="External"/><Relationship Id="rId4" Type="http://schemas.openxmlformats.org/officeDocument/2006/relationships/hyperlink" Target="https://www.danskindustri.dk/brancher/di-handel/nyhedsarkiv/nyheder/2020/9/influencer-betaler-60.000-kr.-i-bode-for-skjult-reklame/"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s://forbrugerombudsmanden.dk/find-sager/sager/forbrugeraftaleloven/boede-paa-60000-kr-for-uanmodede-telefoniske-henvendelser-og-fremsendelse-af-en-pakke-med-krav-om-betali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forbrugerombudsmanden.dk/find-sager/sager/forbrugeraftaleloven/boede-paa-60000-kr-for-uanmodede-telefoniske-henvendelser-og-fremsendelse-af-en-pakke-med-krav-om-betaling" TargetMode="External"/><Relationship Id="rId2" Type="http://schemas.openxmlformats.org/officeDocument/2006/relationships/hyperlink" Target="https://www.retsinformation.dk/eli/lta/2024/1420"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forbrugerombudsmanden.dk/find-sager/forbrugeraftaleloven/uanmodet-telefonisk-henvendelse/boede-for-ulovligt-telefonsalg-1/" TargetMode="External"/><Relationship Id="rId2" Type="http://schemas.openxmlformats.org/officeDocument/2006/relationships/hyperlink" Target="https://www.forbrugerombudsmanden.dk/find-sager/markedsfoeringsloven/et-samtykke-til-markedsfoering-kraever-en-afsluttende-handling/" TargetMode="External"/><Relationship Id="rId1" Type="http://schemas.openxmlformats.org/officeDocument/2006/relationships/slideLayout" Target="../slideLayouts/slideLayout2.xml"/><Relationship Id="rId4" Type="http://schemas.openxmlformats.org/officeDocument/2006/relationships/hyperlink" Target="https://www.forbrugerombudsmanden.dk/find-sager/markedsfoeringsloven/sager-efter-markedsfoeringsloven/spam/mails-sendt-via-affiliate-netvaerk-var-spa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forbrugerombudsmanden.dk/nyheder/forbrugerombudsmanden/pressemeddelelser/2023/forbrugerombudsmanden-politianmelder-diskotek-for-51-ulovlige-alkoholreklamer" TargetMode="External"/><Relationship Id="rId2" Type="http://schemas.openxmlformats.org/officeDocument/2006/relationships/hyperlink" Target="https://forbrugerombudsmanden.dk/find-sager/sager/markedsfoeringsloven/sager-efter-markedsfoeringsloven/boernogunge/diskotek-fik-boede-for-at-rette-markedsfoering-med-alkohol-mod-ung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forbrugerombudsmanden.dk/find-sager/sager/markedsfoeringsloven/sager-efter-markedsfoeringsloven/miljoeogetik/markedsfoering-af-lamper-med-baeredygtighedsudsagn-og-baeredygtighedsmaerke-var-vildledende" TargetMode="External"/><Relationship Id="rId2" Type="http://schemas.openxmlformats.org/officeDocument/2006/relationships/hyperlink" Target="https://forbrugerombudsmanden.dk/find-sager/sager/markedsfoeringsloven/sager-efter-markedsfoeringsloven/miljoeogetik/miljoemaessige-udsagn-skal-kunne-dokumentere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forbrugerombudsmanden.dk/find-sager/sager/retssager/boedevedtagelser/vildledende-prissammenligninger"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forbrugerombudsmanden.dk/find-sager/markedsfoeringsloven/sager-efter-markedsfoeringsloven/markedsfoeringsloven/forhaandsbesked-om-markedsfoering-af-forbrugslaansvirksomheder-i-forbindelse-med-markedsfoering-af-en-spiludbyder/" TargetMode="External"/><Relationship Id="rId2" Type="http://schemas.openxmlformats.org/officeDocument/2006/relationships/hyperlink" Target="https://www.forbrugerombudsmanden.dk/kontakt/forhaandsbesked/"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forbrugerombudsmanden.dk/longreads/retningslinjer-for-prismarkedsfoering" TargetMode="External"/><Relationship Id="rId7" Type="http://schemas.openxmlformats.org/officeDocument/2006/relationships/hyperlink" Target="https://www.forbrugerombudsmanden.dk/media/46492/2016-vaerdiforringelse-ved-internethandel.pdf" TargetMode="External"/><Relationship Id="rId2" Type="http://schemas.openxmlformats.org/officeDocument/2006/relationships/hyperlink" Target="https://www.forbrugerombudsmanden.dk/media/56731/kvikguide-om-miljoemarkedsfoering.pdf" TargetMode="External"/><Relationship Id="rId1" Type="http://schemas.openxmlformats.org/officeDocument/2006/relationships/slideLayout" Target="../slideLayouts/slideLayout2.xml"/><Relationship Id="rId6" Type="http://schemas.openxmlformats.org/officeDocument/2006/relationships/hyperlink" Target="https://www.forbrugerombudsmanden.dk/media/49140/kvikguide-moms.pdf" TargetMode="External"/><Relationship Id="rId5" Type="http://schemas.openxmlformats.org/officeDocument/2006/relationships/hyperlink" Target="https://www.forbrugerombudsmanden.dk/media/56664/oversigt-over-reglerne-for-telefonsalg.pdf" TargetMode="External"/><Relationship Id="rId4" Type="http://schemas.openxmlformats.org/officeDocument/2006/relationships/hyperlink" Target="https://www.forbrugerombudsmanden.dk/media/56644/finanstilsynet-og-forbrugerombudsmandens-vejledning-om-kreditvaerdighedsvurdering.pdf"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youtube.com/watch?v=rrcBRn8StTY" TargetMode="External"/><Relationship Id="rId2" Type="http://schemas.openxmlformats.org/officeDocument/2006/relationships/hyperlink" Target="https://www.forbrug.dk/menu/quizz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B17A42-2C50-4253-B0C0-8788E42E14F5}"/>
              </a:ext>
            </a:extLst>
          </p:cNvPr>
          <p:cNvSpPr>
            <a:spLocks noGrp="1"/>
          </p:cNvSpPr>
          <p:nvPr>
            <p:ph type="ctrTitle"/>
          </p:nvPr>
        </p:nvSpPr>
        <p:spPr/>
        <p:txBody>
          <a:bodyPr/>
          <a:lstStyle/>
          <a:p>
            <a:r>
              <a:rPr lang="da-DK" dirty="0"/>
              <a:t>Markedsføringsloven</a:t>
            </a:r>
          </a:p>
        </p:txBody>
      </p:sp>
      <p:sp>
        <p:nvSpPr>
          <p:cNvPr id="3" name="Undertitel 2">
            <a:extLst>
              <a:ext uri="{FF2B5EF4-FFF2-40B4-BE49-F238E27FC236}">
                <a16:creationId xmlns:a16="http://schemas.microsoft.com/office/drawing/2014/main" id="{26B0C7A1-EC3A-448D-9823-BB7273C9AC6A}"/>
              </a:ext>
            </a:extLst>
          </p:cNvPr>
          <p:cNvSpPr>
            <a:spLocks noGrp="1"/>
          </p:cNvSpPr>
          <p:nvPr>
            <p:ph type="subTitle" idx="1"/>
          </p:nvPr>
        </p:nvSpPr>
        <p:spPr/>
        <p:txBody>
          <a:bodyPr/>
          <a:lstStyle/>
          <a:p>
            <a:r>
              <a:rPr lang="da-DK">
                <a:hlinkClick r:id="rId2"/>
              </a:rPr>
              <a:t>Find sager (forbrugerombudsmanden.dk)</a:t>
            </a:r>
            <a:endParaRPr lang="da-DK"/>
          </a:p>
        </p:txBody>
      </p:sp>
    </p:spTree>
    <p:extLst>
      <p:ext uri="{BB962C8B-B14F-4D97-AF65-F5344CB8AC3E}">
        <p14:creationId xmlns:p14="http://schemas.microsoft.com/office/powerpoint/2010/main" val="3184510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4D031D-44E9-4FF9-B80B-93A9B353C6AE}"/>
              </a:ext>
            </a:extLst>
          </p:cNvPr>
          <p:cNvSpPr>
            <a:spLocks noGrp="1"/>
          </p:cNvSpPr>
          <p:nvPr>
            <p:ph type="title"/>
          </p:nvPr>
        </p:nvSpPr>
        <p:spPr/>
        <p:txBody>
          <a:bodyPr/>
          <a:lstStyle/>
          <a:p>
            <a:r>
              <a:rPr lang="da-DK" dirty="0"/>
              <a:t>Ændring af </a:t>
            </a:r>
            <a:r>
              <a:rPr lang="da-DK" dirty="0" err="1"/>
              <a:t>markedsførings-loven</a:t>
            </a:r>
            <a:endParaRPr lang="da-DK" dirty="0"/>
          </a:p>
        </p:txBody>
      </p:sp>
      <p:sp>
        <p:nvSpPr>
          <p:cNvPr id="3" name="Pladsholder til indhold 2">
            <a:extLst>
              <a:ext uri="{FF2B5EF4-FFF2-40B4-BE49-F238E27FC236}">
                <a16:creationId xmlns:a16="http://schemas.microsoft.com/office/drawing/2014/main" id="{DE8AE386-9E4C-4FA3-89DE-6BFA7ED735FD}"/>
              </a:ext>
            </a:extLst>
          </p:cNvPr>
          <p:cNvSpPr>
            <a:spLocks noGrp="1"/>
          </p:cNvSpPr>
          <p:nvPr>
            <p:ph idx="1"/>
          </p:nvPr>
        </p:nvSpPr>
        <p:spPr>
          <a:xfrm>
            <a:off x="5118447" y="803186"/>
            <a:ext cx="6281873" cy="5864314"/>
          </a:xfrm>
        </p:spPr>
        <p:txBody>
          <a:bodyPr>
            <a:normAutofit fontScale="92500" lnSpcReduction="20000"/>
          </a:bodyPr>
          <a:lstStyle/>
          <a:p>
            <a:pPr marL="0" indent="0">
              <a:buNone/>
            </a:pPr>
            <a:r>
              <a:rPr lang="da-DK" sz="1900" b="1" dirty="0" err="1"/>
              <a:t>Markedføringsloven</a:t>
            </a:r>
            <a:r>
              <a:rPr lang="da-DK" sz="1900" b="1" dirty="0"/>
              <a:t> kom i en ny version 1. juli 2017</a:t>
            </a:r>
          </a:p>
          <a:p>
            <a:r>
              <a:rPr lang="da-DK" dirty="0"/>
              <a:t>Det betyder, at I skal være opmærksomme på, at når I søger på en §, så kan den omhandle noget andet, ende det I tror, hvis I finder en afgørelse fra før 1. juli 2017. </a:t>
            </a:r>
          </a:p>
          <a:p>
            <a:r>
              <a:rPr lang="da-DK" dirty="0"/>
              <a:t>Derfor er det vigtigt, at I ar adgang til begge versioner, så I kan tjekke, om det er det rigtige emne, I har fundet en afgørelse om. </a:t>
            </a:r>
          </a:p>
          <a:p>
            <a:r>
              <a:rPr lang="da-DK" dirty="0"/>
              <a:t>Når I søger på </a:t>
            </a:r>
            <a:r>
              <a:rPr lang="da-DK" dirty="0">
                <a:hlinkClick r:id="rId2"/>
              </a:rPr>
              <a:t>www.forbrugerombudsmanden.dk</a:t>
            </a:r>
            <a:r>
              <a:rPr lang="da-DK" dirty="0"/>
              <a:t> for at finde afgørelser i forhold til Markedsføringsloven, skal I være opmærksomme på, hvornår afgørelsen er truffet. </a:t>
            </a:r>
          </a:p>
          <a:p>
            <a:r>
              <a:rPr lang="da-DK" b="1" dirty="0"/>
              <a:t>Eksempel:</a:t>
            </a:r>
            <a:r>
              <a:rPr lang="da-DK" dirty="0"/>
              <a:t> Reglerne for </a:t>
            </a:r>
            <a:r>
              <a:rPr lang="da-DK" b="1" dirty="0"/>
              <a:t>garanti</a:t>
            </a:r>
            <a:r>
              <a:rPr lang="da-DK" dirty="0"/>
              <a:t> findes i  §12 i den gamle markedsføringslov og i §17 i den nye markedsføringslov. </a:t>
            </a:r>
          </a:p>
          <a:p>
            <a:r>
              <a:rPr lang="da-DK" dirty="0"/>
              <a:t>NY – </a:t>
            </a:r>
            <a:r>
              <a:rPr lang="da-DK" dirty="0" err="1"/>
              <a:t>Gældelde</a:t>
            </a:r>
            <a:r>
              <a:rPr lang="da-DK" dirty="0"/>
              <a:t> markedsføringslov:</a:t>
            </a:r>
          </a:p>
          <a:p>
            <a:pPr marL="0" indent="0">
              <a:buNone/>
            </a:pPr>
            <a:r>
              <a:rPr lang="da-DK" dirty="0">
                <a:hlinkClick r:id="rId3"/>
              </a:rPr>
              <a:t>https://www.retsinformation.dk/eli/lta/2024/1420</a:t>
            </a:r>
            <a:endParaRPr lang="da-DK" dirty="0"/>
          </a:p>
          <a:p>
            <a:pPr marL="0" indent="0">
              <a:buNone/>
            </a:pPr>
            <a:endParaRPr lang="da-DK" dirty="0"/>
          </a:p>
          <a:p>
            <a:r>
              <a:rPr lang="da-DK" dirty="0"/>
              <a:t>GAMMEL – Historisk markedsføringslov: </a:t>
            </a:r>
            <a:r>
              <a:rPr lang="da-DK"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https://www.retsinformation.dk/eli/lta/2013/1216</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368218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CA04B8-1D47-49A0-8E35-BD0850A58756}"/>
              </a:ext>
            </a:extLst>
          </p:cNvPr>
          <p:cNvSpPr>
            <a:spLocks noGrp="1"/>
          </p:cNvSpPr>
          <p:nvPr>
            <p:ph type="title"/>
          </p:nvPr>
        </p:nvSpPr>
        <p:spPr/>
        <p:txBody>
          <a:bodyPr/>
          <a:lstStyle/>
          <a:p>
            <a:r>
              <a:rPr lang="da-DK" dirty="0" err="1"/>
              <a:t>Markedsførings-lovens</a:t>
            </a:r>
            <a:r>
              <a:rPr lang="da-DK"/>
              <a:t> </a:t>
            </a:r>
            <a:br>
              <a:rPr lang="da-DK"/>
            </a:br>
            <a:r>
              <a:rPr lang="da-DK"/>
              <a:t>formål</a:t>
            </a:r>
            <a:endParaRPr lang="da-DK" dirty="0"/>
          </a:p>
        </p:txBody>
      </p:sp>
      <p:sp>
        <p:nvSpPr>
          <p:cNvPr id="3" name="Pladsholder til indhold 2">
            <a:extLst>
              <a:ext uri="{FF2B5EF4-FFF2-40B4-BE49-F238E27FC236}">
                <a16:creationId xmlns:a16="http://schemas.microsoft.com/office/drawing/2014/main" id="{B9EFCBE2-7B31-4562-A3C5-31926C2BFACB}"/>
              </a:ext>
            </a:extLst>
          </p:cNvPr>
          <p:cNvSpPr>
            <a:spLocks noGrp="1"/>
          </p:cNvSpPr>
          <p:nvPr>
            <p:ph idx="1"/>
          </p:nvPr>
        </p:nvSpPr>
        <p:spPr/>
        <p:txBody>
          <a:bodyPr/>
          <a:lstStyle/>
          <a:p>
            <a:pPr algn="l"/>
            <a:r>
              <a:rPr lang="da-DK" b="1" i="0" dirty="0">
                <a:solidFill>
                  <a:srgbClr val="333333"/>
                </a:solidFill>
                <a:effectLst/>
                <a:latin typeface="arial" panose="020B0604020202020204" pitchFamily="34" charset="0"/>
              </a:rPr>
              <a:t>Markedsføringsloven</a:t>
            </a:r>
            <a:r>
              <a:rPr lang="da-DK" b="0" i="0" dirty="0">
                <a:solidFill>
                  <a:srgbClr val="333333"/>
                </a:solidFill>
                <a:effectLst/>
                <a:latin typeface="arial" panose="020B0604020202020204" pitchFamily="34" charset="0"/>
              </a:rPr>
              <a:t> revideres med jævne mellemrum dels for at følge den faktiske udvikling dels for at efterleve EU-direktiver.</a:t>
            </a:r>
          </a:p>
          <a:p>
            <a:pPr algn="l"/>
            <a:r>
              <a:rPr lang="da-DK" b="0" i="0" dirty="0">
                <a:solidFill>
                  <a:srgbClr val="333333"/>
                </a:solidFill>
                <a:effectLst/>
                <a:latin typeface="arial" panose="020B0604020202020204" pitchFamily="34" charset="0"/>
              </a:rPr>
              <a:t>Lovens formål er at:</a:t>
            </a:r>
          </a:p>
          <a:p>
            <a:pPr lvl="1">
              <a:buFont typeface="Arial" panose="020B0604020202020204" pitchFamily="34" charset="0"/>
              <a:buChar char="•"/>
            </a:pPr>
            <a:r>
              <a:rPr lang="da-DK" b="0" i="0" dirty="0">
                <a:solidFill>
                  <a:srgbClr val="333333"/>
                </a:solidFill>
                <a:effectLst/>
                <a:latin typeface="arial" panose="020B0604020202020204" pitchFamily="34" charset="0"/>
              </a:rPr>
              <a:t>Beskytte </a:t>
            </a:r>
            <a:r>
              <a:rPr lang="da-DK" b="1" i="0" dirty="0">
                <a:solidFill>
                  <a:srgbClr val="333333"/>
                </a:solidFill>
                <a:effectLst/>
                <a:latin typeface="arial" panose="020B0604020202020204" pitchFamily="34" charset="0"/>
              </a:rPr>
              <a:t>forbrugerne</a:t>
            </a:r>
            <a:r>
              <a:rPr lang="da-DK" b="0" i="0" dirty="0">
                <a:solidFill>
                  <a:srgbClr val="333333"/>
                </a:solidFill>
                <a:effectLst/>
                <a:latin typeface="arial" panose="020B0604020202020204" pitchFamily="34" charset="0"/>
              </a:rPr>
              <a:t> mod markedsføringstiltag, der enten "narrer" eller på anden måde behandler forbrugeren uacceptabelt.</a:t>
            </a:r>
          </a:p>
          <a:p>
            <a:pPr lvl="1">
              <a:buFont typeface="Arial" panose="020B0604020202020204" pitchFamily="34" charset="0"/>
              <a:buChar char="•"/>
            </a:pPr>
            <a:r>
              <a:rPr lang="da-DK" b="0" i="0" dirty="0">
                <a:solidFill>
                  <a:srgbClr val="333333"/>
                </a:solidFill>
                <a:effectLst/>
                <a:latin typeface="arial" panose="020B0604020202020204" pitchFamily="34" charset="0"/>
              </a:rPr>
              <a:t>Beskytte de </a:t>
            </a:r>
            <a:r>
              <a:rPr lang="da-DK" b="1" i="0" dirty="0">
                <a:solidFill>
                  <a:srgbClr val="333333"/>
                </a:solidFill>
                <a:effectLst/>
                <a:latin typeface="arial" panose="020B0604020202020204" pitchFamily="34" charset="0"/>
              </a:rPr>
              <a:t>erhvervsdrivende</a:t>
            </a:r>
            <a:r>
              <a:rPr lang="da-DK" b="0" i="0" dirty="0">
                <a:solidFill>
                  <a:srgbClr val="333333"/>
                </a:solidFill>
                <a:effectLst/>
                <a:latin typeface="arial" panose="020B0604020202020204" pitchFamily="34" charset="0"/>
              </a:rPr>
              <a:t> mod illoyal konkurrence både direkte og i forhold til forbrugerne.</a:t>
            </a:r>
          </a:p>
          <a:p>
            <a:pPr lvl="1">
              <a:buFont typeface="Arial" panose="020B0604020202020204" pitchFamily="34" charset="0"/>
              <a:buChar char="•"/>
            </a:pPr>
            <a:r>
              <a:rPr lang="da-DK" b="0" i="0" dirty="0">
                <a:solidFill>
                  <a:srgbClr val="333333"/>
                </a:solidFill>
                <a:effectLst/>
                <a:latin typeface="arial" panose="020B0604020202020204" pitchFamily="34" charset="0"/>
              </a:rPr>
              <a:t>Varetage </a:t>
            </a:r>
            <a:r>
              <a:rPr lang="da-DK" b="1" i="0" dirty="0">
                <a:solidFill>
                  <a:srgbClr val="333333"/>
                </a:solidFill>
                <a:effectLst/>
                <a:latin typeface="arial" panose="020B0604020202020204" pitchFamily="34" charset="0"/>
              </a:rPr>
              <a:t>samfundets interesse</a:t>
            </a:r>
            <a:r>
              <a:rPr lang="da-DK" b="0" i="0" dirty="0">
                <a:solidFill>
                  <a:srgbClr val="333333"/>
                </a:solidFill>
                <a:effectLst/>
                <a:latin typeface="arial" panose="020B0604020202020204" pitchFamily="34" charset="0"/>
              </a:rPr>
              <a:t> ved at hindre brug af fx kønsdiskriminerende og voldelige reklamer mv.</a:t>
            </a:r>
          </a:p>
          <a:p>
            <a:endParaRPr lang="da-DK" dirty="0"/>
          </a:p>
        </p:txBody>
      </p:sp>
    </p:spTree>
    <p:extLst>
      <p:ext uri="{BB962C8B-B14F-4D97-AF65-F5344CB8AC3E}">
        <p14:creationId xmlns:p14="http://schemas.microsoft.com/office/powerpoint/2010/main" val="214282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A0575C-4537-4F8A-A607-F7E31F9B49D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50A228C-D581-45AE-BBDA-9BB8CCB6E85D}"/>
              </a:ext>
            </a:extLst>
          </p:cNvPr>
          <p:cNvSpPr>
            <a:spLocks noGrp="1"/>
          </p:cNvSpPr>
          <p:nvPr>
            <p:ph idx="1"/>
          </p:nvPr>
        </p:nvSpPr>
        <p:spPr/>
        <p:txBody>
          <a:bodyPr>
            <a:normAutofit fontScale="92500" lnSpcReduction="10000"/>
          </a:bodyPr>
          <a:lstStyle/>
          <a:p>
            <a:pPr algn="l"/>
            <a:r>
              <a:rPr lang="da-DK" b="0" i="0" dirty="0">
                <a:solidFill>
                  <a:srgbClr val="333333"/>
                </a:solidFill>
                <a:effectLst/>
                <a:latin typeface="arial" panose="020B0604020202020204" pitchFamily="34" charset="0"/>
              </a:rPr>
              <a:t>Det er </a:t>
            </a:r>
            <a:r>
              <a:rPr lang="da-DK" b="1" i="0" dirty="0">
                <a:solidFill>
                  <a:srgbClr val="333333"/>
                </a:solidFill>
                <a:effectLst/>
                <a:latin typeface="arial" panose="020B0604020202020204" pitchFamily="34" charset="0"/>
              </a:rPr>
              <a:t>vigtigt </a:t>
            </a:r>
            <a:r>
              <a:rPr lang="da-DK" b="0" i="0" dirty="0">
                <a:solidFill>
                  <a:srgbClr val="333333"/>
                </a:solidFill>
                <a:effectLst/>
                <a:latin typeface="arial" panose="020B0604020202020204" pitchFamily="34" charset="0"/>
              </a:rPr>
              <a:t>at bemærke, at </a:t>
            </a:r>
            <a:r>
              <a:rPr lang="da-DK" b="1" i="1" dirty="0">
                <a:solidFill>
                  <a:srgbClr val="333333"/>
                </a:solidFill>
                <a:effectLst/>
                <a:latin typeface="arial" panose="020B0604020202020204" pitchFamily="34" charset="0"/>
              </a:rPr>
              <a:t>markedsføringsloven ikke umiddelbart giver den enkelte forbruger rettigheder</a:t>
            </a:r>
            <a:r>
              <a:rPr lang="da-DK" b="0" i="0" dirty="0">
                <a:solidFill>
                  <a:srgbClr val="333333"/>
                </a:solidFill>
                <a:effectLst/>
                <a:latin typeface="arial" panose="020B0604020202020204" pitchFamily="34" charset="0"/>
              </a:rPr>
              <a:t>. Har en forbruger følt sig vildledt af en brugsanvisning, følt sig stødt af en diskriminerende reklame eller er et barn blevet udsat for en skræmmekampagne, så giver det ikke automatisk forbrugerne mulighed for at få erstatning eller ombyttet en vare mv. </a:t>
            </a:r>
            <a:r>
              <a:rPr lang="da-DK" b="1" i="1" dirty="0">
                <a:solidFill>
                  <a:srgbClr val="333333"/>
                </a:solidFill>
                <a:effectLst/>
                <a:latin typeface="arial" panose="020B0604020202020204" pitchFamily="34" charset="0"/>
              </a:rPr>
              <a:t>Hvis forbrugeren skal kunne rejse krav mod en sælger/annoncør mv., skal dette oftest ske ved brug af Købelovens regler om mangelfulde varer herunder manglende oplysninger mv.</a:t>
            </a:r>
          </a:p>
          <a:p>
            <a:pPr algn="l"/>
            <a:r>
              <a:rPr lang="da-DK" b="0" i="0" dirty="0">
                <a:solidFill>
                  <a:srgbClr val="333333"/>
                </a:solidFill>
                <a:effectLst/>
                <a:latin typeface="arial" panose="020B0604020202020204" pitchFamily="34" charset="0"/>
              </a:rPr>
              <a:t>Visse juridiske personer sidestilles med forbrugere. Det drejer sig om fx foreninger, der alene har forbrugere om medlemmer. Det kan fx være en lille andelsboligforening, der skal indkøbe maling til foreningens plankeværker.</a:t>
            </a:r>
          </a:p>
          <a:p>
            <a:pPr algn="l"/>
            <a:r>
              <a:rPr lang="da-DK" b="0" i="0" dirty="0">
                <a:solidFill>
                  <a:srgbClr val="333333"/>
                </a:solidFill>
                <a:effectLst/>
                <a:latin typeface="arial" panose="020B0604020202020204" pitchFamily="34" charset="0"/>
              </a:rPr>
              <a:t>Markedsføringsloven giver i stedet </a:t>
            </a:r>
            <a:r>
              <a:rPr lang="da-DK" b="1" i="1" dirty="0">
                <a:solidFill>
                  <a:srgbClr val="333333"/>
                </a:solidFill>
                <a:effectLst/>
                <a:latin typeface="arial" panose="020B0604020202020204" pitchFamily="34" charset="0"/>
              </a:rPr>
              <a:t>Forbrugerombudsmanden mulighed for at gribe ind </a:t>
            </a:r>
            <a:r>
              <a:rPr lang="da-DK" b="0" i="0" dirty="0">
                <a:solidFill>
                  <a:srgbClr val="333333"/>
                </a:solidFill>
                <a:effectLst/>
                <a:latin typeface="arial" panose="020B0604020202020204" pitchFamily="34" charset="0"/>
              </a:rPr>
              <a:t>og få stoppet og evt. straffet ulovlig markedsføring.</a:t>
            </a:r>
          </a:p>
          <a:p>
            <a:endParaRPr lang="da-DK" dirty="0"/>
          </a:p>
        </p:txBody>
      </p:sp>
    </p:spTree>
    <p:extLst>
      <p:ext uri="{BB962C8B-B14F-4D97-AF65-F5344CB8AC3E}">
        <p14:creationId xmlns:p14="http://schemas.microsoft.com/office/powerpoint/2010/main" val="2064322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159BC6-D344-4B9B-930F-286707A9EC57}"/>
              </a:ext>
            </a:extLst>
          </p:cNvPr>
          <p:cNvSpPr>
            <a:spLocks noGrp="1"/>
          </p:cNvSpPr>
          <p:nvPr>
            <p:ph type="title"/>
          </p:nvPr>
        </p:nvSpPr>
        <p:spPr>
          <a:xfrm>
            <a:off x="888631" y="2349925"/>
            <a:ext cx="3742092" cy="2456442"/>
          </a:xfrm>
        </p:spPr>
        <p:txBody>
          <a:bodyPr/>
          <a:lstStyle/>
          <a:p>
            <a:r>
              <a:rPr lang="da-DK" dirty="0"/>
              <a:t>Generalklausuler</a:t>
            </a:r>
          </a:p>
        </p:txBody>
      </p:sp>
      <p:sp>
        <p:nvSpPr>
          <p:cNvPr id="3" name="Pladsholder til indhold 2">
            <a:extLst>
              <a:ext uri="{FF2B5EF4-FFF2-40B4-BE49-F238E27FC236}">
                <a16:creationId xmlns:a16="http://schemas.microsoft.com/office/drawing/2014/main" id="{FD6E9E37-E5CD-490E-9A78-BFDD06887D00}"/>
              </a:ext>
            </a:extLst>
          </p:cNvPr>
          <p:cNvSpPr>
            <a:spLocks noGrp="1"/>
          </p:cNvSpPr>
          <p:nvPr>
            <p:ph idx="1"/>
          </p:nvPr>
        </p:nvSpPr>
        <p:spPr/>
        <p:txBody>
          <a:bodyPr/>
          <a:lstStyle/>
          <a:p>
            <a:pPr algn="l"/>
            <a:r>
              <a:rPr lang="da-DK" b="0" i="0" dirty="0">
                <a:solidFill>
                  <a:srgbClr val="333333"/>
                </a:solidFill>
                <a:effectLst/>
                <a:latin typeface="arial" panose="020B0604020202020204" pitchFamily="34" charset="0"/>
              </a:rPr>
              <a:t>Det er umuligt at formulere regler om enhver tænkelig situation, så derfor har lovgiver valgt at benytte udtryk, der sætter en overordnet retlig standard til god opførsel. Det udtrykkes med ordene "god skik".</a:t>
            </a:r>
          </a:p>
          <a:p>
            <a:pPr algn="l"/>
            <a:r>
              <a:rPr lang="da-DK" b="0" i="0" dirty="0">
                <a:solidFill>
                  <a:srgbClr val="333333"/>
                </a:solidFill>
                <a:effectLst/>
                <a:latin typeface="arial" panose="020B0604020202020204" pitchFamily="34" charset="0"/>
              </a:rPr>
              <a:t>En paragraf kaldes en </a:t>
            </a:r>
            <a:r>
              <a:rPr lang="da-DK" b="1" i="0" dirty="0">
                <a:solidFill>
                  <a:srgbClr val="333333"/>
                </a:solidFill>
                <a:effectLst/>
                <a:latin typeface="arial" panose="020B0604020202020204" pitchFamily="34" charset="0"/>
              </a:rPr>
              <a:t>generalklausul</a:t>
            </a:r>
            <a:r>
              <a:rPr lang="da-DK" b="0" i="0" dirty="0">
                <a:solidFill>
                  <a:srgbClr val="333333"/>
                </a:solidFill>
                <a:effectLst/>
                <a:latin typeface="arial" panose="020B0604020202020204" pitchFamily="34" charset="0"/>
              </a:rPr>
              <a:t>, når den indeholder et meget bredt formuleret princip. Bestemmelserne i </a:t>
            </a:r>
            <a:r>
              <a:rPr lang="da-DK" b="1" i="0" dirty="0">
                <a:solidFill>
                  <a:srgbClr val="333333"/>
                </a:solidFill>
                <a:effectLst/>
                <a:latin typeface="arial" panose="020B0604020202020204" pitchFamily="34" charset="0"/>
              </a:rPr>
              <a:t>§§ 3 og 4 </a:t>
            </a:r>
            <a:r>
              <a:rPr lang="da-DK" b="0" i="0" dirty="0">
                <a:solidFill>
                  <a:srgbClr val="333333"/>
                </a:solidFill>
                <a:effectLst/>
                <a:latin typeface="arial" panose="020B0604020202020204" pitchFamily="34" charset="0"/>
              </a:rPr>
              <a:t>tilkendegiver lovens overordnede krav om, at der skal udvises god skik. God skik er en ret </a:t>
            </a:r>
            <a:r>
              <a:rPr lang="da-DK" b="1" i="0" dirty="0">
                <a:solidFill>
                  <a:srgbClr val="333333"/>
                </a:solidFill>
                <a:effectLst/>
                <a:latin typeface="arial" panose="020B0604020202020204" pitchFamily="34" charset="0"/>
              </a:rPr>
              <a:t>upræcis formulering</a:t>
            </a:r>
            <a:r>
              <a:rPr lang="da-DK" b="0" i="0" dirty="0">
                <a:solidFill>
                  <a:srgbClr val="333333"/>
                </a:solidFill>
                <a:effectLst/>
                <a:latin typeface="arial" panose="020B0604020202020204" pitchFamily="34" charset="0"/>
              </a:rPr>
              <a:t>, da den altid vil knytte sig til en aktuel tids moralske og etiske normer, men det betyder samtidig, at princippet om god skik kan rumme de holdningsændringer, der viser sig på grund af samfundets udvikling.</a:t>
            </a:r>
          </a:p>
          <a:p>
            <a:endParaRPr lang="da-DK" dirty="0"/>
          </a:p>
        </p:txBody>
      </p:sp>
    </p:spTree>
    <p:extLst>
      <p:ext uri="{BB962C8B-B14F-4D97-AF65-F5344CB8AC3E}">
        <p14:creationId xmlns:p14="http://schemas.microsoft.com/office/powerpoint/2010/main" val="3804679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A3D1D-2887-4C30-A25C-D3BC358A1939}"/>
              </a:ext>
            </a:extLst>
          </p:cNvPr>
          <p:cNvSpPr>
            <a:spLocks noGrp="1"/>
          </p:cNvSpPr>
          <p:nvPr>
            <p:ph type="title"/>
          </p:nvPr>
        </p:nvSpPr>
        <p:spPr/>
        <p:txBody>
          <a:bodyPr/>
          <a:lstStyle/>
          <a:p>
            <a:r>
              <a:rPr lang="da-DK" dirty="0"/>
              <a:t>Generalklausul §3</a:t>
            </a:r>
          </a:p>
        </p:txBody>
      </p:sp>
      <p:sp>
        <p:nvSpPr>
          <p:cNvPr id="3" name="Pladsholder til indhold 2">
            <a:extLst>
              <a:ext uri="{FF2B5EF4-FFF2-40B4-BE49-F238E27FC236}">
                <a16:creationId xmlns:a16="http://schemas.microsoft.com/office/drawing/2014/main" id="{66E571FA-2E86-4232-9F73-2E48C52D6F1B}"/>
              </a:ext>
            </a:extLst>
          </p:cNvPr>
          <p:cNvSpPr>
            <a:spLocks noGrp="1"/>
          </p:cNvSpPr>
          <p:nvPr>
            <p:ph idx="1"/>
          </p:nvPr>
        </p:nvSpPr>
        <p:spPr/>
        <p:txBody>
          <a:bodyPr/>
          <a:lstStyle/>
          <a:p>
            <a:r>
              <a:rPr lang="da-DK" b="1" i="0" dirty="0">
                <a:solidFill>
                  <a:srgbClr val="333333"/>
                </a:solidFill>
                <a:effectLst/>
                <a:latin typeface="arial" panose="020B0604020202020204" pitchFamily="34" charset="0"/>
              </a:rPr>
              <a:t>God markedsføringsskik</a:t>
            </a:r>
            <a:r>
              <a:rPr lang="da-DK" b="0" i="0" dirty="0">
                <a:solidFill>
                  <a:srgbClr val="333333"/>
                </a:solidFill>
                <a:effectLst/>
                <a:latin typeface="arial" panose="020B0604020202020204" pitchFamily="34" charset="0"/>
              </a:rPr>
              <a:t> omfatter alt, hvad en erhvervsdrivende gør – bare det har et overordnet sigte om at fremme kendskab til og/eller salg af en ydelse eller et produkt.</a:t>
            </a:r>
          </a:p>
          <a:p>
            <a:r>
              <a:rPr lang="da-DK" b="0" i="0" dirty="0">
                <a:solidFill>
                  <a:srgbClr val="333333"/>
                </a:solidFill>
                <a:effectLst/>
                <a:latin typeface="arial" panose="020B0604020202020204" pitchFamily="34" charset="0"/>
                <a:hlinkClick r:id="rId2"/>
              </a:rPr>
              <a:t>https://forbrugerombudsmanden.dk/find-sager/sager/markedsfoeringsloven/sager-efter-markedsfoeringsloven/spam/markedsfoering-via-bluetooth-i-strid-med-god-markedsfoeringsskik</a:t>
            </a:r>
            <a:endParaRPr lang="da-DK" b="0" i="0" dirty="0">
              <a:solidFill>
                <a:srgbClr val="333333"/>
              </a:solidFill>
              <a:effectLst/>
              <a:latin typeface="arial" panose="020B0604020202020204" pitchFamily="34" charset="0"/>
            </a:endParaRPr>
          </a:p>
          <a:p>
            <a:endParaRPr lang="da-DK"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411685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F930A-C286-496A-BCD5-DDF55FB557B4}"/>
              </a:ext>
            </a:extLst>
          </p:cNvPr>
          <p:cNvSpPr>
            <a:spLocks noGrp="1"/>
          </p:cNvSpPr>
          <p:nvPr>
            <p:ph type="title"/>
          </p:nvPr>
        </p:nvSpPr>
        <p:spPr/>
        <p:txBody>
          <a:bodyPr/>
          <a:lstStyle/>
          <a:p>
            <a:r>
              <a:rPr lang="da-DK" dirty="0"/>
              <a:t>§3, stk.1</a:t>
            </a:r>
          </a:p>
        </p:txBody>
      </p:sp>
      <p:sp>
        <p:nvSpPr>
          <p:cNvPr id="3" name="Pladsholder til indhold 2">
            <a:extLst>
              <a:ext uri="{FF2B5EF4-FFF2-40B4-BE49-F238E27FC236}">
                <a16:creationId xmlns:a16="http://schemas.microsoft.com/office/drawing/2014/main" id="{C3C8BCF5-7C72-474F-BFEB-40FE4C02F0B6}"/>
              </a:ext>
            </a:extLst>
          </p:cNvPr>
          <p:cNvSpPr>
            <a:spLocks noGrp="1"/>
          </p:cNvSpPr>
          <p:nvPr>
            <p:ph idx="1"/>
          </p:nvPr>
        </p:nvSpPr>
        <p:spPr/>
        <p:txBody>
          <a:bodyPr>
            <a:normAutofit fontScale="92500"/>
          </a:bodyPr>
          <a:lstStyle/>
          <a:p>
            <a:r>
              <a:rPr lang="da-DK" b="0" i="0" dirty="0">
                <a:solidFill>
                  <a:srgbClr val="222222"/>
                </a:solidFill>
                <a:effectLst/>
                <a:latin typeface="kg-icons"/>
              </a:rPr>
              <a:t>Erhvervsdrivende  skal udvise god markedsføringsskik under hensyntagen til forbrugere, erhvervsdrivende og almene samfundsinteresser, jf. dog stk. 3.</a:t>
            </a:r>
          </a:p>
          <a:p>
            <a:r>
              <a:rPr lang="da-DK" b="0" i="1" dirty="0">
                <a:solidFill>
                  <a:srgbClr val="222222"/>
                </a:solidFill>
                <a:effectLst/>
                <a:latin typeface="kg-icons"/>
              </a:rPr>
              <a:t>I tilfælde, hvor den pågældende handelspraksis strider imod hensyn til smag og anstændighed, sikkerhed og sundhed og andre hensyn, finder § 3 stk. 1 og 2 anvendelse ved siden af kapitel 2.</a:t>
            </a:r>
          </a:p>
          <a:p>
            <a:r>
              <a:rPr lang="da-DK" b="0" i="1" dirty="0">
                <a:solidFill>
                  <a:srgbClr val="222222"/>
                </a:solidFill>
                <a:effectLst/>
                <a:latin typeface="kg-icons"/>
              </a:rPr>
              <a:t>Stk. 1 finder således anvendelse i forhold mellem to erhvervsdrivende og i forhold mellem erhvervsdrivende og forbrugere, </a:t>
            </a:r>
            <a:r>
              <a:rPr lang="da-DK" b="1" i="1" dirty="0">
                <a:solidFill>
                  <a:srgbClr val="222222"/>
                </a:solidFill>
                <a:effectLst/>
                <a:latin typeface="kg-icons"/>
              </a:rPr>
              <a:t>hvor der ikke sker en påvirkning af forbrugernes økonomiske interesser.</a:t>
            </a:r>
          </a:p>
          <a:p>
            <a:r>
              <a:rPr lang="da-DK" b="1" i="1" dirty="0">
                <a:solidFill>
                  <a:srgbClr val="222222"/>
                </a:solidFill>
                <a:effectLst/>
                <a:latin typeface="kg-icons"/>
                <a:hlinkClick r:id="rId2"/>
              </a:rPr>
              <a:t>https://forbrugerombudsmanden.dk/find-sager/sager/markedsfoeringsloven/sager-efter-markedsfoeringsloven/kreditkoeb/manglende-kreditvaerdighedsvurdering-foerte-til-ugyldighed-og-tilbagebetaling</a:t>
            </a:r>
            <a:endParaRPr lang="da-DK" b="1" i="1" dirty="0">
              <a:solidFill>
                <a:srgbClr val="222222"/>
              </a:solidFill>
              <a:effectLst/>
              <a:latin typeface="kg-icons"/>
            </a:endParaRPr>
          </a:p>
          <a:p>
            <a:endParaRPr lang="da-DK" b="1" i="1" dirty="0">
              <a:solidFill>
                <a:srgbClr val="222222"/>
              </a:solidFill>
              <a:effectLst/>
              <a:latin typeface="kg-icons"/>
            </a:endParaRPr>
          </a:p>
        </p:txBody>
      </p:sp>
    </p:spTree>
    <p:extLst>
      <p:ext uri="{BB962C8B-B14F-4D97-AF65-F5344CB8AC3E}">
        <p14:creationId xmlns:p14="http://schemas.microsoft.com/office/powerpoint/2010/main" val="4181222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66FB46-25B9-450D-9489-D2BB539D175E}"/>
              </a:ext>
            </a:extLst>
          </p:cNvPr>
          <p:cNvSpPr>
            <a:spLocks noGrp="1"/>
          </p:cNvSpPr>
          <p:nvPr>
            <p:ph type="title"/>
          </p:nvPr>
        </p:nvSpPr>
        <p:spPr/>
        <p:txBody>
          <a:bodyPr/>
          <a:lstStyle/>
          <a:p>
            <a:r>
              <a:rPr lang="da-DK" dirty="0"/>
              <a:t>§3, stk. 2</a:t>
            </a:r>
          </a:p>
        </p:txBody>
      </p:sp>
      <p:sp>
        <p:nvSpPr>
          <p:cNvPr id="3" name="Pladsholder til indhold 2">
            <a:extLst>
              <a:ext uri="{FF2B5EF4-FFF2-40B4-BE49-F238E27FC236}">
                <a16:creationId xmlns:a16="http://schemas.microsoft.com/office/drawing/2014/main" id="{F5431457-A13A-4B31-851B-5644FD759EF5}"/>
              </a:ext>
            </a:extLst>
          </p:cNvPr>
          <p:cNvSpPr>
            <a:spLocks noGrp="1"/>
          </p:cNvSpPr>
          <p:nvPr>
            <p:ph idx="1"/>
          </p:nvPr>
        </p:nvSpPr>
        <p:spPr>
          <a:xfrm>
            <a:off x="5118447" y="364067"/>
            <a:ext cx="6281873" cy="5687741"/>
          </a:xfrm>
        </p:spPr>
        <p:txBody>
          <a:bodyPr>
            <a:normAutofit/>
          </a:bodyPr>
          <a:lstStyle/>
          <a:p>
            <a:pPr marL="0" indent="0">
              <a:buNone/>
            </a:pPr>
            <a:r>
              <a:rPr lang="da-DK" b="1" i="1" dirty="0">
                <a:solidFill>
                  <a:srgbClr val="222222"/>
                </a:solidFill>
                <a:effectLst/>
                <a:latin typeface="kg-icons"/>
              </a:rPr>
              <a:t>Stk. 2.</a:t>
            </a:r>
            <a:r>
              <a:rPr lang="da-DK" b="1" i="0" dirty="0">
                <a:solidFill>
                  <a:srgbClr val="222222"/>
                </a:solidFill>
                <a:effectLst/>
                <a:latin typeface="kg-icons"/>
              </a:rPr>
              <a:t> </a:t>
            </a:r>
            <a:r>
              <a:rPr lang="da-DK" b="0" i="0" dirty="0">
                <a:solidFill>
                  <a:srgbClr val="222222"/>
                </a:solidFill>
                <a:effectLst/>
                <a:latin typeface="kg-icons"/>
              </a:rPr>
              <a:t>Handelspraksis rettet mod børn og unge, eller hvor børn og unge er særligt sårbare over for den pågældende handelspraksis, skal være udformet med særlig hensyntagen til børns og unges naturlige godtroenhed og manglende erfaring og kritiske sans, som bevirker, at de er lettere at påvirke og nemmere at præge, jf. dog stk. 3.</a:t>
            </a:r>
          </a:p>
          <a:p>
            <a:r>
              <a:rPr lang="da-DK" b="0" i="1" dirty="0">
                <a:solidFill>
                  <a:srgbClr val="222222"/>
                </a:solidFill>
                <a:effectLst/>
                <a:latin typeface="kg-icons"/>
              </a:rPr>
              <a:t>Begrebet børn og unge dækker generelt personer op til 18 år, men markedsføringen skal bedømmes i forhold til den konkrete aldersgruppe, den henvender sig til. Det indebærer, </a:t>
            </a:r>
            <a:r>
              <a:rPr lang="da-DK" b="1" i="1" dirty="0">
                <a:solidFill>
                  <a:srgbClr val="222222"/>
                </a:solidFill>
                <a:effectLst/>
                <a:latin typeface="kg-icons"/>
              </a:rPr>
              <a:t>at en reklame, der henvender sig til små børn, skal vurderes anderledes end en reklame, der henvender sig til unge på 15-16 år. </a:t>
            </a:r>
            <a:r>
              <a:rPr lang="da-DK" b="0" i="1" dirty="0">
                <a:solidFill>
                  <a:srgbClr val="222222"/>
                </a:solidFill>
                <a:effectLst/>
                <a:latin typeface="kg-icons"/>
              </a:rPr>
              <a:t>Det er ikke udelukket at anvende bestemmelsen på unge over 18 år.</a:t>
            </a:r>
          </a:p>
          <a:p>
            <a:r>
              <a:rPr lang="da-DK" b="0" i="1" dirty="0">
                <a:solidFill>
                  <a:srgbClr val="222222"/>
                </a:solidFill>
                <a:effectLst/>
                <a:latin typeface="kg-icons"/>
                <a:hlinkClick r:id="rId2"/>
              </a:rPr>
              <a:t>https://www.bt.dk/foedevarer/se-reklamen-her-gaar-cult-langt-over-graensen</a:t>
            </a:r>
            <a:endParaRPr lang="da-DK" b="0" i="1" dirty="0">
              <a:solidFill>
                <a:srgbClr val="222222"/>
              </a:solidFill>
              <a:effectLst/>
              <a:latin typeface="kg-icons"/>
            </a:endParaRPr>
          </a:p>
          <a:p>
            <a:endParaRPr lang="da-DK" b="0" i="1" dirty="0">
              <a:solidFill>
                <a:srgbClr val="222222"/>
              </a:solidFill>
              <a:effectLst/>
              <a:latin typeface="kg-icons"/>
            </a:endParaRPr>
          </a:p>
          <a:p>
            <a:endParaRPr lang="da-DK" dirty="0"/>
          </a:p>
        </p:txBody>
      </p:sp>
    </p:spTree>
    <p:extLst>
      <p:ext uri="{BB962C8B-B14F-4D97-AF65-F5344CB8AC3E}">
        <p14:creationId xmlns:p14="http://schemas.microsoft.com/office/powerpoint/2010/main" val="3610956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6A781-D23D-4EE7-9D4D-6973352FF186}"/>
              </a:ext>
            </a:extLst>
          </p:cNvPr>
          <p:cNvSpPr>
            <a:spLocks noGrp="1"/>
          </p:cNvSpPr>
          <p:nvPr>
            <p:ph type="title"/>
          </p:nvPr>
        </p:nvSpPr>
        <p:spPr/>
        <p:txBody>
          <a:bodyPr/>
          <a:lstStyle/>
          <a:p>
            <a:r>
              <a:rPr lang="da-DK" dirty="0"/>
              <a:t>§3, stk. 3</a:t>
            </a:r>
          </a:p>
        </p:txBody>
      </p:sp>
      <p:sp>
        <p:nvSpPr>
          <p:cNvPr id="3" name="Pladsholder til indhold 2">
            <a:extLst>
              <a:ext uri="{FF2B5EF4-FFF2-40B4-BE49-F238E27FC236}">
                <a16:creationId xmlns:a16="http://schemas.microsoft.com/office/drawing/2014/main" id="{F18BB74E-2580-4BB5-BDB4-9DBB1282E84E}"/>
              </a:ext>
            </a:extLst>
          </p:cNvPr>
          <p:cNvSpPr>
            <a:spLocks noGrp="1"/>
          </p:cNvSpPr>
          <p:nvPr>
            <p:ph idx="1"/>
          </p:nvPr>
        </p:nvSpPr>
        <p:spPr/>
        <p:txBody>
          <a:bodyPr/>
          <a:lstStyle/>
          <a:p>
            <a:r>
              <a:rPr lang="da-DK" b="0" i="1" dirty="0">
                <a:solidFill>
                  <a:srgbClr val="222222"/>
                </a:solidFill>
                <a:effectLst/>
                <a:latin typeface="kg-icons"/>
              </a:rPr>
              <a:t>Stk. 3.</a:t>
            </a:r>
            <a:r>
              <a:rPr lang="da-DK" b="0" i="0" dirty="0">
                <a:solidFill>
                  <a:srgbClr val="222222"/>
                </a:solidFill>
                <a:effectLst/>
                <a:latin typeface="kg-icons"/>
              </a:rPr>
              <a:t> </a:t>
            </a:r>
            <a:r>
              <a:rPr lang="da-DK" b="1" i="0" dirty="0">
                <a:solidFill>
                  <a:srgbClr val="222222"/>
                </a:solidFill>
                <a:effectLst/>
                <a:latin typeface="kg-icons"/>
              </a:rPr>
              <a:t>Hvis den pågældende handelspraksis påvirker forbrugerens økonomiske interesser, finder kapitel 2 anvendelse i stedet for stk. 1 og 2. </a:t>
            </a:r>
          </a:p>
          <a:p>
            <a:r>
              <a:rPr lang="da-DK" b="0" i="0" dirty="0">
                <a:solidFill>
                  <a:srgbClr val="222222"/>
                </a:solidFill>
                <a:effectLst/>
                <a:latin typeface="kg-icons"/>
              </a:rPr>
              <a:t>Såfremt den pågældende handelspraksis </a:t>
            </a:r>
            <a:r>
              <a:rPr lang="da-DK" b="1" i="0" dirty="0">
                <a:solidFill>
                  <a:srgbClr val="222222"/>
                </a:solidFill>
                <a:effectLst/>
                <a:latin typeface="kg-icons"/>
              </a:rPr>
              <a:t>samtidig</a:t>
            </a:r>
            <a:r>
              <a:rPr lang="da-DK" b="0" i="0" dirty="0">
                <a:solidFill>
                  <a:srgbClr val="222222"/>
                </a:solidFill>
                <a:effectLst/>
                <a:latin typeface="kg-icons"/>
              </a:rPr>
              <a:t> strider mod hensyn, der ikke tilsigter at varetage forbrugernes økonomiske interesser, herunder hensyn til smag og anstændighed, sikkerhed og sundhed eller andre hensyn, eller såfremt den pågældende handelspraksis er reguleret af aftaleretten, finder stk. 1 og 2 anvendelse ved siden af kapitel 2 (§§4-9)</a:t>
            </a:r>
          </a:p>
          <a:p>
            <a:pPr marL="0" indent="0">
              <a:buNone/>
            </a:pPr>
            <a:endParaRPr lang="da-DK" dirty="0"/>
          </a:p>
        </p:txBody>
      </p:sp>
    </p:spTree>
    <p:extLst>
      <p:ext uri="{BB962C8B-B14F-4D97-AF65-F5344CB8AC3E}">
        <p14:creationId xmlns:p14="http://schemas.microsoft.com/office/powerpoint/2010/main" val="2336662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84611B-F962-450B-8870-187AFC237F16}"/>
              </a:ext>
            </a:extLst>
          </p:cNvPr>
          <p:cNvSpPr>
            <a:spLocks noGrp="1"/>
          </p:cNvSpPr>
          <p:nvPr>
            <p:ph type="title"/>
          </p:nvPr>
        </p:nvSpPr>
        <p:spPr/>
        <p:txBody>
          <a:bodyPr/>
          <a:lstStyle/>
          <a:p>
            <a:r>
              <a:rPr lang="da-DK" dirty="0"/>
              <a:t>Generalklausul</a:t>
            </a:r>
            <a:br>
              <a:rPr lang="da-DK" dirty="0"/>
            </a:br>
            <a:r>
              <a:rPr lang="da-DK" dirty="0"/>
              <a:t>§4</a:t>
            </a:r>
          </a:p>
        </p:txBody>
      </p:sp>
      <p:sp>
        <p:nvSpPr>
          <p:cNvPr id="3" name="Pladsholder til indhold 2">
            <a:extLst>
              <a:ext uri="{FF2B5EF4-FFF2-40B4-BE49-F238E27FC236}">
                <a16:creationId xmlns:a16="http://schemas.microsoft.com/office/drawing/2014/main" id="{5E7330D5-1C8B-418A-8197-1D5D1C39F95C}"/>
              </a:ext>
            </a:extLst>
          </p:cNvPr>
          <p:cNvSpPr>
            <a:spLocks noGrp="1"/>
          </p:cNvSpPr>
          <p:nvPr>
            <p:ph idx="1"/>
          </p:nvPr>
        </p:nvSpPr>
        <p:spPr/>
        <p:txBody>
          <a:bodyPr/>
          <a:lstStyle/>
          <a:p>
            <a:pPr marL="0" indent="0">
              <a:buNone/>
            </a:pPr>
            <a:r>
              <a:rPr lang="da-DK" b="1" i="0" dirty="0">
                <a:solidFill>
                  <a:srgbClr val="333333"/>
                </a:solidFill>
                <a:effectLst/>
                <a:latin typeface="arial" panose="020B0604020202020204" pitchFamily="34" charset="0"/>
              </a:rPr>
              <a:t>§4 En </a:t>
            </a:r>
            <a:r>
              <a:rPr lang="da-DK" b="1" i="0" dirty="0" err="1">
                <a:solidFill>
                  <a:srgbClr val="333333"/>
                </a:solidFill>
                <a:effectLst/>
                <a:latin typeface="arial" panose="020B0604020202020204" pitchFamily="34" charset="0"/>
              </a:rPr>
              <a:t>Erhvervsdrivenden</a:t>
            </a:r>
            <a:r>
              <a:rPr lang="da-DK" b="1" i="0" dirty="0">
                <a:solidFill>
                  <a:srgbClr val="333333"/>
                </a:solidFill>
                <a:effectLst/>
                <a:latin typeface="arial" panose="020B0604020202020204" pitchFamily="34" charset="0"/>
              </a:rPr>
              <a:t> skal i sin handelspraksis overfor forbrugerne udvise god erhvervsskik.</a:t>
            </a:r>
          </a:p>
          <a:p>
            <a:pPr marL="0" indent="0">
              <a:buNone/>
            </a:pPr>
            <a:endParaRPr lang="da-DK" b="1" i="0" dirty="0">
              <a:solidFill>
                <a:srgbClr val="333333"/>
              </a:solidFill>
              <a:effectLst/>
              <a:latin typeface="arial" panose="020B0604020202020204" pitchFamily="34" charset="0"/>
            </a:endParaRPr>
          </a:p>
          <a:p>
            <a:pPr marL="0" indent="0">
              <a:buNone/>
            </a:pPr>
            <a:r>
              <a:rPr lang="da-DK" b="1" i="0" dirty="0">
                <a:solidFill>
                  <a:srgbClr val="333333"/>
                </a:solidFill>
                <a:effectLst/>
                <a:latin typeface="arial" panose="020B0604020202020204" pitchFamily="34" charset="0"/>
              </a:rPr>
              <a:t>God erhvervsskik</a:t>
            </a:r>
            <a:r>
              <a:rPr lang="da-DK" b="0" i="0" dirty="0">
                <a:solidFill>
                  <a:srgbClr val="333333"/>
                </a:solidFill>
                <a:effectLst/>
                <a:latin typeface="arial" panose="020B0604020202020204" pitchFamily="34" charset="0"/>
              </a:rPr>
              <a:t> vedrører alt det, en erhvervsdrivende gør, der kan </a:t>
            </a:r>
            <a:r>
              <a:rPr lang="da-DK" b="1" i="0" dirty="0">
                <a:solidFill>
                  <a:srgbClr val="333333"/>
                </a:solidFill>
                <a:effectLst/>
                <a:latin typeface="arial" panose="020B0604020202020204" pitchFamily="34" charset="0"/>
              </a:rPr>
              <a:t>påvirke</a:t>
            </a:r>
            <a:r>
              <a:rPr lang="da-DK" b="0" i="0" dirty="0">
                <a:solidFill>
                  <a:srgbClr val="333333"/>
                </a:solidFill>
                <a:effectLst/>
                <a:latin typeface="arial" panose="020B0604020202020204" pitchFamily="34" charset="0"/>
              </a:rPr>
              <a:t> </a:t>
            </a:r>
            <a:r>
              <a:rPr lang="da-DK" b="1" i="0" dirty="0">
                <a:solidFill>
                  <a:srgbClr val="333333"/>
                </a:solidFill>
                <a:effectLst/>
                <a:latin typeface="arial" panose="020B0604020202020204" pitchFamily="34" charset="0"/>
              </a:rPr>
              <a:t>en forbrugers</a:t>
            </a:r>
            <a:r>
              <a:rPr lang="da-DK" b="0" i="0" dirty="0">
                <a:solidFill>
                  <a:srgbClr val="333333"/>
                </a:solidFill>
                <a:effectLst/>
                <a:latin typeface="arial" panose="020B0604020202020204" pitchFamily="34" charset="0"/>
              </a:rPr>
              <a:t> </a:t>
            </a:r>
            <a:r>
              <a:rPr lang="da-DK" b="1" i="0" dirty="0">
                <a:solidFill>
                  <a:srgbClr val="333333"/>
                </a:solidFill>
                <a:effectLst/>
                <a:latin typeface="arial" panose="020B0604020202020204" pitchFamily="34" charset="0"/>
              </a:rPr>
              <a:t>økonomiske interesser</a:t>
            </a:r>
            <a:r>
              <a:rPr lang="da-DK" b="0" i="0" dirty="0">
                <a:solidFill>
                  <a:srgbClr val="333333"/>
                </a:solidFill>
                <a:effectLst/>
                <a:latin typeface="arial" panose="020B0604020202020204" pitchFamily="34" charset="0"/>
              </a:rPr>
              <a:t>. Den gode erhvervsskik knytter sig til udtrykket handelspraksis, der jfr. § 2 omfatter både handlinger, undladelser, adfærd, fremstilling og kommerciel kommunikation, hvis det har direkte relation til promovering, salg eller udbud af et produkt. En fortolkning heraf medfører, at en erhvervsdrivende stort set ikke kan gøre noget uden, at det vil være underlagt god skik-kravet.</a:t>
            </a:r>
          </a:p>
          <a:p>
            <a:pPr marL="0" indent="0">
              <a:buNone/>
            </a:pPr>
            <a:r>
              <a:rPr lang="da-DK" b="0" i="0" dirty="0">
                <a:solidFill>
                  <a:srgbClr val="333333"/>
                </a:solidFill>
                <a:effectLst/>
                <a:latin typeface="arial" panose="020B0604020202020204" pitchFamily="34" charset="0"/>
                <a:hlinkClick r:id="rId2"/>
              </a:rPr>
              <a:t>https://forbrug.dk/regler/fortrydelsesret-og-returret</a:t>
            </a:r>
            <a:endParaRPr lang="da-DK" dirty="0">
              <a:solidFill>
                <a:srgbClr val="333333"/>
              </a:solidFill>
              <a:latin typeface="arial" panose="020B0604020202020204" pitchFamily="34" charset="0"/>
            </a:endParaRPr>
          </a:p>
          <a:p>
            <a:pPr marL="0" indent="0">
              <a:buNone/>
            </a:pPr>
            <a:endParaRPr lang="da-DK"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4123657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224FFD-4EE5-4CE8-9596-8D86C608AECB}"/>
              </a:ext>
            </a:extLst>
          </p:cNvPr>
          <p:cNvSpPr>
            <a:spLocks noGrp="1"/>
          </p:cNvSpPr>
          <p:nvPr>
            <p:ph type="title"/>
          </p:nvPr>
        </p:nvSpPr>
        <p:spPr/>
        <p:txBody>
          <a:bodyPr>
            <a:normAutofit fontScale="90000"/>
          </a:bodyPr>
          <a:lstStyle/>
          <a:p>
            <a:r>
              <a:rPr lang="da-DK" dirty="0"/>
              <a:t>Vildledende oplysninger</a:t>
            </a:r>
            <a:br>
              <a:rPr lang="da-DK" dirty="0"/>
            </a:br>
            <a:r>
              <a:rPr lang="da-DK" dirty="0"/>
              <a:t>§§5-9</a:t>
            </a:r>
            <a:br>
              <a:rPr lang="da-DK" dirty="0"/>
            </a:br>
            <a:r>
              <a:rPr lang="da-DK" dirty="0"/>
              <a:t>Overfor forbrugeren</a:t>
            </a:r>
          </a:p>
        </p:txBody>
      </p:sp>
      <p:sp>
        <p:nvSpPr>
          <p:cNvPr id="3" name="Pladsholder til indhold 2">
            <a:extLst>
              <a:ext uri="{FF2B5EF4-FFF2-40B4-BE49-F238E27FC236}">
                <a16:creationId xmlns:a16="http://schemas.microsoft.com/office/drawing/2014/main" id="{CA7C4BB3-6246-4F32-B89F-EEBA18C3E131}"/>
              </a:ext>
            </a:extLst>
          </p:cNvPr>
          <p:cNvSpPr>
            <a:spLocks noGrp="1"/>
          </p:cNvSpPr>
          <p:nvPr>
            <p:ph idx="1"/>
          </p:nvPr>
        </p:nvSpPr>
        <p:spPr/>
        <p:txBody>
          <a:bodyPr/>
          <a:lstStyle/>
          <a:p>
            <a:pPr marL="0" indent="0">
              <a:buNone/>
            </a:pPr>
            <a:r>
              <a:rPr lang="da-DK" dirty="0"/>
              <a:t>§5 – urigtige oplysninger</a:t>
            </a:r>
          </a:p>
          <a:p>
            <a:pPr marL="0" indent="0">
              <a:buNone/>
            </a:pPr>
            <a:r>
              <a:rPr lang="da-DK" dirty="0"/>
              <a:t>§6 – vildledende udeladelser, </a:t>
            </a:r>
            <a:r>
              <a:rPr lang="da-DK" dirty="0" err="1"/>
              <a:t>købsopfordriger</a:t>
            </a:r>
            <a:r>
              <a:rPr lang="da-DK" dirty="0"/>
              <a:t> og skjult reklame</a:t>
            </a:r>
          </a:p>
          <a:p>
            <a:pPr marL="0" indent="0">
              <a:buNone/>
            </a:pPr>
            <a:r>
              <a:rPr lang="da-DK" dirty="0"/>
              <a:t>§7- aggressiv handelspraksis</a:t>
            </a:r>
          </a:p>
          <a:p>
            <a:pPr marL="0" indent="0">
              <a:buNone/>
            </a:pPr>
            <a:r>
              <a:rPr lang="da-DK" dirty="0"/>
              <a:t>§8 – VÆSENTLIGFORVRIDNING AF DEN ØKONOMISKE ADFÆRD. </a:t>
            </a:r>
          </a:p>
          <a:p>
            <a:pPr marL="0" indent="0">
              <a:buNone/>
            </a:pPr>
            <a:r>
              <a:rPr lang="da-DK" dirty="0"/>
              <a:t>”Det er en betingelse for, at der er handlet i strid med §§4-7, at den pågældende handelspraksis væsentligt forvrider eller vil kunne forventes væsentligt at forvride den </a:t>
            </a:r>
            <a:r>
              <a:rPr lang="da-DK" dirty="0" err="1"/>
              <a:t>øknomiske</a:t>
            </a:r>
            <a:r>
              <a:rPr lang="da-DK" dirty="0"/>
              <a:t> adfærd hos gennemsnitsforbrugeren….”</a:t>
            </a:r>
          </a:p>
        </p:txBody>
      </p:sp>
    </p:spTree>
    <p:extLst>
      <p:ext uri="{BB962C8B-B14F-4D97-AF65-F5344CB8AC3E}">
        <p14:creationId xmlns:p14="http://schemas.microsoft.com/office/powerpoint/2010/main" val="3069039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5CD20-E63D-4727-999A-59A0577DA1E1}"/>
              </a:ext>
            </a:extLst>
          </p:cNvPr>
          <p:cNvSpPr>
            <a:spLocks noGrp="1"/>
          </p:cNvSpPr>
          <p:nvPr>
            <p:ph type="title"/>
          </p:nvPr>
        </p:nvSpPr>
        <p:spPr/>
        <p:txBody>
          <a:bodyPr/>
          <a:lstStyle/>
          <a:p>
            <a:r>
              <a:rPr lang="da-DK" dirty="0"/>
              <a:t>§5, stk.1</a:t>
            </a:r>
          </a:p>
        </p:txBody>
      </p:sp>
      <p:sp>
        <p:nvSpPr>
          <p:cNvPr id="3" name="Pladsholder til indhold 2">
            <a:extLst>
              <a:ext uri="{FF2B5EF4-FFF2-40B4-BE49-F238E27FC236}">
                <a16:creationId xmlns:a16="http://schemas.microsoft.com/office/drawing/2014/main" id="{31FE1E6A-3FBE-446A-8524-62ACFE3A3862}"/>
              </a:ext>
            </a:extLst>
          </p:cNvPr>
          <p:cNvSpPr>
            <a:spLocks noGrp="1"/>
          </p:cNvSpPr>
          <p:nvPr>
            <p:ph idx="1"/>
          </p:nvPr>
        </p:nvSpPr>
        <p:spPr/>
        <p:txBody>
          <a:bodyPr>
            <a:normAutofit lnSpcReduction="10000"/>
          </a:bodyPr>
          <a:lstStyle/>
          <a:p>
            <a:pPr marL="0" indent="0">
              <a:buNone/>
            </a:pPr>
            <a:r>
              <a:rPr lang="da-DK" b="1" i="0" dirty="0">
                <a:solidFill>
                  <a:srgbClr val="222222"/>
                </a:solidFill>
                <a:effectLst/>
                <a:latin typeface="kg-icons"/>
              </a:rPr>
              <a:t>§5, Stk.1.</a:t>
            </a:r>
          </a:p>
          <a:p>
            <a:pPr marL="0" indent="0">
              <a:buNone/>
            </a:pPr>
            <a:r>
              <a:rPr lang="da-DK" b="0" i="0" dirty="0">
                <a:solidFill>
                  <a:srgbClr val="222222"/>
                </a:solidFill>
                <a:effectLst/>
                <a:latin typeface="kg-icons"/>
              </a:rPr>
              <a:t>En erhvervsdrivendes  handelspraksis må ikke indeholde urigtige oplysninger eller i kraft af sin fremstillingsform eller på anden måde vildlede eller kunne forventes at vildlede gennemsnitsforbrugeren, uanset om oplysningerne er faktuelt korrekte.</a:t>
            </a:r>
          </a:p>
          <a:p>
            <a:r>
              <a:rPr lang="da-DK" b="0" i="1" dirty="0">
                <a:solidFill>
                  <a:srgbClr val="222222"/>
                </a:solidFill>
                <a:effectLst/>
                <a:latin typeface="kg-icons"/>
              </a:rPr>
              <a:t>En handelspraksis kan vildlede eller forventes at vildlede, hvis en erhvervsdrivende fremstiller faktuelt korrekte oplysninger på en vildledende måde, f.eks. hvis en annonce giver forbrugere indtryk af, at der er særlige fordele knyttet til et produkt, men hvor en nærmere gennemlæsning af annoncen viser, at det ikke er tilfældet. Det kan endvidere være en vildledende handling i medfør af bestemmelsen, hvis en erhvervsdrivende fremhæver en myndighedsgodkendelse, som noget særligt ved sin virksomhed, når det er et alment krav, at man som erhvervsdrivende skal have en sådan myndighedsgodkendelse.</a:t>
            </a:r>
            <a:endParaRPr lang="da-DK" i="1" dirty="0"/>
          </a:p>
        </p:txBody>
      </p:sp>
    </p:spTree>
    <p:extLst>
      <p:ext uri="{BB962C8B-B14F-4D97-AF65-F5344CB8AC3E}">
        <p14:creationId xmlns:p14="http://schemas.microsoft.com/office/powerpoint/2010/main" val="1249530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B12E17-E6FC-4E97-9ED2-E925548E089F}"/>
              </a:ext>
            </a:extLst>
          </p:cNvPr>
          <p:cNvSpPr>
            <a:spLocks noGrp="1"/>
          </p:cNvSpPr>
          <p:nvPr>
            <p:ph type="title"/>
          </p:nvPr>
        </p:nvSpPr>
        <p:spPr/>
        <p:txBody>
          <a:bodyPr/>
          <a:lstStyle/>
          <a:p>
            <a:r>
              <a:rPr lang="da-DK" dirty="0"/>
              <a:t>5, stk.2 </a:t>
            </a:r>
          </a:p>
        </p:txBody>
      </p:sp>
      <p:sp>
        <p:nvSpPr>
          <p:cNvPr id="3" name="Pladsholder til indhold 2">
            <a:extLst>
              <a:ext uri="{FF2B5EF4-FFF2-40B4-BE49-F238E27FC236}">
                <a16:creationId xmlns:a16="http://schemas.microsoft.com/office/drawing/2014/main" id="{21AEE3D0-F609-4225-94CC-8129F4AA668C}"/>
              </a:ext>
            </a:extLst>
          </p:cNvPr>
          <p:cNvSpPr>
            <a:spLocks noGrp="1"/>
          </p:cNvSpPr>
          <p:nvPr>
            <p:ph idx="1"/>
          </p:nvPr>
        </p:nvSpPr>
        <p:spPr/>
        <p:txBody>
          <a:bodyPr>
            <a:normAutofit fontScale="85000" lnSpcReduction="20000"/>
          </a:bodyPr>
          <a:lstStyle/>
          <a:p>
            <a:pPr marL="0" indent="0" algn="l">
              <a:buNone/>
            </a:pPr>
            <a:r>
              <a:rPr lang="da-DK" b="1" i="1" dirty="0">
                <a:solidFill>
                  <a:srgbClr val="222222"/>
                </a:solidFill>
                <a:effectLst/>
                <a:latin typeface="kg-icons"/>
              </a:rPr>
              <a:t>Stk. 2.</a:t>
            </a:r>
            <a:r>
              <a:rPr lang="da-DK" b="1" i="0" dirty="0">
                <a:solidFill>
                  <a:srgbClr val="222222"/>
                </a:solidFill>
                <a:effectLst/>
                <a:latin typeface="kg-icons"/>
              </a:rPr>
              <a:t>Vildledning efter stk. 1 kan relatere sig til et eller flere af følgende elementer: </a:t>
            </a:r>
          </a:p>
          <a:p>
            <a:pPr algn="l">
              <a:buFont typeface="+mj-lt"/>
              <a:buAutoNum type="arabicPeriod"/>
            </a:pPr>
            <a:r>
              <a:rPr lang="da-DK" b="0" i="0" dirty="0">
                <a:solidFill>
                  <a:srgbClr val="222222"/>
                </a:solidFill>
                <a:effectLst/>
                <a:latin typeface="kg-icons"/>
              </a:rPr>
              <a:t>Produktets eksistens eller art, </a:t>
            </a:r>
          </a:p>
          <a:p>
            <a:pPr algn="l">
              <a:buFont typeface="+mj-lt"/>
              <a:buAutoNum type="arabicPeriod"/>
            </a:pPr>
            <a:r>
              <a:rPr lang="da-DK" b="0" i="0" dirty="0">
                <a:solidFill>
                  <a:srgbClr val="222222"/>
                </a:solidFill>
                <a:effectLst/>
                <a:latin typeface="kg-icons"/>
              </a:rPr>
              <a:t>de væsentligste egenskaber ved produktet, </a:t>
            </a:r>
          </a:p>
          <a:p>
            <a:pPr algn="l">
              <a:buFont typeface="+mj-lt"/>
              <a:buAutoNum type="arabicPeriod"/>
            </a:pPr>
            <a:r>
              <a:rPr lang="da-DK" b="0" i="0" dirty="0">
                <a:solidFill>
                  <a:srgbClr val="222222"/>
                </a:solidFill>
                <a:effectLst/>
                <a:latin typeface="kg-icons"/>
              </a:rPr>
              <a:t>omfanget af den erhvervsdrivendes forpligtelser, begrundelsen for den pågældende handelspraksis og karakteren af den anvendte salgsproces, </a:t>
            </a:r>
          </a:p>
          <a:p>
            <a:pPr algn="l">
              <a:buFont typeface="+mj-lt"/>
              <a:buAutoNum type="arabicPeriod"/>
            </a:pPr>
            <a:r>
              <a:rPr lang="da-DK" b="0" i="0" dirty="0">
                <a:solidFill>
                  <a:srgbClr val="222222"/>
                </a:solidFill>
                <a:effectLst/>
                <a:latin typeface="kg-icons"/>
              </a:rPr>
              <a:t>erklæringer eller symboler med direkte eller indirekte støtte eller godkendelse af den erhvervsdrivende eller dennes produkter, </a:t>
            </a:r>
          </a:p>
          <a:p>
            <a:pPr algn="l">
              <a:buFont typeface="+mj-lt"/>
              <a:buAutoNum type="arabicPeriod"/>
            </a:pPr>
            <a:r>
              <a:rPr lang="da-DK" b="0" i="0" dirty="0">
                <a:solidFill>
                  <a:srgbClr val="222222"/>
                </a:solidFill>
                <a:effectLst/>
                <a:latin typeface="kg-icons"/>
              </a:rPr>
              <a:t>prisen, den måde, prisen beregnes på, eller en særlig prismæssig fordel, </a:t>
            </a:r>
          </a:p>
          <a:p>
            <a:pPr algn="l">
              <a:buFont typeface="+mj-lt"/>
              <a:buAutoNum type="arabicPeriod"/>
            </a:pPr>
            <a:r>
              <a:rPr lang="da-DK" b="0" i="0" dirty="0">
                <a:solidFill>
                  <a:srgbClr val="222222"/>
                </a:solidFill>
                <a:effectLst/>
                <a:latin typeface="kg-icons"/>
              </a:rPr>
              <a:t>behov for eftersyn, reservedele, udskiftning eller reparation,</a:t>
            </a:r>
          </a:p>
          <a:p>
            <a:pPr algn="l">
              <a:buFont typeface="+mj-lt"/>
              <a:buAutoNum type="arabicPeriod"/>
            </a:pPr>
            <a:r>
              <a:rPr lang="da-DK" b="0" i="0" dirty="0">
                <a:solidFill>
                  <a:srgbClr val="222222"/>
                </a:solidFill>
                <a:effectLst/>
                <a:latin typeface="kg-icons"/>
              </a:rPr>
              <a:t>den erhvervsdrivendes eller dennes agents egenskaber og rettigheder, </a:t>
            </a:r>
          </a:p>
          <a:p>
            <a:pPr algn="l">
              <a:buFont typeface="+mj-lt"/>
              <a:buAutoNum type="arabicPeriod"/>
            </a:pPr>
            <a:r>
              <a:rPr lang="da-DK" b="0" i="0" dirty="0">
                <a:solidFill>
                  <a:srgbClr val="222222"/>
                </a:solidFill>
                <a:effectLst/>
                <a:latin typeface="kg-icons"/>
              </a:rPr>
              <a:t>forbrugerens rettigheder, </a:t>
            </a:r>
          </a:p>
          <a:p>
            <a:pPr algn="l">
              <a:buFont typeface="+mj-lt"/>
              <a:buAutoNum type="arabicPeriod"/>
            </a:pPr>
            <a:r>
              <a:rPr lang="da-DK" b="0" i="0" dirty="0">
                <a:solidFill>
                  <a:srgbClr val="222222"/>
                </a:solidFill>
                <a:effectLst/>
                <a:latin typeface="kg-icons"/>
              </a:rPr>
              <a:t>den erhvervsdrivendes overholdelse af adfærdskodeks, som denne oplyser at være bundet af, eller </a:t>
            </a:r>
          </a:p>
          <a:p>
            <a:pPr algn="l">
              <a:buFont typeface="+mj-lt"/>
              <a:buAutoNum type="arabicPeriod"/>
            </a:pPr>
            <a:r>
              <a:rPr lang="da-DK" b="0" i="0" dirty="0">
                <a:solidFill>
                  <a:srgbClr val="222222"/>
                </a:solidFill>
                <a:effectLst/>
                <a:latin typeface="kg-icons"/>
              </a:rPr>
              <a:t>forveksling med en konkurrents produkt, varemærke eller forretningskendetegn. </a:t>
            </a:r>
          </a:p>
          <a:p>
            <a:endParaRPr lang="da-DK" dirty="0"/>
          </a:p>
        </p:txBody>
      </p:sp>
    </p:spTree>
    <p:extLst>
      <p:ext uri="{BB962C8B-B14F-4D97-AF65-F5344CB8AC3E}">
        <p14:creationId xmlns:p14="http://schemas.microsoft.com/office/powerpoint/2010/main" val="3004998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04442-4803-4AB9-8DD1-69BDEC28BBD3}"/>
              </a:ext>
            </a:extLst>
          </p:cNvPr>
          <p:cNvSpPr>
            <a:spLocks noGrp="1"/>
          </p:cNvSpPr>
          <p:nvPr>
            <p:ph type="title"/>
          </p:nvPr>
        </p:nvSpPr>
        <p:spPr/>
        <p:txBody>
          <a:bodyPr/>
          <a:lstStyle/>
          <a:p>
            <a:r>
              <a:rPr lang="da-DK" dirty="0"/>
              <a:t>5, stk.2 </a:t>
            </a:r>
          </a:p>
        </p:txBody>
      </p:sp>
      <p:sp>
        <p:nvSpPr>
          <p:cNvPr id="3" name="Pladsholder til indhold 2">
            <a:extLst>
              <a:ext uri="{FF2B5EF4-FFF2-40B4-BE49-F238E27FC236}">
                <a16:creationId xmlns:a16="http://schemas.microsoft.com/office/drawing/2014/main" id="{6D3AF32F-F0A7-4C2B-AF74-C50B51C018C7}"/>
              </a:ext>
            </a:extLst>
          </p:cNvPr>
          <p:cNvSpPr>
            <a:spLocks noGrp="1"/>
          </p:cNvSpPr>
          <p:nvPr>
            <p:ph idx="1"/>
          </p:nvPr>
        </p:nvSpPr>
        <p:spPr/>
        <p:txBody>
          <a:bodyPr>
            <a:normAutofit fontScale="77500" lnSpcReduction="20000"/>
          </a:bodyPr>
          <a:lstStyle/>
          <a:p>
            <a:r>
              <a:rPr lang="da-DK" b="1" dirty="0"/>
              <a:t>Vildledende prisoplysninger:</a:t>
            </a:r>
          </a:p>
          <a:p>
            <a:pPr marL="0" indent="0">
              <a:buNone/>
            </a:pPr>
            <a:r>
              <a:rPr lang="da-DK" b="0" i="0" dirty="0">
                <a:solidFill>
                  <a:srgbClr val="333333"/>
                </a:solidFill>
                <a:effectLst/>
                <a:latin typeface="arial" panose="020B0604020202020204" pitchFamily="34" charset="0"/>
              </a:rPr>
              <a:t>Udgangspunktet er, at en sælger frit kan beslutte, hvad han vil sælge en vare for. Men når prisen oplyses til forbrugerne, er der stort fokus på, at der ikke sker vildledning. Forbrugerombudsmanden har fx særlig opmærksomhed på vildledning ved angivelse af priser, fx "</a:t>
            </a:r>
            <a:r>
              <a:rPr lang="da-DK" b="1" i="0" dirty="0">
                <a:solidFill>
                  <a:srgbClr val="333333"/>
                </a:solidFill>
                <a:effectLst/>
                <a:latin typeface="arial" panose="020B0604020202020204" pitchFamily="34" charset="0"/>
              </a:rPr>
              <a:t>før/nu" priser</a:t>
            </a:r>
            <a:r>
              <a:rPr lang="da-DK" b="0" i="0" dirty="0">
                <a:solidFill>
                  <a:srgbClr val="333333"/>
                </a:solidFill>
                <a:effectLst/>
                <a:latin typeface="arial" panose="020B0604020202020204" pitchFamily="34" charset="0"/>
              </a:rPr>
              <a:t>. En </a:t>
            </a:r>
            <a:r>
              <a:rPr lang="da-DK" b="0" i="0" dirty="0" err="1">
                <a:solidFill>
                  <a:srgbClr val="333333"/>
                </a:solidFill>
                <a:effectLst/>
                <a:latin typeface="arial" panose="020B0604020202020204" pitchFamily="34" charset="0"/>
              </a:rPr>
              <a:t>før-pris</a:t>
            </a:r>
            <a:r>
              <a:rPr lang="da-DK" b="0" i="0" dirty="0">
                <a:solidFill>
                  <a:srgbClr val="333333"/>
                </a:solidFill>
                <a:effectLst/>
                <a:latin typeface="arial" panose="020B0604020202020204" pitchFamily="34" charset="0"/>
              </a:rPr>
              <a:t> skal være netop den pris, den konkrete vare tidligere har været prissat til hos netop denne sælger.</a:t>
            </a:r>
            <a:endParaRPr lang="da-DK" dirty="0"/>
          </a:p>
          <a:p>
            <a:r>
              <a:rPr lang="da-DK" dirty="0"/>
              <a:t>Tilbud/udsalg</a:t>
            </a:r>
          </a:p>
          <a:p>
            <a:pPr algn="l"/>
            <a:r>
              <a:rPr lang="da-DK" b="0" i="0" dirty="0">
                <a:solidFill>
                  <a:srgbClr val="333333"/>
                </a:solidFill>
                <a:effectLst/>
                <a:latin typeface="arial" panose="020B0604020202020204" pitchFamily="34" charset="0"/>
              </a:rPr>
              <a:t>Udtryk som kanonpris, skandalepris, jubilæumspris mv. må kun anvendes, hvis der reelt er tale om en </a:t>
            </a:r>
            <a:r>
              <a:rPr lang="da-DK" b="1" i="0" dirty="0">
                <a:solidFill>
                  <a:srgbClr val="333333"/>
                </a:solidFill>
                <a:effectLst/>
                <a:latin typeface="arial" panose="020B0604020202020204" pitchFamily="34" charset="0"/>
              </a:rPr>
              <a:t>væsentligt </a:t>
            </a:r>
            <a:r>
              <a:rPr lang="da-DK" b="0" i="0" dirty="0">
                <a:solidFill>
                  <a:srgbClr val="333333"/>
                </a:solidFill>
                <a:effectLst/>
                <a:latin typeface="arial" panose="020B0604020202020204" pitchFamily="34" charset="0"/>
              </a:rPr>
              <a:t>lavere pris på varen, end den normalt ville koste. Og udtrykkene må kun bruges </a:t>
            </a:r>
            <a:r>
              <a:rPr lang="da-DK" b="1" i="0" dirty="0">
                <a:solidFill>
                  <a:srgbClr val="333333"/>
                </a:solidFill>
                <a:effectLst/>
                <a:latin typeface="arial" panose="020B0604020202020204" pitchFamily="34" charset="0"/>
              </a:rPr>
              <a:t>i en meget kort periode</a:t>
            </a:r>
            <a:r>
              <a:rPr lang="da-DK" b="0" i="0" dirty="0">
                <a:solidFill>
                  <a:srgbClr val="333333"/>
                </a:solidFill>
                <a:effectLst/>
                <a:latin typeface="arial" panose="020B0604020202020204" pitchFamily="34" charset="0"/>
              </a:rPr>
              <a:t>, da den lave pris ellers bliver udtryk for et nyt prisniveau for varen. Anvendes udtrykket </a:t>
            </a:r>
            <a:r>
              <a:rPr lang="da-DK" b="1" i="0" dirty="0">
                <a:solidFill>
                  <a:srgbClr val="333333"/>
                </a:solidFill>
                <a:effectLst/>
                <a:latin typeface="arial" panose="020B0604020202020204" pitchFamily="34" charset="0"/>
              </a:rPr>
              <a:t>tilbudspris</a:t>
            </a:r>
            <a:r>
              <a:rPr lang="da-DK" b="0" i="0" dirty="0">
                <a:solidFill>
                  <a:srgbClr val="333333"/>
                </a:solidFill>
                <a:effectLst/>
                <a:latin typeface="arial" panose="020B0604020202020204" pitchFamily="34" charset="0"/>
              </a:rPr>
              <a:t>, skal prisen være lavere end almindelig salgspris.</a:t>
            </a:r>
          </a:p>
          <a:p>
            <a:pPr algn="l"/>
            <a:r>
              <a:rPr lang="da-DK" b="0" i="0" dirty="0">
                <a:solidFill>
                  <a:srgbClr val="333333"/>
                </a:solidFill>
                <a:effectLst/>
                <a:latin typeface="arial" panose="020B0604020202020204" pitchFamily="34" charset="0"/>
              </a:rPr>
              <a:t>Det kan også nævnes, at anvendelsen af udtrykket </a:t>
            </a:r>
            <a:r>
              <a:rPr lang="da-DK" b="1" i="0" dirty="0">
                <a:solidFill>
                  <a:srgbClr val="333333"/>
                </a:solidFill>
                <a:effectLst/>
                <a:latin typeface="arial" panose="020B0604020202020204" pitchFamily="34" charset="0"/>
              </a:rPr>
              <a:t>udsalgspris</a:t>
            </a:r>
            <a:r>
              <a:rPr lang="da-DK" b="0" i="0" dirty="0">
                <a:solidFill>
                  <a:srgbClr val="333333"/>
                </a:solidFill>
                <a:effectLst/>
                <a:latin typeface="arial" panose="020B0604020202020204" pitchFamily="34" charset="0"/>
              </a:rPr>
              <a:t> kun må ske, hvis netop den vare, der nu sælges på udsalg, tidligere har været udbudt til en højere pris i samme butik.</a:t>
            </a:r>
          </a:p>
          <a:p>
            <a:pPr algn="l"/>
            <a:r>
              <a:rPr lang="da-DK" b="0" i="0" dirty="0">
                <a:solidFill>
                  <a:srgbClr val="333333"/>
                </a:solidFill>
                <a:effectLst/>
                <a:latin typeface="arial" panose="020B0604020202020204" pitchFamily="34" charset="0"/>
              </a:rPr>
              <a:t>En </a:t>
            </a:r>
            <a:r>
              <a:rPr lang="da-DK" b="0" i="0" dirty="0" err="1">
                <a:solidFill>
                  <a:srgbClr val="333333"/>
                </a:solidFill>
                <a:effectLst/>
                <a:latin typeface="arial" panose="020B0604020202020204" pitchFamily="34" charset="0"/>
              </a:rPr>
              <a:t>før-pris</a:t>
            </a:r>
            <a:r>
              <a:rPr lang="da-DK" b="0" i="0" dirty="0">
                <a:solidFill>
                  <a:srgbClr val="333333"/>
                </a:solidFill>
                <a:effectLst/>
                <a:latin typeface="arial" panose="020B0604020202020204" pitchFamily="34" charset="0"/>
              </a:rPr>
              <a:t> skal have været gældende i en periode på fire uger forud for, at prisen må angives som </a:t>
            </a:r>
            <a:r>
              <a:rPr lang="da-DK" b="0" i="0" dirty="0" err="1">
                <a:solidFill>
                  <a:srgbClr val="333333"/>
                </a:solidFill>
                <a:effectLst/>
                <a:latin typeface="arial" panose="020B0604020202020204" pitchFamily="34" charset="0"/>
              </a:rPr>
              <a:t>før-pris</a:t>
            </a:r>
            <a:r>
              <a:rPr lang="da-DK" b="0" i="0" dirty="0">
                <a:solidFill>
                  <a:srgbClr val="333333"/>
                </a:solidFill>
                <a:effectLst/>
                <a:latin typeface="arial" panose="020B0604020202020204" pitchFamily="34" charset="0"/>
              </a:rPr>
              <a:t>.</a:t>
            </a:r>
          </a:p>
          <a:p>
            <a:pPr marL="0" indent="0">
              <a:buNone/>
            </a:pPr>
            <a:r>
              <a:rPr lang="da-DK" b="0" i="0" dirty="0">
                <a:solidFill>
                  <a:srgbClr val="333333"/>
                </a:solidFill>
                <a:effectLst/>
                <a:latin typeface="arial" panose="020B0604020202020204" pitchFamily="34" charset="0"/>
              </a:rPr>
              <a:t>.</a:t>
            </a:r>
            <a:endParaRPr lang="da-DK" dirty="0"/>
          </a:p>
        </p:txBody>
      </p:sp>
    </p:spTree>
    <p:extLst>
      <p:ext uri="{BB962C8B-B14F-4D97-AF65-F5344CB8AC3E}">
        <p14:creationId xmlns:p14="http://schemas.microsoft.com/office/powerpoint/2010/main" val="1853243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7029C0-517E-4051-89C0-8C9485A6D9F6}"/>
              </a:ext>
            </a:extLst>
          </p:cNvPr>
          <p:cNvSpPr>
            <a:spLocks noGrp="1"/>
          </p:cNvSpPr>
          <p:nvPr>
            <p:ph type="title"/>
          </p:nvPr>
        </p:nvSpPr>
        <p:spPr/>
        <p:txBody>
          <a:bodyPr>
            <a:normAutofit fontScale="90000"/>
          </a:bodyPr>
          <a:lstStyle/>
          <a:p>
            <a:r>
              <a:rPr lang="da-DK" dirty="0"/>
              <a:t>Tilgift, konkurrencer, rabatter, mængdebegrænsning</a:t>
            </a:r>
            <a:br>
              <a:rPr lang="da-DK" dirty="0"/>
            </a:br>
            <a:r>
              <a:rPr lang="da-DK" dirty="0"/>
              <a:t>Gennemsigtighed</a:t>
            </a:r>
          </a:p>
        </p:txBody>
      </p:sp>
      <p:sp>
        <p:nvSpPr>
          <p:cNvPr id="3" name="Pladsholder til indhold 2">
            <a:extLst>
              <a:ext uri="{FF2B5EF4-FFF2-40B4-BE49-F238E27FC236}">
                <a16:creationId xmlns:a16="http://schemas.microsoft.com/office/drawing/2014/main" id="{8525CE51-C306-4ECC-9556-D3F21C249898}"/>
              </a:ext>
            </a:extLst>
          </p:cNvPr>
          <p:cNvSpPr>
            <a:spLocks noGrp="1"/>
          </p:cNvSpPr>
          <p:nvPr>
            <p:ph idx="1"/>
          </p:nvPr>
        </p:nvSpPr>
        <p:spPr/>
        <p:txBody>
          <a:bodyPr>
            <a:normAutofit fontScale="92500" lnSpcReduction="10000"/>
          </a:bodyPr>
          <a:lstStyle/>
          <a:p>
            <a:r>
              <a:rPr lang="da-DK" b="1" i="0" dirty="0">
                <a:solidFill>
                  <a:srgbClr val="333333"/>
                </a:solidFill>
                <a:effectLst/>
                <a:latin typeface="arial" panose="020B0604020202020204" pitchFamily="34" charset="0"/>
              </a:rPr>
              <a:t>Tilgift:</a:t>
            </a:r>
            <a:r>
              <a:rPr lang="da-DK" b="0" i="0" dirty="0">
                <a:solidFill>
                  <a:srgbClr val="333333"/>
                </a:solidFill>
                <a:effectLst/>
                <a:latin typeface="arial" panose="020B0604020202020204" pitchFamily="34" charset="0"/>
              </a:rPr>
              <a:t> kunden får tilbudt en ekstra vare uden beregning ved køb af en anden vare. Det er som udgangspunkt lovligt, men kun hvis den erhvervsdrivende tydeligt giver forbrugeren oplysninger, der gør det muligt for kunden at gennemskue tilbuddet. Det betyder, </a:t>
            </a:r>
            <a:r>
              <a:rPr lang="da-DK" b="1" i="0" dirty="0">
                <a:solidFill>
                  <a:srgbClr val="333333"/>
                </a:solidFill>
                <a:effectLst/>
                <a:latin typeface="arial" panose="020B0604020202020204" pitchFamily="34" charset="0"/>
              </a:rPr>
              <a:t>at forbrugeren skal have oplysninger om varens reelle værdi samt værdien af den gave, der gratis følger med i forbindelse med købet af varen. </a:t>
            </a:r>
          </a:p>
          <a:p>
            <a:r>
              <a:rPr lang="da-DK" b="0" i="0" dirty="0">
                <a:solidFill>
                  <a:srgbClr val="333333"/>
                </a:solidFill>
                <a:effectLst/>
                <a:latin typeface="arial" panose="020B0604020202020204" pitchFamily="34" charset="0"/>
              </a:rPr>
              <a:t>Det er væsentligt, at en forbruger har mulighed for at sammenligne priser for ensartede varer, så forbrugeren kan købe varen, hvor den er bedst og billigst. Betingelsen er, at den erhvervsdrivende oplyser forbrugeren om værdien af både den vare, der skal købes og det produkt, man får med uden beregning. Det skal være den reelle værdi (ikke sælgers indkøbspris eller konkurrenters pris), og genstanden skal kunne købes separat til den pris, der er angivet som værdi. </a:t>
            </a:r>
            <a:endParaRPr lang="da-DK" dirty="0"/>
          </a:p>
        </p:txBody>
      </p:sp>
    </p:spTree>
    <p:extLst>
      <p:ext uri="{BB962C8B-B14F-4D97-AF65-F5344CB8AC3E}">
        <p14:creationId xmlns:p14="http://schemas.microsoft.com/office/powerpoint/2010/main" val="3110542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7277C5-9131-4C60-BBE5-7BAE1F8F1A82}"/>
              </a:ext>
            </a:extLst>
          </p:cNvPr>
          <p:cNvSpPr>
            <a:spLocks noGrp="1"/>
          </p:cNvSpPr>
          <p:nvPr>
            <p:ph type="title"/>
          </p:nvPr>
        </p:nvSpPr>
        <p:spPr/>
        <p:txBody>
          <a:bodyPr/>
          <a:lstStyle/>
          <a:p>
            <a:r>
              <a:rPr lang="da-DK" dirty="0"/>
              <a:t>Konkurrencer</a:t>
            </a:r>
          </a:p>
        </p:txBody>
      </p:sp>
      <p:sp>
        <p:nvSpPr>
          <p:cNvPr id="3" name="Pladsholder til indhold 2">
            <a:extLst>
              <a:ext uri="{FF2B5EF4-FFF2-40B4-BE49-F238E27FC236}">
                <a16:creationId xmlns:a16="http://schemas.microsoft.com/office/drawing/2014/main" id="{D2616453-7EED-4739-99ED-39D1F66FC1F9}"/>
              </a:ext>
            </a:extLst>
          </p:cNvPr>
          <p:cNvSpPr>
            <a:spLocks noGrp="1"/>
          </p:cNvSpPr>
          <p:nvPr>
            <p:ph idx="1"/>
          </p:nvPr>
        </p:nvSpPr>
        <p:spPr/>
        <p:txBody>
          <a:bodyPr>
            <a:normAutofit fontScale="62500" lnSpcReduction="20000"/>
          </a:bodyPr>
          <a:lstStyle/>
          <a:p>
            <a:pPr algn="l"/>
            <a:r>
              <a:rPr lang="da-DK" b="1" i="0" dirty="0">
                <a:solidFill>
                  <a:srgbClr val="333333"/>
                </a:solidFill>
                <a:effectLst/>
                <a:latin typeface="inherit"/>
              </a:rPr>
              <a:t>Konkurrencer </a:t>
            </a:r>
            <a:r>
              <a:rPr lang="da-DK" b="1" i="0" cap="all" dirty="0">
                <a:solidFill>
                  <a:srgbClr val="B2B2B2"/>
                </a:solidFill>
                <a:effectLst/>
                <a:latin typeface="inherit"/>
              </a:rPr>
              <a:t>DEL</a:t>
            </a:r>
            <a:endParaRPr lang="da-DK" b="1" i="0" dirty="0">
              <a:solidFill>
                <a:srgbClr val="333333"/>
              </a:solidFill>
              <a:effectLst/>
              <a:latin typeface="inherit"/>
            </a:endParaRPr>
          </a:p>
          <a:p>
            <a:pPr algn="l"/>
            <a:r>
              <a:rPr lang="da-DK" b="0" i="0" dirty="0">
                <a:solidFill>
                  <a:srgbClr val="333333"/>
                </a:solidFill>
                <a:effectLst/>
                <a:latin typeface="arial" panose="020B0604020202020204" pitchFamily="34" charset="0"/>
              </a:rPr>
              <a:t>Ved konkurrencer skal forbrugeren have klare informationer om bl.a. præmiernes antal og værdi, grundlaget for at finde vinderne (lodtrækning/dommerpanel), hvem, der sidder i et evt. dommerpanel, en vurdering af vinderchance, hvornår vinderne findes, hvordan meddelelse gives til vinderne samt hvem, der står bag konkurrencen.</a:t>
            </a:r>
          </a:p>
          <a:p>
            <a:pPr algn="l"/>
            <a:r>
              <a:rPr lang="da-DK" b="0" i="0" dirty="0">
                <a:solidFill>
                  <a:srgbClr val="333333"/>
                </a:solidFill>
                <a:effectLst/>
                <a:latin typeface="arial" panose="020B0604020202020204" pitchFamily="34" charset="0"/>
              </a:rPr>
              <a:t>Mange virksomheder bruger konkurrencer til at få oplysninger fra forbrugeren, der kan bruges til efterfølgende at markedsføre sig overfor forbrugeren. Forbrugerombudsmanden har i en vejledning angivet, hvad der skal til for, at en virksomhed i forbindelse med en konkurrence må få et samtykke, der gør det lovligt at sende fx nyhedsbreve eller tilbud til vedkommende.</a:t>
            </a:r>
          </a:p>
          <a:p>
            <a:pPr algn="l"/>
            <a:r>
              <a:rPr lang="da-DK" b="0" i="0" dirty="0">
                <a:solidFill>
                  <a:srgbClr val="333333"/>
                </a:solidFill>
                <a:effectLst/>
                <a:latin typeface="arial" panose="020B0604020202020204" pitchFamily="34" charset="0"/>
              </a:rPr>
              <a:t>Af vejledningen fremgår bl.a., at forbrugeren skal være klar over, at deltagelse i konkurrencen kræver, at forbrugeren samtykker til modtagelse af markedsføringsmateriale. Kravet vil være opfyldt, når oplysningen om samtykket:</a:t>
            </a:r>
          </a:p>
          <a:p>
            <a:pPr algn="l">
              <a:buFont typeface="Arial" panose="020B0604020202020204" pitchFamily="34" charset="0"/>
              <a:buChar char="•"/>
            </a:pPr>
            <a:r>
              <a:rPr lang="da-DK" b="0" i="0" dirty="0">
                <a:solidFill>
                  <a:srgbClr val="333333"/>
                </a:solidFill>
                <a:effectLst/>
                <a:latin typeface="arial" panose="020B0604020202020204" pitchFamily="34" charset="0"/>
              </a:rPr>
              <a:t>Er angivet i en overskrift, eller hvis der bruges samme skriftstørrelse om samtykket, som der bruges om konkurrencen.</a:t>
            </a:r>
          </a:p>
          <a:p>
            <a:pPr algn="l">
              <a:buFont typeface="Arial" panose="020B0604020202020204" pitchFamily="34" charset="0"/>
              <a:buChar char="•"/>
            </a:pPr>
            <a:r>
              <a:rPr lang="da-DK" b="0" i="0" dirty="0">
                <a:solidFill>
                  <a:srgbClr val="333333"/>
                </a:solidFill>
                <a:effectLst/>
                <a:latin typeface="arial" panose="020B0604020202020204" pitchFamily="34" charset="0"/>
              </a:rPr>
              <a:t>Kommer i forlængelse af oplysningen om konkurrencen, og oplysningerne har samme blikfang.</a:t>
            </a:r>
          </a:p>
          <a:p>
            <a:pPr algn="l">
              <a:buFont typeface="Arial" panose="020B0604020202020204" pitchFamily="34" charset="0"/>
              <a:buChar char="•"/>
            </a:pPr>
            <a:r>
              <a:rPr lang="da-DK" b="0" i="0" dirty="0">
                <a:solidFill>
                  <a:srgbClr val="333333"/>
                </a:solidFill>
                <a:effectLst/>
                <a:latin typeface="arial" panose="020B0604020202020204" pitchFamily="34" charset="0"/>
              </a:rPr>
              <a:t>Kan læses uden, at man skal scrolle ned på siden.</a:t>
            </a:r>
          </a:p>
          <a:p>
            <a:pPr algn="l"/>
            <a:r>
              <a:rPr lang="da-DK" b="0" i="0" dirty="0">
                <a:solidFill>
                  <a:srgbClr val="333333"/>
                </a:solidFill>
                <a:effectLst/>
                <a:latin typeface="arial" panose="020B0604020202020204" pitchFamily="34" charset="0"/>
              </a:rPr>
              <a:t>Kravet vil derimod ikke være opfyldt, når oplysningen om samtykket:</a:t>
            </a:r>
          </a:p>
          <a:p>
            <a:pPr algn="l">
              <a:buFont typeface="Arial" panose="020B0604020202020204" pitchFamily="34" charset="0"/>
              <a:buChar char="•"/>
            </a:pPr>
            <a:r>
              <a:rPr lang="da-DK" b="0" i="0" dirty="0">
                <a:solidFill>
                  <a:srgbClr val="333333"/>
                </a:solidFill>
                <a:effectLst/>
                <a:latin typeface="arial" panose="020B0604020202020204" pitchFamily="34" charset="0"/>
              </a:rPr>
              <a:t>Står med småt.</a:t>
            </a:r>
          </a:p>
          <a:p>
            <a:pPr algn="l">
              <a:buFont typeface="Arial" panose="020B0604020202020204" pitchFamily="34" charset="0"/>
              <a:buChar char="•"/>
            </a:pPr>
            <a:r>
              <a:rPr lang="da-DK" b="0" i="0" dirty="0">
                <a:solidFill>
                  <a:srgbClr val="333333"/>
                </a:solidFill>
                <a:effectLst/>
                <a:latin typeface="arial" panose="020B0604020202020204" pitchFamily="34" charset="0"/>
              </a:rPr>
              <a:t>Er uklart eller tvetydigt formuleret.</a:t>
            </a:r>
          </a:p>
          <a:p>
            <a:pPr algn="l">
              <a:buFont typeface="Arial" panose="020B0604020202020204" pitchFamily="34" charset="0"/>
              <a:buChar char="•"/>
            </a:pPr>
            <a:r>
              <a:rPr lang="da-DK" b="0" i="0" dirty="0">
                <a:solidFill>
                  <a:srgbClr val="333333"/>
                </a:solidFill>
                <a:effectLst/>
                <a:latin typeface="arial" panose="020B0604020202020204" pitchFamily="34" charset="0"/>
              </a:rPr>
              <a:t>Er gemt væk i konkurrencebetingelserne, i persondatapolitikken eller i andre vilkår.</a:t>
            </a:r>
          </a:p>
          <a:p>
            <a:pPr algn="l"/>
            <a:r>
              <a:rPr lang="da-DK" b="0" i="0" dirty="0">
                <a:solidFill>
                  <a:srgbClr val="333333"/>
                </a:solidFill>
                <a:effectLst/>
                <a:latin typeface="arial" panose="020B0604020202020204" pitchFamily="34" charset="0"/>
              </a:rPr>
              <a:t>Desuden må afkrydsningsfelter om samtykke til markedsføring ikke være afkrydset på forhånd, og samtykket kan ikke gives ved, at der klikkes videre til næste side i en tilmeldingsformular.</a:t>
            </a:r>
          </a:p>
          <a:p>
            <a:endParaRPr lang="da-DK" dirty="0"/>
          </a:p>
        </p:txBody>
      </p:sp>
    </p:spTree>
    <p:extLst>
      <p:ext uri="{BB962C8B-B14F-4D97-AF65-F5344CB8AC3E}">
        <p14:creationId xmlns:p14="http://schemas.microsoft.com/office/powerpoint/2010/main" val="546973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97F91-1D64-4D8C-B0B9-A0C9F47C06BC}"/>
              </a:ext>
            </a:extLst>
          </p:cNvPr>
          <p:cNvSpPr>
            <a:spLocks noGrp="1"/>
          </p:cNvSpPr>
          <p:nvPr>
            <p:ph type="title"/>
          </p:nvPr>
        </p:nvSpPr>
        <p:spPr/>
        <p:txBody>
          <a:bodyPr/>
          <a:lstStyle/>
          <a:p>
            <a:r>
              <a:rPr lang="da-DK" dirty="0"/>
              <a:t>Rabatter og mængde begrænsning</a:t>
            </a:r>
          </a:p>
        </p:txBody>
      </p:sp>
      <p:sp>
        <p:nvSpPr>
          <p:cNvPr id="3" name="Pladsholder til indhold 2">
            <a:extLst>
              <a:ext uri="{FF2B5EF4-FFF2-40B4-BE49-F238E27FC236}">
                <a16:creationId xmlns:a16="http://schemas.microsoft.com/office/drawing/2014/main" id="{4E75BB03-758C-4CBD-87CE-B9CA97FF877B}"/>
              </a:ext>
            </a:extLst>
          </p:cNvPr>
          <p:cNvSpPr>
            <a:spLocks noGrp="1"/>
          </p:cNvSpPr>
          <p:nvPr>
            <p:ph idx="1"/>
          </p:nvPr>
        </p:nvSpPr>
        <p:spPr/>
        <p:txBody>
          <a:bodyPr>
            <a:normAutofit fontScale="92500" lnSpcReduction="10000"/>
          </a:bodyPr>
          <a:lstStyle/>
          <a:p>
            <a:pPr algn="l"/>
            <a:r>
              <a:rPr lang="da-DK" b="1" i="0" dirty="0">
                <a:solidFill>
                  <a:srgbClr val="333333"/>
                </a:solidFill>
                <a:effectLst/>
                <a:latin typeface="inherit"/>
              </a:rPr>
              <a:t>Rabatter og mængdebegrænsning </a:t>
            </a:r>
            <a:r>
              <a:rPr lang="da-DK" b="0" i="0" cap="all" dirty="0">
                <a:solidFill>
                  <a:srgbClr val="B2B2B2"/>
                </a:solidFill>
                <a:effectLst/>
                <a:latin typeface="inherit"/>
              </a:rPr>
              <a:t>DEL</a:t>
            </a:r>
            <a:endParaRPr lang="da-DK" b="1" i="0" dirty="0">
              <a:solidFill>
                <a:srgbClr val="333333"/>
              </a:solidFill>
              <a:effectLst/>
              <a:latin typeface="inherit"/>
            </a:endParaRPr>
          </a:p>
          <a:p>
            <a:pPr algn="l"/>
            <a:r>
              <a:rPr lang="da-DK" b="0" i="0" dirty="0">
                <a:solidFill>
                  <a:srgbClr val="333333"/>
                </a:solidFill>
                <a:effectLst/>
                <a:latin typeface="arial" panose="020B0604020202020204" pitchFamily="34" charset="0"/>
              </a:rPr>
              <a:t>Ved </a:t>
            </a:r>
            <a:r>
              <a:rPr lang="da-DK" b="1" i="0" dirty="0">
                <a:solidFill>
                  <a:srgbClr val="333333"/>
                </a:solidFill>
                <a:effectLst/>
                <a:latin typeface="arial" panose="020B0604020202020204" pitchFamily="34" charset="0"/>
              </a:rPr>
              <a:t>rabatter </a:t>
            </a:r>
            <a:r>
              <a:rPr lang="da-DK" b="0" i="0" dirty="0">
                <a:solidFill>
                  <a:srgbClr val="333333"/>
                </a:solidFill>
                <a:effectLst/>
                <a:latin typeface="arial" panose="020B0604020202020204" pitchFamily="34" charset="0"/>
              </a:rPr>
              <a:t>skal forbrugeren vide, hvordan rabatten opnås og hvilke betingelser, der evt. stilles for at opnå den annoncerede rabat.</a:t>
            </a:r>
          </a:p>
          <a:p>
            <a:pPr algn="l"/>
            <a:r>
              <a:rPr lang="da-DK" b="0" i="0" dirty="0">
                <a:solidFill>
                  <a:srgbClr val="333333"/>
                </a:solidFill>
                <a:effectLst/>
                <a:latin typeface="arial" panose="020B0604020202020204" pitchFamily="34" charset="0"/>
              </a:rPr>
              <a:t>Det betragtes også som en salgsfremmende foranstaltning, hvis man laver </a:t>
            </a:r>
            <a:r>
              <a:rPr lang="da-DK" b="1" i="0" dirty="0">
                <a:solidFill>
                  <a:srgbClr val="333333"/>
                </a:solidFill>
                <a:effectLst/>
                <a:latin typeface="arial" panose="020B0604020202020204" pitchFamily="34" charset="0"/>
              </a:rPr>
              <a:t>slagtilbud med mængdebegrænsning</a:t>
            </a:r>
            <a:r>
              <a:rPr lang="da-DK" b="0" i="0" dirty="0">
                <a:solidFill>
                  <a:srgbClr val="333333"/>
                </a:solidFill>
                <a:effectLst/>
                <a:latin typeface="arial" panose="020B0604020202020204" pitchFamily="34" charset="0"/>
              </a:rPr>
              <a:t>. Mængdebegrænsning er, når sælger oplyser, at der max. sælges tre varer pr. kunde. Nogle gange er det en absolut begrænsning, andre gange er det en begrænsning i forhold til at kunne købe til den lavere tilbudspris</a:t>
            </a:r>
            <a:r>
              <a:rPr lang="da-DK" b="1" i="0" dirty="0">
                <a:solidFill>
                  <a:srgbClr val="333333"/>
                </a:solidFill>
                <a:effectLst/>
                <a:latin typeface="arial" panose="020B0604020202020204" pitchFamily="34" charset="0"/>
              </a:rPr>
              <a:t>. Det er lovligt at mængdebegrænse, forudsat den erhvervsdrivende klart oplyser forbrugeren om, hvilket antal der kan købes til den lave tilbudspris, hvor længe tilbuddet gælder, og hvor stort varelageret er.</a:t>
            </a:r>
            <a:r>
              <a:rPr lang="da-DK" b="0" i="0" dirty="0">
                <a:solidFill>
                  <a:srgbClr val="333333"/>
                </a:solidFill>
                <a:effectLst/>
                <a:latin typeface="arial" panose="020B0604020202020204" pitchFamily="34" charset="0"/>
              </a:rPr>
              <a:t> </a:t>
            </a:r>
            <a:r>
              <a:rPr lang="da-DK" b="0" i="0" dirty="0">
                <a:solidFill>
                  <a:srgbClr val="FF0000"/>
                </a:solidFill>
                <a:effectLst/>
                <a:latin typeface="arial" panose="020B0604020202020204" pitchFamily="34" charset="0"/>
              </a:rPr>
              <a:t>Den erhvervsdrivende skal dog have haft varen til salg i mindst seks uger før, et tilbud med nedsat pris og mængdebegrænsning må annonceres.</a:t>
            </a:r>
          </a:p>
          <a:p>
            <a:endParaRPr lang="da-DK" dirty="0"/>
          </a:p>
        </p:txBody>
      </p:sp>
    </p:spTree>
    <p:extLst>
      <p:ext uri="{BB962C8B-B14F-4D97-AF65-F5344CB8AC3E}">
        <p14:creationId xmlns:p14="http://schemas.microsoft.com/office/powerpoint/2010/main" val="885507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31A6F-7408-4FC6-9548-F683251C29B8}"/>
              </a:ext>
            </a:extLst>
          </p:cNvPr>
          <p:cNvSpPr>
            <a:spLocks noGrp="1"/>
          </p:cNvSpPr>
          <p:nvPr>
            <p:ph type="title"/>
          </p:nvPr>
        </p:nvSpPr>
        <p:spPr/>
        <p:txBody>
          <a:bodyPr/>
          <a:lstStyle/>
          <a:p>
            <a:r>
              <a:rPr lang="da-DK" dirty="0"/>
              <a:t>Vildledende reklame:</a:t>
            </a:r>
            <a:br>
              <a:rPr lang="da-DK" dirty="0"/>
            </a:br>
            <a:r>
              <a:rPr lang="da-DK" dirty="0"/>
              <a:t>Anprisninger</a:t>
            </a:r>
          </a:p>
        </p:txBody>
      </p:sp>
      <p:sp>
        <p:nvSpPr>
          <p:cNvPr id="3" name="Pladsholder til indhold 2">
            <a:extLst>
              <a:ext uri="{FF2B5EF4-FFF2-40B4-BE49-F238E27FC236}">
                <a16:creationId xmlns:a16="http://schemas.microsoft.com/office/drawing/2014/main" id="{29E1C292-2AE3-45F4-B909-8C40C23F5AC5}"/>
              </a:ext>
            </a:extLst>
          </p:cNvPr>
          <p:cNvSpPr>
            <a:spLocks noGrp="1"/>
          </p:cNvSpPr>
          <p:nvPr>
            <p:ph idx="1"/>
          </p:nvPr>
        </p:nvSpPr>
        <p:spPr/>
        <p:txBody>
          <a:bodyPr/>
          <a:lstStyle/>
          <a:p>
            <a:r>
              <a:rPr lang="da-DK" dirty="0"/>
              <a:t>Både </a:t>
            </a:r>
            <a:r>
              <a:rPr lang="da-DK" b="1" dirty="0"/>
              <a:t>skamros</a:t>
            </a:r>
            <a:r>
              <a:rPr lang="da-DK" dirty="0"/>
              <a:t> og overdrivelser er tilladte og er ikke vildledende.</a:t>
            </a:r>
          </a:p>
        </p:txBody>
      </p:sp>
    </p:spTree>
    <p:extLst>
      <p:ext uri="{BB962C8B-B14F-4D97-AF65-F5344CB8AC3E}">
        <p14:creationId xmlns:p14="http://schemas.microsoft.com/office/powerpoint/2010/main" val="3210685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7E606-CBAF-41CD-9486-79E9EFA58839}"/>
              </a:ext>
            </a:extLst>
          </p:cNvPr>
          <p:cNvSpPr>
            <a:spLocks noGrp="1"/>
          </p:cNvSpPr>
          <p:nvPr>
            <p:ph type="title"/>
          </p:nvPr>
        </p:nvSpPr>
        <p:spPr/>
        <p:txBody>
          <a:bodyPr/>
          <a:lstStyle/>
          <a:p>
            <a:r>
              <a:rPr lang="da-DK" dirty="0"/>
              <a:t>§5</a:t>
            </a:r>
            <a:br>
              <a:rPr lang="da-DK" dirty="0"/>
            </a:br>
            <a:r>
              <a:rPr lang="da-DK" dirty="0"/>
              <a:t>Vildledende </a:t>
            </a:r>
            <a:r>
              <a:rPr lang="da-DK" dirty="0" err="1"/>
              <a:t>markdsføring</a:t>
            </a:r>
            <a:endParaRPr lang="da-DK" dirty="0"/>
          </a:p>
        </p:txBody>
      </p:sp>
      <p:sp>
        <p:nvSpPr>
          <p:cNvPr id="3" name="Pladsholder til indhold 2">
            <a:extLst>
              <a:ext uri="{FF2B5EF4-FFF2-40B4-BE49-F238E27FC236}">
                <a16:creationId xmlns:a16="http://schemas.microsoft.com/office/drawing/2014/main" id="{699BF874-E5C6-4533-9B50-3711E41FAA11}"/>
              </a:ext>
            </a:extLst>
          </p:cNvPr>
          <p:cNvSpPr>
            <a:spLocks noGrp="1"/>
          </p:cNvSpPr>
          <p:nvPr>
            <p:ph idx="1"/>
          </p:nvPr>
        </p:nvSpPr>
        <p:spPr/>
        <p:txBody>
          <a:bodyPr>
            <a:normAutofit fontScale="77500" lnSpcReduction="20000"/>
          </a:bodyPr>
          <a:lstStyle/>
          <a:p>
            <a:endParaRPr lang="da-DK" dirty="0">
              <a:hlinkClick r:id="rId2"/>
            </a:endParaRPr>
          </a:p>
          <a:p>
            <a:r>
              <a:rPr lang="da-DK" dirty="0">
                <a:hlinkClick r:id="rId2"/>
              </a:rPr>
              <a:t>https://forbrugerombudsmanden.dk/find-sager/sager/markedsfoeringsloven/sager-efter-markedsfoeringsloven/kontraktvilkaar/vestre-landsret-idoemte-en-datingside-en-boede-paa-50000-kroner-for-ikke-at-oplyse-tydeligt-om-bindingsperiode</a:t>
            </a:r>
          </a:p>
          <a:p>
            <a:r>
              <a:rPr lang="da-DK" dirty="0">
                <a:hlinkClick r:id="rId2"/>
              </a:rPr>
              <a:t>Teleselskaber må kun bruge udsagnet ”fri data” ved ubegrænset dataforbrug (forbrugerombudsmanden.dk)</a:t>
            </a:r>
            <a:endParaRPr lang="da-DK" dirty="0"/>
          </a:p>
          <a:p>
            <a:pPr marL="0" indent="0">
              <a:buNone/>
            </a:pPr>
            <a:endParaRPr lang="da-DK" dirty="0">
              <a:hlinkClick r:id="rId2"/>
            </a:endParaRPr>
          </a:p>
          <a:p>
            <a:r>
              <a:rPr lang="da-DK" dirty="0">
                <a:hlinkClick r:id="rId3"/>
              </a:rPr>
              <a:t>https://forbrugerombudsmanden.dk/find-sager/markedsfoeringsloven/sager-efter-markedsfoeringsloven/vildledning/teleselskaber-maa-kun-bruge-udsagnet-fri-data-ved-ubegraenset-dataforbrug</a:t>
            </a:r>
            <a:endParaRPr lang="da-DK" dirty="0"/>
          </a:p>
          <a:p>
            <a:r>
              <a:rPr lang="da-DK" dirty="0">
                <a:hlinkClick r:id="rId4"/>
              </a:rPr>
              <a:t>https://forbrugerombudsmanden.dk/find-sager/sager/markedsfoeringsloven/sager-efter-markedsfoeringsloven/vildledning/boeder-til-fire-virksomheder-for-vildledende-spar-budskaber-om-fyrvaerkeri</a:t>
            </a:r>
            <a:endParaRPr lang="da-DK" dirty="0"/>
          </a:p>
          <a:p>
            <a:endParaRPr lang="da-DK" dirty="0"/>
          </a:p>
          <a:p>
            <a:r>
              <a:rPr lang="da-DK" dirty="0">
                <a:hlinkClick r:id="rId5"/>
              </a:rPr>
              <a:t>)</a:t>
            </a:r>
            <a:r>
              <a:rPr lang="da-DK" dirty="0"/>
              <a:t> §§ 5 &amp; 8</a:t>
            </a:r>
          </a:p>
          <a:p>
            <a:endParaRPr lang="da-DK" dirty="0"/>
          </a:p>
          <a:p>
            <a:endParaRPr lang="da-DK" dirty="0"/>
          </a:p>
        </p:txBody>
      </p:sp>
    </p:spTree>
    <p:extLst>
      <p:ext uri="{BB962C8B-B14F-4D97-AF65-F5344CB8AC3E}">
        <p14:creationId xmlns:p14="http://schemas.microsoft.com/office/powerpoint/2010/main" val="4031499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358EFB-918A-4D24-BDD2-AF52FE56F9ED}"/>
              </a:ext>
            </a:extLst>
          </p:cNvPr>
          <p:cNvSpPr>
            <a:spLocks noGrp="1"/>
          </p:cNvSpPr>
          <p:nvPr>
            <p:ph type="title"/>
          </p:nvPr>
        </p:nvSpPr>
        <p:spPr/>
        <p:txBody>
          <a:bodyPr/>
          <a:lstStyle/>
          <a:p>
            <a:r>
              <a:rPr lang="da-DK" dirty="0"/>
              <a:t>§6, </a:t>
            </a:r>
            <a:r>
              <a:rPr lang="da-DK" dirty="0" err="1"/>
              <a:t>stk</a:t>
            </a:r>
            <a:r>
              <a:rPr lang="da-DK" dirty="0"/>
              <a:t> 1 </a:t>
            </a:r>
          </a:p>
        </p:txBody>
      </p:sp>
      <p:sp>
        <p:nvSpPr>
          <p:cNvPr id="3" name="Pladsholder til indhold 2">
            <a:extLst>
              <a:ext uri="{FF2B5EF4-FFF2-40B4-BE49-F238E27FC236}">
                <a16:creationId xmlns:a16="http://schemas.microsoft.com/office/drawing/2014/main" id="{DF405DAC-96BC-4D88-B589-19E693E2FB9D}"/>
              </a:ext>
            </a:extLst>
          </p:cNvPr>
          <p:cNvSpPr>
            <a:spLocks noGrp="1"/>
          </p:cNvSpPr>
          <p:nvPr>
            <p:ph idx="1"/>
          </p:nvPr>
        </p:nvSpPr>
        <p:spPr/>
        <p:txBody>
          <a:bodyPr/>
          <a:lstStyle/>
          <a:p>
            <a:r>
              <a:rPr lang="da-DK" b="0" i="0" dirty="0">
                <a:solidFill>
                  <a:srgbClr val="222222"/>
                </a:solidFill>
                <a:effectLst/>
                <a:latin typeface="kg-icons"/>
              </a:rPr>
              <a:t>En erhvervsdrivendes handelspraksis må ikke vildlede ved at </a:t>
            </a:r>
            <a:r>
              <a:rPr lang="da-DK" b="1" i="0" dirty="0">
                <a:solidFill>
                  <a:srgbClr val="222222"/>
                </a:solidFill>
                <a:effectLst/>
                <a:latin typeface="kg-icons"/>
              </a:rPr>
              <a:t>udelade </a:t>
            </a:r>
            <a:r>
              <a:rPr lang="da-DK" b="0" i="0" dirty="0">
                <a:solidFill>
                  <a:srgbClr val="222222"/>
                </a:solidFill>
                <a:effectLst/>
                <a:latin typeface="kg-icons"/>
              </a:rPr>
              <a:t> eller skjule væsentlige oplysninger eller præsentere væsentlige oplysninger på en uklar, uforståelig, dobbelttydig eller uhensigtsmæssig måde.</a:t>
            </a:r>
          </a:p>
          <a:p>
            <a:r>
              <a:rPr lang="da-DK" dirty="0">
                <a:hlinkClick r:id="rId2"/>
              </a:rPr>
              <a:t>Markedsføring af slankeplastre var vildledende (forbrugerombudsmanden.dk)</a:t>
            </a:r>
            <a:endParaRPr lang="da-DK" dirty="0"/>
          </a:p>
        </p:txBody>
      </p:sp>
    </p:spTree>
    <p:extLst>
      <p:ext uri="{BB962C8B-B14F-4D97-AF65-F5344CB8AC3E}">
        <p14:creationId xmlns:p14="http://schemas.microsoft.com/office/powerpoint/2010/main" val="3034780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8D1CC-BE7D-41A1-AF3F-F21C4CA3429D}"/>
              </a:ext>
            </a:extLst>
          </p:cNvPr>
          <p:cNvSpPr>
            <a:spLocks noGrp="1"/>
          </p:cNvSpPr>
          <p:nvPr>
            <p:ph type="title"/>
          </p:nvPr>
        </p:nvSpPr>
        <p:spPr/>
        <p:txBody>
          <a:bodyPr/>
          <a:lstStyle/>
          <a:p>
            <a:r>
              <a:rPr lang="da-DK" dirty="0"/>
              <a:t>§6, stk. 2</a:t>
            </a:r>
          </a:p>
        </p:txBody>
      </p:sp>
      <p:sp>
        <p:nvSpPr>
          <p:cNvPr id="3" name="Pladsholder til indhold 2">
            <a:extLst>
              <a:ext uri="{FF2B5EF4-FFF2-40B4-BE49-F238E27FC236}">
                <a16:creationId xmlns:a16="http://schemas.microsoft.com/office/drawing/2014/main" id="{5127EF40-8C4F-42CD-812B-D44961794A4D}"/>
              </a:ext>
            </a:extLst>
          </p:cNvPr>
          <p:cNvSpPr>
            <a:spLocks noGrp="1"/>
          </p:cNvSpPr>
          <p:nvPr>
            <p:ph idx="1"/>
          </p:nvPr>
        </p:nvSpPr>
        <p:spPr>
          <a:xfrm>
            <a:off x="5118447" y="803185"/>
            <a:ext cx="6281873" cy="5706671"/>
          </a:xfrm>
        </p:spPr>
        <p:txBody>
          <a:bodyPr>
            <a:normAutofit fontScale="77500" lnSpcReduction="20000"/>
          </a:bodyPr>
          <a:lstStyle/>
          <a:p>
            <a:pPr marL="0" indent="0" algn="l">
              <a:buNone/>
            </a:pPr>
            <a:r>
              <a:rPr lang="da-DK" b="1" i="1" dirty="0">
                <a:solidFill>
                  <a:srgbClr val="222222"/>
                </a:solidFill>
                <a:effectLst/>
                <a:latin typeface="kg-icons"/>
              </a:rPr>
              <a:t>Stk. 2.</a:t>
            </a:r>
            <a:r>
              <a:rPr lang="da-DK" b="1" i="0" dirty="0">
                <a:solidFill>
                  <a:srgbClr val="222222"/>
                </a:solidFill>
                <a:effectLst/>
                <a:latin typeface="kg-icons"/>
              </a:rPr>
              <a:t> Ved købsopfordringer betragtes følgende oplysninger som væsentlige:</a:t>
            </a:r>
          </a:p>
          <a:p>
            <a:pPr algn="l">
              <a:buFont typeface="+mj-lt"/>
              <a:buAutoNum type="arabicPeriod"/>
            </a:pPr>
            <a:r>
              <a:rPr lang="da-DK" b="0" i="0" dirty="0">
                <a:solidFill>
                  <a:srgbClr val="222222"/>
                </a:solidFill>
                <a:effectLst/>
                <a:latin typeface="kg-icons"/>
              </a:rPr>
              <a:t>Produktets væsentligste karakteristika  i et omfang, der svarer til mediet og produktet,</a:t>
            </a:r>
          </a:p>
          <a:p>
            <a:pPr algn="l">
              <a:buFont typeface="+mj-lt"/>
              <a:buAutoNum type="arabicPeriod"/>
            </a:pPr>
            <a:r>
              <a:rPr lang="da-DK" b="0" i="0" dirty="0">
                <a:solidFill>
                  <a:srgbClr val="222222"/>
                </a:solidFill>
                <a:effectLst/>
                <a:latin typeface="kg-icons"/>
              </a:rPr>
              <a:t>den erhvervsdrivendes fysiske adresse og navn og, hvis en anden erhvervsdrivende handler på dennes vegne, den fysiske adresse og navnet på denne erhvervsdrivende, </a:t>
            </a:r>
          </a:p>
          <a:p>
            <a:pPr algn="l">
              <a:buFont typeface="+mj-lt"/>
              <a:buAutoNum type="arabicPeriod"/>
            </a:pPr>
            <a:r>
              <a:rPr lang="da-DK" b="0" i="0" dirty="0">
                <a:solidFill>
                  <a:srgbClr val="222222"/>
                </a:solidFill>
                <a:effectLst/>
                <a:latin typeface="kg-icons"/>
              </a:rPr>
              <a:t>forhold vedrørende betaling, levering og gennemførelse af aftalen, i det omfang disse forhold afviger fra, hvad der er sædvanligt i branchen, </a:t>
            </a:r>
          </a:p>
          <a:p>
            <a:pPr algn="l">
              <a:buFont typeface="+mj-lt"/>
              <a:buAutoNum type="arabicPeriod"/>
            </a:pPr>
            <a:r>
              <a:rPr lang="da-DK" b="0" i="0" dirty="0">
                <a:solidFill>
                  <a:srgbClr val="222222"/>
                </a:solidFill>
                <a:effectLst/>
                <a:latin typeface="kg-icons"/>
              </a:rPr>
              <a:t>den erhvervsdrivendes fremgangsmåde i forbindelse med klagesagsbehandling, i det omfang den afviger fra, hvad der er sædvanligt i branchen, </a:t>
            </a:r>
          </a:p>
          <a:p>
            <a:pPr algn="l">
              <a:buFont typeface="+mj-lt"/>
              <a:buAutoNum type="arabicPeriod"/>
            </a:pPr>
            <a:r>
              <a:rPr lang="da-DK" b="0" i="0" dirty="0">
                <a:solidFill>
                  <a:srgbClr val="222222"/>
                </a:solidFill>
                <a:effectLst/>
                <a:latin typeface="kg-icons"/>
              </a:rPr>
              <a:t>fortrydelsesret, afbestillingsret eller returret, hvis forbrugeren har en sådan ret, </a:t>
            </a:r>
          </a:p>
          <a:p>
            <a:pPr algn="l">
              <a:buFont typeface="+mj-lt"/>
              <a:buAutoNum type="arabicPeriod"/>
            </a:pPr>
            <a:r>
              <a:rPr lang="da-DK" b="0" i="0" dirty="0">
                <a:solidFill>
                  <a:srgbClr val="222222"/>
                </a:solidFill>
                <a:effectLst/>
                <a:latin typeface="kg-icons"/>
              </a:rPr>
              <a:t>prisen inklusive moms og afgifter og </a:t>
            </a:r>
          </a:p>
          <a:p>
            <a:pPr algn="l">
              <a:buFont typeface="+mj-lt"/>
              <a:buAutoNum type="arabicPeriod"/>
            </a:pPr>
            <a:r>
              <a:rPr lang="da-DK" b="0" i="0" dirty="0">
                <a:solidFill>
                  <a:srgbClr val="222222"/>
                </a:solidFill>
                <a:effectLst/>
                <a:latin typeface="kg-icons"/>
              </a:rPr>
              <a:t>yderligere omkostninger vedrørende fragt, levering eller porto, i det omfang sådanne omkostninger pålægges. </a:t>
            </a:r>
          </a:p>
          <a:p>
            <a:r>
              <a:rPr lang="da-DK" b="0" i="1" dirty="0">
                <a:solidFill>
                  <a:srgbClr val="222222"/>
                </a:solidFill>
                <a:effectLst/>
                <a:latin typeface="kg-icons"/>
              </a:rPr>
              <a:t>En købsopfordring er markedsføring, som indeholder en opfordring til køb rettet mod forbrugerne. I denne bestemmelse specificeres en række oplysninger, som betragtes som væsentlige, og som den erhvervsdrivende er forpligtet til at afgive medmindre oplysningerne allerede fremgår tydeligt af sammenhængen. Opremsningen i stk. 2 er ikke udtømmende. </a:t>
            </a:r>
            <a:endParaRPr lang="da-DK" i="1" dirty="0"/>
          </a:p>
        </p:txBody>
      </p:sp>
    </p:spTree>
    <p:extLst>
      <p:ext uri="{BB962C8B-B14F-4D97-AF65-F5344CB8AC3E}">
        <p14:creationId xmlns:p14="http://schemas.microsoft.com/office/powerpoint/2010/main" val="1827375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D12406-6460-4F29-9C2A-5EE1205DB657}"/>
              </a:ext>
            </a:extLst>
          </p:cNvPr>
          <p:cNvSpPr>
            <a:spLocks noGrp="1"/>
          </p:cNvSpPr>
          <p:nvPr>
            <p:ph type="title"/>
          </p:nvPr>
        </p:nvSpPr>
        <p:spPr/>
        <p:txBody>
          <a:bodyPr/>
          <a:lstStyle/>
          <a:p>
            <a:r>
              <a:rPr lang="da-DK" dirty="0"/>
              <a:t>Prisoplysninger</a:t>
            </a:r>
            <a:br>
              <a:rPr lang="da-DK" dirty="0"/>
            </a:br>
            <a:r>
              <a:rPr lang="da-DK" dirty="0"/>
              <a:t>§6, stk. 3</a:t>
            </a:r>
          </a:p>
        </p:txBody>
      </p:sp>
      <p:sp>
        <p:nvSpPr>
          <p:cNvPr id="3" name="Pladsholder til indhold 2">
            <a:extLst>
              <a:ext uri="{FF2B5EF4-FFF2-40B4-BE49-F238E27FC236}">
                <a16:creationId xmlns:a16="http://schemas.microsoft.com/office/drawing/2014/main" id="{92179879-06C9-451E-9561-D5C4388C912E}"/>
              </a:ext>
            </a:extLst>
          </p:cNvPr>
          <p:cNvSpPr>
            <a:spLocks noGrp="1"/>
          </p:cNvSpPr>
          <p:nvPr>
            <p:ph idx="1"/>
          </p:nvPr>
        </p:nvSpPr>
        <p:spPr/>
        <p:txBody>
          <a:bodyPr/>
          <a:lstStyle/>
          <a:p>
            <a:r>
              <a:rPr lang="da-DK" b="0" i="1" dirty="0">
                <a:solidFill>
                  <a:srgbClr val="222222"/>
                </a:solidFill>
                <a:effectLst/>
                <a:latin typeface="kg-icons"/>
              </a:rPr>
              <a:t>Stk. 3.</a:t>
            </a:r>
            <a:r>
              <a:rPr lang="da-DK" b="0" i="0" dirty="0">
                <a:solidFill>
                  <a:srgbClr val="222222"/>
                </a:solidFill>
                <a:effectLst/>
                <a:latin typeface="kg-icons"/>
              </a:rPr>
              <a:t>Når produktets art medfører, at prisen ikke med rimelighed kan beregnes på forhånd, skal den erhvervsdrivende oplyse, hvordan prisen beregnes. Når omkostninger vedrørende fragt, levering eller porto ikke med rimelighed kan beregnes på forhånd, skal det oplyses, at disse omkostninger kan forekomme .</a:t>
            </a:r>
          </a:p>
          <a:p>
            <a:pPr marL="0" indent="0">
              <a:buNone/>
            </a:pPr>
            <a:r>
              <a:rPr lang="da-DK" b="0" i="1" dirty="0">
                <a:solidFill>
                  <a:srgbClr val="222222"/>
                </a:solidFill>
                <a:effectLst/>
                <a:latin typeface="kg-icons"/>
              </a:rPr>
              <a:t>Ved elektronisk handel, hvor levering alene er mulig ved forsendelse, skal oplysningerne om, at der tillægges omkostninger til fragt gives i umiddelbar tilknytning til prisen. Dette krav kan f.eks. overholdes ved, at der lige under oplysningen om prisen skrives: Plus leveringsomkostninger, og oplyser et link til en side, hvor det fremgår, hvordan leveringsomkostningerne beregnes.</a:t>
            </a:r>
            <a:endParaRPr lang="da-DK" i="1" dirty="0"/>
          </a:p>
        </p:txBody>
      </p:sp>
    </p:spTree>
    <p:extLst>
      <p:ext uri="{BB962C8B-B14F-4D97-AF65-F5344CB8AC3E}">
        <p14:creationId xmlns:p14="http://schemas.microsoft.com/office/powerpoint/2010/main" val="66716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2CD7BC-7278-4F38-9DF8-A78F659E6AB1}"/>
              </a:ext>
            </a:extLst>
          </p:cNvPr>
          <p:cNvSpPr>
            <a:spLocks noGrp="1"/>
          </p:cNvSpPr>
          <p:nvPr>
            <p:ph type="title"/>
          </p:nvPr>
        </p:nvSpPr>
        <p:spPr/>
        <p:txBody>
          <a:bodyPr>
            <a:normAutofit fontScale="90000"/>
          </a:bodyPr>
          <a:lstStyle/>
          <a:p>
            <a:r>
              <a:rPr lang="da-DK" dirty="0"/>
              <a:t>Skjult reklame - Regler om influencers</a:t>
            </a:r>
            <a:br>
              <a:rPr lang="da-DK" dirty="0"/>
            </a:br>
            <a:r>
              <a:rPr lang="da-DK" dirty="0"/>
              <a:t>§6, stk. 4</a:t>
            </a:r>
          </a:p>
        </p:txBody>
      </p:sp>
      <p:sp>
        <p:nvSpPr>
          <p:cNvPr id="3" name="Pladsholder til indhold 2">
            <a:extLst>
              <a:ext uri="{FF2B5EF4-FFF2-40B4-BE49-F238E27FC236}">
                <a16:creationId xmlns:a16="http://schemas.microsoft.com/office/drawing/2014/main" id="{4FCD6653-C8D6-4075-975E-BC440F58F62E}"/>
              </a:ext>
            </a:extLst>
          </p:cNvPr>
          <p:cNvSpPr>
            <a:spLocks noGrp="1"/>
          </p:cNvSpPr>
          <p:nvPr>
            <p:ph idx="1"/>
          </p:nvPr>
        </p:nvSpPr>
        <p:spPr/>
        <p:txBody>
          <a:bodyPr>
            <a:normAutofit lnSpcReduction="10000"/>
          </a:bodyPr>
          <a:lstStyle/>
          <a:p>
            <a:pPr marL="0" indent="0" algn="l">
              <a:buNone/>
            </a:pPr>
            <a:r>
              <a:rPr lang="da-DK" b="0" i="1" dirty="0">
                <a:solidFill>
                  <a:srgbClr val="BB0000"/>
                </a:solidFill>
                <a:effectLst/>
                <a:latin typeface="Georgia" panose="02040502050405020303" pitchFamily="18" charset="0"/>
              </a:rPr>
              <a:t>Skjult reklame</a:t>
            </a:r>
          </a:p>
          <a:p>
            <a:pPr marL="0" indent="0" algn="l">
              <a:buNone/>
            </a:pPr>
            <a:r>
              <a:rPr lang="da-DK" b="0" i="1" dirty="0">
                <a:solidFill>
                  <a:srgbClr val="BB0000"/>
                </a:solidFill>
                <a:effectLst/>
                <a:latin typeface="Georgia" panose="02040502050405020303" pitchFamily="18" charset="0"/>
              </a:rPr>
              <a:t>§6, Stk. 4. </a:t>
            </a:r>
          </a:p>
          <a:p>
            <a:pPr marL="0" indent="0" algn="l">
              <a:buNone/>
            </a:pPr>
            <a:r>
              <a:rPr lang="da-DK" b="0" i="0" dirty="0">
                <a:solidFill>
                  <a:srgbClr val="333333"/>
                </a:solidFill>
                <a:effectLst/>
                <a:latin typeface="Georgia" panose="02040502050405020303" pitchFamily="18" charset="0"/>
              </a:rPr>
              <a:t>En erhvervsdrivende skal klart oplyse den kommercielle hensigt med enhver form for handelspraksis, herunder reklame. </a:t>
            </a:r>
            <a:r>
              <a:rPr lang="da-DK" b="0" i="0" dirty="0">
                <a:solidFill>
                  <a:srgbClr val="BB0000"/>
                </a:solidFill>
                <a:effectLst/>
                <a:latin typeface="Georgia" panose="02040502050405020303" pitchFamily="18" charset="0"/>
                <a:hlinkClick r:id="rId2"/>
              </a:rPr>
              <a:t>§ 8</a:t>
            </a:r>
            <a:r>
              <a:rPr lang="da-DK" b="0" i="0" dirty="0">
                <a:solidFill>
                  <a:srgbClr val="333333"/>
                </a:solidFill>
                <a:effectLst/>
                <a:latin typeface="Georgia" panose="02040502050405020303" pitchFamily="18" charset="0"/>
              </a:rPr>
              <a:t> finder tilsvarende anvendelse.</a:t>
            </a:r>
          </a:p>
          <a:p>
            <a:endParaRPr lang="da-DK" dirty="0">
              <a:hlinkClick r:id="rId3"/>
            </a:endParaRPr>
          </a:p>
          <a:p>
            <a:r>
              <a:rPr lang="da-DK" dirty="0">
                <a:hlinkClick r:id="rId3"/>
              </a:rPr>
              <a:t>17-10423-20-gode-raad-til-influenter-om-skjult-reklame_m-billeder-3044183_1_1.pdf (forbrugerombudsmanden.dk)</a:t>
            </a:r>
            <a:endParaRPr lang="da-DK" dirty="0"/>
          </a:p>
          <a:p>
            <a:r>
              <a:rPr lang="da-DK" dirty="0">
                <a:hlinkClick r:id="rId4"/>
              </a:rPr>
              <a:t>Influencer betaler 60.000 kr. i bøde for skjult reklame - DI Handel (danskindustri.dk)</a:t>
            </a:r>
            <a:endParaRPr lang="da-DK" dirty="0"/>
          </a:p>
          <a:p>
            <a:r>
              <a:rPr lang="da-DK" dirty="0">
                <a:hlinkClick r:id="rId5"/>
              </a:rPr>
              <a:t>https://www.domstol.dk/lyngby/aktuelt/2022/10/boede-paa-40000-kr-for-skjult-reklame-i-opslag-paa-instagram/</a:t>
            </a:r>
            <a:endParaRPr lang="da-DK" dirty="0"/>
          </a:p>
          <a:p>
            <a:endParaRPr lang="da-DK" dirty="0"/>
          </a:p>
        </p:txBody>
      </p:sp>
    </p:spTree>
    <p:extLst>
      <p:ext uri="{BB962C8B-B14F-4D97-AF65-F5344CB8AC3E}">
        <p14:creationId xmlns:p14="http://schemas.microsoft.com/office/powerpoint/2010/main" val="4021286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0AD38-F6EE-4A80-9606-D6C661577F5D}"/>
              </a:ext>
            </a:extLst>
          </p:cNvPr>
          <p:cNvSpPr>
            <a:spLocks noGrp="1"/>
          </p:cNvSpPr>
          <p:nvPr>
            <p:ph type="title"/>
          </p:nvPr>
        </p:nvSpPr>
        <p:spPr/>
        <p:txBody>
          <a:bodyPr/>
          <a:lstStyle/>
          <a:p>
            <a:r>
              <a:rPr lang="da-DK" dirty="0"/>
              <a:t>Aggressiv handelspraksis</a:t>
            </a:r>
            <a:br>
              <a:rPr lang="da-DK" dirty="0"/>
            </a:br>
            <a:r>
              <a:rPr lang="da-DK" dirty="0"/>
              <a:t>§7</a:t>
            </a:r>
          </a:p>
        </p:txBody>
      </p:sp>
      <p:sp>
        <p:nvSpPr>
          <p:cNvPr id="3" name="Pladsholder til indhold 2">
            <a:extLst>
              <a:ext uri="{FF2B5EF4-FFF2-40B4-BE49-F238E27FC236}">
                <a16:creationId xmlns:a16="http://schemas.microsoft.com/office/drawing/2014/main" id="{4B6E6D59-6C57-4C8C-88FB-EE97990A1967}"/>
              </a:ext>
            </a:extLst>
          </p:cNvPr>
          <p:cNvSpPr>
            <a:spLocks noGrp="1"/>
          </p:cNvSpPr>
          <p:nvPr>
            <p:ph idx="1"/>
          </p:nvPr>
        </p:nvSpPr>
        <p:spPr/>
        <p:txBody>
          <a:bodyPr/>
          <a:lstStyle/>
          <a:p>
            <a:r>
              <a:rPr lang="da-DK" b="1" i="0" dirty="0">
                <a:solidFill>
                  <a:srgbClr val="212529"/>
                </a:solidFill>
                <a:effectLst/>
                <a:latin typeface="Questa-Regular"/>
              </a:rPr>
              <a:t>§ 7.</a:t>
            </a:r>
            <a:r>
              <a:rPr lang="da-DK" b="0" i="0" dirty="0">
                <a:solidFill>
                  <a:srgbClr val="212529"/>
                </a:solidFill>
                <a:effectLst/>
                <a:latin typeface="Questa-Regular"/>
              </a:rPr>
              <a:t> En erhvervsdrivende må i sin handelspraksis ikke benytte chikane, ulovlig tvang, vold eller utilbørlig påvirkning, der er egnet til væsentligt at indskrænke forbrugerens valgfrihed i forbindelse med et produkt.</a:t>
            </a:r>
          </a:p>
          <a:p>
            <a:endParaRPr lang="da-DK" dirty="0">
              <a:solidFill>
                <a:srgbClr val="212529"/>
              </a:solidFill>
              <a:latin typeface="Questa-Regular"/>
            </a:endParaRPr>
          </a:p>
          <a:p>
            <a:r>
              <a:rPr lang="da-DK" dirty="0">
                <a:solidFill>
                  <a:srgbClr val="212529"/>
                </a:solidFill>
                <a:latin typeface="Questa-Regular"/>
                <a:hlinkClick r:id="rId2"/>
              </a:rPr>
              <a:t>https://forbrugerombudsmanden.dk/find-sager/sager/forbrugeraftaleloven/boede-paa-60000-kr-for-uanmodede-telefoniske-henvendelser-og-fremsendelse-af-en-pakke-med-krav-om-betaling</a:t>
            </a:r>
            <a:endParaRPr lang="da-DK" dirty="0">
              <a:solidFill>
                <a:srgbClr val="212529"/>
              </a:solidFill>
              <a:latin typeface="Questa-Regular"/>
            </a:endParaRPr>
          </a:p>
          <a:p>
            <a:endParaRPr lang="da-DK" dirty="0">
              <a:solidFill>
                <a:srgbClr val="212529"/>
              </a:solidFill>
              <a:latin typeface="Questa-Regular"/>
            </a:endParaRPr>
          </a:p>
        </p:txBody>
      </p:sp>
    </p:spTree>
    <p:extLst>
      <p:ext uri="{BB962C8B-B14F-4D97-AF65-F5344CB8AC3E}">
        <p14:creationId xmlns:p14="http://schemas.microsoft.com/office/powerpoint/2010/main" val="3182591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A20558-F096-44B1-A0E9-BFD3E19BEA34}"/>
              </a:ext>
            </a:extLst>
          </p:cNvPr>
          <p:cNvSpPr>
            <a:spLocks noGrp="1"/>
          </p:cNvSpPr>
          <p:nvPr>
            <p:ph type="title"/>
          </p:nvPr>
        </p:nvSpPr>
        <p:spPr/>
        <p:txBody>
          <a:bodyPr/>
          <a:lstStyle/>
          <a:p>
            <a:r>
              <a:rPr lang="da-DK" dirty="0"/>
              <a:t>Aggressiv handelspraksis</a:t>
            </a:r>
            <a:br>
              <a:rPr lang="da-DK" dirty="0"/>
            </a:br>
            <a:r>
              <a:rPr lang="da-DK" dirty="0"/>
              <a:t>§7, stk. 1</a:t>
            </a:r>
          </a:p>
        </p:txBody>
      </p:sp>
      <p:sp>
        <p:nvSpPr>
          <p:cNvPr id="3" name="Pladsholder til indhold 2">
            <a:extLst>
              <a:ext uri="{FF2B5EF4-FFF2-40B4-BE49-F238E27FC236}">
                <a16:creationId xmlns:a16="http://schemas.microsoft.com/office/drawing/2014/main" id="{2006A56D-FCEC-48FD-A254-356E569165FC}"/>
              </a:ext>
            </a:extLst>
          </p:cNvPr>
          <p:cNvSpPr>
            <a:spLocks noGrp="1"/>
          </p:cNvSpPr>
          <p:nvPr>
            <p:ph idx="1"/>
          </p:nvPr>
        </p:nvSpPr>
        <p:spPr/>
        <p:txBody>
          <a:bodyPr/>
          <a:lstStyle/>
          <a:p>
            <a:pPr marL="0" indent="0" algn="l">
              <a:buNone/>
            </a:pPr>
            <a:r>
              <a:rPr lang="da-DK" b="0" i="0" dirty="0">
                <a:solidFill>
                  <a:srgbClr val="222222"/>
                </a:solidFill>
                <a:effectLst/>
                <a:latin typeface="kg-icons"/>
              </a:rPr>
              <a:t>§ 7, stk.1.</a:t>
            </a:r>
          </a:p>
          <a:p>
            <a:pPr algn="l"/>
            <a:r>
              <a:rPr lang="da-DK" b="0" i="0" dirty="0">
                <a:solidFill>
                  <a:srgbClr val="222222"/>
                </a:solidFill>
                <a:effectLst/>
                <a:latin typeface="kg-icons"/>
              </a:rPr>
              <a:t>En erhvervsdrivende må i sin handelspraksis ikke benytte chikane,  ulovlig tvang, vold eller utilbørlig påvirkning, der er egnet til væsentligt at indskrænke </a:t>
            </a:r>
            <a:r>
              <a:rPr lang="da-DK" b="1" i="0" dirty="0">
                <a:solidFill>
                  <a:srgbClr val="222222"/>
                </a:solidFill>
                <a:effectLst/>
                <a:latin typeface="kg-icons"/>
              </a:rPr>
              <a:t>forbrugerens </a:t>
            </a:r>
            <a:r>
              <a:rPr lang="da-DK" b="0" i="0" dirty="0">
                <a:solidFill>
                  <a:srgbClr val="222222"/>
                </a:solidFill>
                <a:effectLst/>
                <a:latin typeface="kg-icons"/>
              </a:rPr>
              <a:t>valgfrihed i forbindelse med et produkt.</a:t>
            </a:r>
          </a:p>
          <a:p>
            <a:pPr marL="0" indent="0" algn="l">
              <a:buNone/>
            </a:pPr>
            <a:r>
              <a:rPr lang="da-DK" b="0" i="1" dirty="0">
                <a:solidFill>
                  <a:srgbClr val="222222"/>
                </a:solidFill>
                <a:effectLst/>
                <a:latin typeface="kg-icons"/>
              </a:rPr>
              <a:t>Der er ikke blot forbud mod at anvende vildledende og urigtige angivelser, men forbuddet omfatter også markedsføring, som i sit indhold, sin form eller den anvendte fremgangsmåde er vildledende, aggressiv eller udsætter forbrugeren for en utilbørlig påvirkning.</a:t>
            </a:r>
          </a:p>
          <a:p>
            <a:pPr marL="0" indent="0" algn="l">
              <a:buNone/>
            </a:pPr>
            <a:r>
              <a:rPr lang="da-DK" b="0" i="1" dirty="0">
                <a:solidFill>
                  <a:srgbClr val="222222"/>
                </a:solidFill>
                <a:effectLst/>
                <a:latin typeface="kg-icons"/>
              </a:rPr>
              <a:t>Chikane skal forstås som bevidst, ondskabsfuldt drilleri eller forfølgelse.</a:t>
            </a:r>
          </a:p>
          <a:p>
            <a:pPr marL="0" indent="0">
              <a:buNone/>
            </a:pPr>
            <a:endParaRPr lang="da-DK" dirty="0"/>
          </a:p>
        </p:txBody>
      </p:sp>
    </p:spTree>
    <p:extLst>
      <p:ext uri="{BB962C8B-B14F-4D97-AF65-F5344CB8AC3E}">
        <p14:creationId xmlns:p14="http://schemas.microsoft.com/office/powerpoint/2010/main" val="2508895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E8FD63-BC7F-4A88-B02A-59254789A1DE}"/>
              </a:ext>
            </a:extLst>
          </p:cNvPr>
          <p:cNvSpPr>
            <a:spLocks noGrp="1"/>
          </p:cNvSpPr>
          <p:nvPr>
            <p:ph type="title"/>
          </p:nvPr>
        </p:nvSpPr>
        <p:spPr/>
        <p:txBody>
          <a:bodyPr/>
          <a:lstStyle/>
          <a:p>
            <a:r>
              <a:rPr lang="da-DK" dirty="0"/>
              <a:t>Aggressiv handelspraksis</a:t>
            </a:r>
            <a:br>
              <a:rPr lang="da-DK" dirty="0"/>
            </a:br>
            <a:r>
              <a:rPr lang="da-DK" dirty="0"/>
              <a:t>§7, stk.2</a:t>
            </a:r>
          </a:p>
        </p:txBody>
      </p:sp>
      <p:sp>
        <p:nvSpPr>
          <p:cNvPr id="3" name="Pladsholder til indhold 2">
            <a:extLst>
              <a:ext uri="{FF2B5EF4-FFF2-40B4-BE49-F238E27FC236}">
                <a16:creationId xmlns:a16="http://schemas.microsoft.com/office/drawing/2014/main" id="{380F69F4-925D-43CD-85EE-D6432BFD733C}"/>
              </a:ext>
            </a:extLst>
          </p:cNvPr>
          <p:cNvSpPr>
            <a:spLocks noGrp="1"/>
          </p:cNvSpPr>
          <p:nvPr>
            <p:ph idx="1"/>
          </p:nvPr>
        </p:nvSpPr>
        <p:spPr/>
        <p:txBody>
          <a:bodyPr>
            <a:normAutofit fontScale="85000" lnSpcReduction="10000"/>
          </a:bodyPr>
          <a:lstStyle/>
          <a:p>
            <a:pPr marL="0" indent="0" algn="l">
              <a:buNone/>
            </a:pPr>
            <a:r>
              <a:rPr lang="da-DK" b="0" i="1" dirty="0">
                <a:solidFill>
                  <a:srgbClr val="222222"/>
                </a:solidFill>
                <a:effectLst/>
                <a:latin typeface="kg-icons"/>
              </a:rPr>
              <a:t>Stk. 2.</a:t>
            </a:r>
            <a:r>
              <a:rPr lang="da-DK" b="0" i="0" dirty="0">
                <a:solidFill>
                  <a:srgbClr val="222222"/>
                </a:solidFill>
                <a:effectLst/>
                <a:latin typeface="kg-icons"/>
              </a:rPr>
              <a:t> Ved vurderingen af, om en erhvervsdrivende i sin handelspraksis har benyttet chikane,  ulovlig tvang, vold eller utilbørlig påvirkning, skal der tages hensyn til:</a:t>
            </a:r>
          </a:p>
          <a:p>
            <a:pPr algn="l">
              <a:buFont typeface="+mj-lt"/>
              <a:buAutoNum type="arabicPeriod"/>
            </a:pPr>
            <a:r>
              <a:rPr lang="da-DK" b="0" i="0" dirty="0">
                <a:solidFill>
                  <a:srgbClr val="222222"/>
                </a:solidFill>
                <a:effectLst/>
                <a:latin typeface="kg-icons"/>
              </a:rPr>
              <a:t>Tidspunktet for denne handelspraksis, stedet, hvor den har fundet sted, og dens karakter og vedholdenhed. </a:t>
            </a:r>
          </a:p>
          <a:p>
            <a:pPr algn="l">
              <a:buFont typeface="+mj-lt"/>
              <a:buAutoNum type="arabicPeriod"/>
            </a:pPr>
            <a:r>
              <a:rPr lang="da-DK" b="0" i="0" dirty="0">
                <a:solidFill>
                  <a:srgbClr val="222222"/>
                </a:solidFill>
                <a:effectLst/>
                <a:latin typeface="kg-icons"/>
              </a:rPr>
              <a:t>Anvendelse af truende eller utilbørligt sprog eller adfærd .</a:t>
            </a:r>
          </a:p>
          <a:p>
            <a:pPr algn="l">
              <a:buFont typeface="+mj-lt"/>
              <a:buAutoNum type="arabicPeriod"/>
            </a:pPr>
            <a:r>
              <a:rPr lang="da-DK" b="0" i="0" dirty="0">
                <a:solidFill>
                  <a:srgbClr val="222222"/>
                </a:solidFill>
                <a:effectLst/>
                <a:latin typeface="kg-icons"/>
              </a:rPr>
              <a:t>Den erhvervsdrivendes udnyttelse af en konkret uheldig situation eller omstændighed, der er af en så alvorlig karakter, at den indskrænker forbrugerens vurderingsevne, og som den erhvervsdrivende har kendskab til og udnytter til at påvirke forbrugerens beslutning i forbindelse med produktet .</a:t>
            </a:r>
          </a:p>
          <a:p>
            <a:pPr algn="l">
              <a:buFont typeface="+mj-lt"/>
              <a:buAutoNum type="arabicPeriod"/>
            </a:pPr>
            <a:r>
              <a:rPr lang="da-DK" b="0" i="0" dirty="0">
                <a:solidFill>
                  <a:srgbClr val="222222"/>
                </a:solidFill>
                <a:effectLst/>
                <a:latin typeface="kg-icons"/>
              </a:rPr>
              <a:t>Den erhvervsdrivendes opstilling af byrdefulde eller uforholdsmæssigt omfattende hindringer af ikkekontraktuel karakter, når en forbruger ønsker at udøve sine rettigheder i henhold til kontrakten, herunder retten til at ophæve kontrakten eller til at vælge et andet produkt eller en anden erhvervsdrivende .</a:t>
            </a:r>
          </a:p>
          <a:p>
            <a:pPr algn="l">
              <a:buFont typeface="+mj-lt"/>
              <a:buAutoNum type="arabicPeriod"/>
            </a:pPr>
            <a:r>
              <a:rPr lang="da-DK" b="0" i="0" dirty="0">
                <a:solidFill>
                  <a:srgbClr val="222222"/>
                </a:solidFill>
                <a:effectLst/>
                <a:latin typeface="kg-icons"/>
              </a:rPr>
              <a:t>Enhver trussel om ulovlige handlinger.</a:t>
            </a:r>
          </a:p>
          <a:p>
            <a:endParaRPr lang="da-DK" dirty="0"/>
          </a:p>
        </p:txBody>
      </p:sp>
    </p:spTree>
    <p:extLst>
      <p:ext uri="{BB962C8B-B14F-4D97-AF65-F5344CB8AC3E}">
        <p14:creationId xmlns:p14="http://schemas.microsoft.com/office/powerpoint/2010/main" val="2272340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B9460-6CEB-4878-80B4-421E47128897}"/>
              </a:ext>
            </a:extLst>
          </p:cNvPr>
          <p:cNvSpPr>
            <a:spLocks noGrp="1"/>
          </p:cNvSpPr>
          <p:nvPr>
            <p:ph type="title"/>
          </p:nvPr>
        </p:nvSpPr>
        <p:spPr/>
        <p:txBody>
          <a:bodyPr>
            <a:normAutofit fontScale="90000"/>
          </a:bodyPr>
          <a:lstStyle/>
          <a:p>
            <a:r>
              <a:rPr lang="da-DK" dirty="0"/>
              <a:t>Væsentlig forvridning af den økonomiske adfærd</a:t>
            </a:r>
            <a:br>
              <a:rPr lang="da-DK" dirty="0"/>
            </a:br>
            <a:r>
              <a:rPr lang="da-DK" dirty="0"/>
              <a:t>§8</a:t>
            </a:r>
          </a:p>
        </p:txBody>
      </p:sp>
      <p:sp>
        <p:nvSpPr>
          <p:cNvPr id="3" name="Pladsholder til indhold 2">
            <a:extLst>
              <a:ext uri="{FF2B5EF4-FFF2-40B4-BE49-F238E27FC236}">
                <a16:creationId xmlns:a16="http://schemas.microsoft.com/office/drawing/2014/main" id="{DDD3E4C8-06EB-4A11-9747-6F1F6F884D8B}"/>
              </a:ext>
            </a:extLst>
          </p:cNvPr>
          <p:cNvSpPr>
            <a:spLocks noGrp="1"/>
          </p:cNvSpPr>
          <p:nvPr>
            <p:ph idx="1"/>
          </p:nvPr>
        </p:nvSpPr>
        <p:spPr/>
        <p:txBody>
          <a:bodyPr/>
          <a:lstStyle/>
          <a:p>
            <a:pPr indent="0" algn="l">
              <a:spcBef>
                <a:spcPts val="1000"/>
              </a:spcBef>
              <a:buNone/>
            </a:pPr>
            <a:r>
              <a:rPr lang="da-DK" b="1" i="0" dirty="0">
                <a:solidFill>
                  <a:srgbClr val="212529"/>
                </a:solidFill>
                <a:effectLst/>
                <a:latin typeface="Questa-Regular"/>
              </a:rPr>
              <a:t>§ 8.</a:t>
            </a:r>
            <a:r>
              <a:rPr lang="da-DK" b="0" i="0" dirty="0">
                <a:solidFill>
                  <a:srgbClr val="212529"/>
                </a:solidFill>
                <a:effectLst/>
                <a:latin typeface="Questa-Regular"/>
              </a:rPr>
              <a:t> Det er en betingelse for, at der er handlet i strid med §§ 4-7, at den pågældende handelspraksis </a:t>
            </a:r>
            <a:r>
              <a:rPr lang="da-DK" b="1" i="0" dirty="0">
                <a:solidFill>
                  <a:srgbClr val="212529"/>
                </a:solidFill>
                <a:effectLst/>
                <a:latin typeface="Questa-Regular"/>
              </a:rPr>
              <a:t>væsentligt forvrider eller vil kunne forventes væsentligt at forvride den økonomiske adfærd hos gennemsnitsforbrugeren </a:t>
            </a:r>
            <a:r>
              <a:rPr lang="da-DK" b="0" i="0" dirty="0">
                <a:solidFill>
                  <a:srgbClr val="212529"/>
                </a:solidFill>
                <a:effectLst/>
                <a:latin typeface="Questa-Regular"/>
              </a:rPr>
              <a:t>eller, hvis den pågældende handelspraksis rettes mod en særlig gruppe af forbrugere, hos et gennemsnitligt medlem af denne gruppe.</a:t>
            </a:r>
          </a:p>
          <a:p>
            <a:pPr indent="152400" algn="l"/>
            <a:r>
              <a:rPr lang="da-DK" b="0" i="1" dirty="0">
                <a:solidFill>
                  <a:srgbClr val="212529"/>
                </a:solidFill>
                <a:effectLst/>
                <a:latin typeface="Questa-Regular"/>
              </a:rPr>
              <a:t>Stk. 2.</a:t>
            </a:r>
            <a:r>
              <a:rPr lang="da-DK" b="0" i="0" dirty="0">
                <a:solidFill>
                  <a:srgbClr val="212529"/>
                </a:solidFill>
                <a:effectLst/>
                <a:latin typeface="Questa-Regular"/>
              </a:rPr>
              <a:t> En handelspraksis, som den erhvervsdrivende med rimelighed må formode kun forvrider den økonomiske adfærd væsentligt hos en klart identificerbar gruppe af forbrugere, der er særlig sårbare over for denne praksis eller det omhandlede produkt, herunder på grund af mentale eller fysiske handicap, alder eller godtroenhed, vurderes med udgangspunkt i et gennemsnitligt medlem af denne gruppe.</a:t>
            </a:r>
          </a:p>
          <a:p>
            <a:endParaRPr lang="da-DK" dirty="0"/>
          </a:p>
        </p:txBody>
      </p:sp>
    </p:spTree>
    <p:extLst>
      <p:ext uri="{BB962C8B-B14F-4D97-AF65-F5344CB8AC3E}">
        <p14:creationId xmlns:p14="http://schemas.microsoft.com/office/powerpoint/2010/main" val="620166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C8479E-0F45-455E-8036-4893B429CC9D}"/>
              </a:ext>
            </a:extLst>
          </p:cNvPr>
          <p:cNvSpPr>
            <a:spLocks noGrp="1"/>
          </p:cNvSpPr>
          <p:nvPr>
            <p:ph type="title"/>
          </p:nvPr>
        </p:nvSpPr>
        <p:spPr>
          <a:xfrm>
            <a:off x="427839" y="2349925"/>
            <a:ext cx="3959771" cy="2532468"/>
          </a:xfrm>
        </p:spPr>
        <p:txBody>
          <a:bodyPr>
            <a:normAutofit fontScale="90000"/>
          </a:bodyPr>
          <a:lstStyle/>
          <a:p>
            <a:r>
              <a:rPr lang="da-DK" dirty="0"/>
              <a:t>Former for handelspraksis, som altid anses for vildledende eller aggressive</a:t>
            </a:r>
            <a:br>
              <a:rPr lang="da-DK" dirty="0"/>
            </a:br>
            <a:r>
              <a:rPr lang="da-DK" dirty="0"/>
              <a:t>§9</a:t>
            </a:r>
          </a:p>
        </p:txBody>
      </p:sp>
      <p:sp>
        <p:nvSpPr>
          <p:cNvPr id="3" name="Pladsholder til indhold 2">
            <a:extLst>
              <a:ext uri="{FF2B5EF4-FFF2-40B4-BE49-F238E27FC236}">
                <a16:creationId xmlns:a16="http://schemas.microsoft.com/office/drawing/2014/main" id="{12072346-5340-4934-8269-A026AD459516}"/>
              </a:ext>
            </a:extLst>
          </p:cNvPr>
          <p:cNvSpPr>
            <a:spLocks noGrp="1"/>
          </p:cNvSpPr>
          <p:nvPr>
            <p:ph idx="1"/>
          </p:nvPr>
        </p:nvSpPr>
        <p:spPr/>
        <p:txBody>
          <a:bodyPr/>
          <a:lstStyle/>
          <a:p>
            <a:pPr indent="152400" algn="l">
              <a:spcBef>
                <a:spcPts val="1000"/>
              </a:spcBef>
            </a:pPr>
            <a:r>
              <a:rPr lang="da-DK" b="1" i="0" dirty="0">
                <a:solidFill>
                  <a:srgbClr val="212529"/>
                </a:solidFill>
                <a:effectLst/>
                <a:latin typeface="Questa-Regular"/>
              </a:rPr>
              <a:t>§ 9.</a:t>
            </a:r>
            <a:r>
              <a:rPr lang="da-DK" b="0" i="0" dirty="0">
                <a:solidFill>
                  <a:srgbClr val="212529"/>
                </a:solidFill>
                <a:effectLst/>
                <a:latin typeface="Questa-Regular"/>
              </a:rPr>
              <a:t> Uanset at der ikke er handlet i strid med §§ 5-7, må en erhvervsdrivende ikke anvende de former for handelspraksis, der er opregnet i bilag 1.</a:t>
            </a:r>
          </a:p>
          <a:p>
            <a:br>
              <a:rPr lang="da-DK" dirty="0"/>
            </a:br>
            <a:r>
              <a:rPr lang="da-DK" dirty="0"/>
              <a:t>bilag 1 – se nederst i loven</a:t>
            </a:r>
          </a:p>
          <a:p>
            <a:r>
              <a:rPr lang="da-DK" dirty="0">
                <a:hlinkClick r:id="rId2"/>
              </a:rPr>
              <a:t>https://www.retsinformation.dk/eli/lta/2024/1420</a:t>
            </a:r>
            <a:endParaRPr lang="da-DK" dirty="0"/>
          </a:p>
          <a:p>
            <a:r>
              <a:rPr lang="da-DK" dirty="0">
                <a:hlinkClick r:id="rId3"/>
              </a:rPr>
              <a:t>https://forbrugerombudsmanden.dk/find-sager/sager/forbrugeraftaleloven/boede-paa-60000-kr-for-uanmodede-telefoniske-henvendelser-og-fremsendelse-af-en-pakke-med-krav-om-betaling</a:t>
            </a:r>
            <a:endParaRPr lang="da-DK" dirty="0"/>
          </a:p>
          <a:p>
            <a:endParaRPr lang="da-DK" dirty="0"/>
          </a:p>
          <a:p>
            <a:pPr marL="0" indent="0">
              <a:buNone/>
            </a:pPr>
            <a:endParaRPr lang="da-DK" dirty="0"/>
          </a:p>
        </p:txBody>
      </p:sp>
    </p:spTree>
    <p:extLst>
      <p:ext uri="{BB962C8B-B14F-4D97-AF65-F5344CB8AC3E}">
        <p14:creationId xmlns:p14="http://schemas.microsoft.com/office/powerpoint/2010/main" val="300593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9ABB9E-94A8-4651-B7F6-CB2C374BA208}"/>
              </a:ext>
            </a:extLst>
          </p:cNvPr>
          <p:cNvSpPr>
            <a:spLocks noGrp="1"/>
          </p:cNvSpPr>
          <p:nvPr>
            <p:ph type="title"/>
          </p:nvPr>
        </p:nvSpPr>
        <p:spPr/>
        <p:txBody>
          <a:bodyPr>
            <a:normAutofit fontScale="90000"/>
          </a:bodyPr>
          <a:lstStyle/>
          <a:p>
            <a:r>
              <a:rPr lang="da-DK" dirty="0"/>
              <a:t>Uanmodet henvendelse til bestemte aftagere</a:t>
            </a:r>
            <a:br>
              <a:rPr lang="da-DK" dirty="0"/>
            </a:br>
            <a:r>
              <a:rPr lang="da-DK" dirty="0"/>
              <a:t>§10</a:t>
            </a:r>
          </a:p>
        </p:txBody>
      </p:sp>
      <p:sp>
        <p:nvSpPr>
          <p:cNvPr id="3" name="Pladsholder til indhold 2">
            <a:extLst>
              <a:ext uri="{FF2B5EF4-FFF2-40B4-BE49-F238E27FC236}">
                <a16:creationId xmlns:a16="http://schemas.microsoft.com/office/drawing/2014/main" id="{1FFD4F0B-44D0-4C44-BEDE-C8CBF5B846BD}"/>
              </a:ext>
            </a:extLst>
          </p:cNvPr>
          <p:cNvSpPr>
            <a:spLocks noGrp="1"/>
          </p:cNvSpPr>
          <p:nvPr>
            <p:ph idx="1"/>
          </p:nvPr>
        </p:nvSpPr>
        <p:spPr>
          <a:xfrm>
            <a:off x="5118447" y="803185"/>
            <a:ext cx="6281873" cy="5834681"/>
          </a:xfrm>
        </p:spPr>
        <p:txBody>
          <a:bodyPr>
            <a:normAutofit fontScale="70000" lnSpcReduction="20000"/>
          </a:bodyPr>
          <a:lstStyle/>
          <a:p>
            <a:endParaRPr lang="da-DK" b="1" i="0" dirty="0">
              <a:solidFill>
                <a:srgbClr val="212529"/>
              </a:solidFill>
              <a:effectLst/>
              <a:latin typeface="Questa-Regular"/>
            </a:endParaRPr>
          </a:p>
          <a:p>
            <a:endParaRPr lang="da-DK" b="1" i="0" dirty="0">
              <a:solidFill>
                <a:srgbClr val="212529"/>
              </a:solidFill>
              <a:effectLst/>
              <a:latin typeface="Questa-Regular"/>
            </a:endParaRPr>
          </a:p>
          <a:p>
            <a:r>
              <a:rPr lang="da-DK" b="1" i="0" dirty="0">
                <a:solidFill>
                  <a:srgbClr val="212529"/>
                </a:solidFill>
                <a:effectLst/>
                <a:latin typeface="Questa-Regular"/>
              </a:rPr>
              <a:t>§ 10.</a:t>
            </a:r>
            <a:r>
              <a:rPr lang="da-DK" b="0" i="0" dirty="0">
                <a:solidFill>
                  <a:srgbClr val="212529"/>
                </a:solidFill>
                <a:effectLst/>
                <a:latin typeface="Questa-Regular"/>
              </a:rPr>
              <a:t> En erhvervsdrivende må ikke rette henvendelse til nogen ved brug af elektronisk post, et automatisk opkaldssystem eller telefax med henblik på direkte markedsføring, medmindre den pågældende har givet sit forudgående samtykke hertil. Den erhvervsdrivende skal give mulighed for let og gebyrfrit at tilbagekalde samtykket.</a:t>
            </a:r>
            <a:endParaRPr lang="da-DK" dirty="0"/>
          </a:p>
          <a:p>
            <a:r>
              <a:rPr lang="da-DK" dirty="0"/>
              <a:t>Husk også Forbrugeraftaleloven §4 om uanmodet (telefonisk) henvendelse til forbrugerne.</a:t>
            </a:r>
          </a:p>
          <a:p>
            <a:r>
              <a:rPr lang="da-DK" dirty="0"/>
              <a:t>Husk at læse om Robinsonlisten</a:t>
            </a:r>
          </a:p>
          <a:p>
            <a:r>
              <a:rPr lang="da-DK" dirty="0">
                <a:hlinkClick r:id="rId2"/>
              </a:rPr>
              <a:t>https://forbrugerombudsmanden.dk/find-sager/sager/markedsfoeringsloven/samtykke-til-markedsfoering-var-ugyldigt-da-samtykket-blev-indhentet-ved-vildledende-og-aggressiv-handelspraksis-og-derfor-ikke-var-frivilligt</a:t>
            </a:r>
          </a:p>
          <a:p>
            <a:endParaRPr lang="da-DK" dirty="0">
              <a:hlinkClick r:id="rId2"/>
            </a:endParaRPr>
          </a:p>
          <a:p>
            <a:r>
              <a:rPr lang="da-DK" dirty="0">
                <a:hlinkClick r:id="rId3"/>
              </a:rPr>
              <a:t>https://forbrugerombudsmanden.dk/find-sager/sager/markedsfoeringsloven/et-samtykke-til-markedsfoering-kraever-en-afsluttende-handling</a:t>
            </a:r>
          </a:p>
          <a:p>
            <a:r>
              <a:rPr lang="da-DK" dirty="0">
                <a:hlinkClick r:id="rId4"/>
              </a:rPr>
              <a:t>https://forbrugerombudsmanden.dk/find-sager/sager/forbrugeraftaleloven/uanmodet-telefonisk-henvendelse/boede-for-ulovligt-telefonsalg-1</a:t>
            </a:r>
          </a:p>
          <a:p>
            <a:r>
              <a:rPr lang="da-DK" dirty="0">
                <a:hlinkClick r:id="rId4"/>
              </a:rPr>
              <a:t>Mails sendt via </a:t>
            </a:r>
            <a:r>
              <a:rPr lang="da-DK" dirty="0" err="1">
                <a:hlinkClick r:id="rId4"/>
              </a:rPr>
              <a:t>affiliate</a:t>
            </a:r>
            <a:r>
              <a:rPr lang="da-DK" dirty="0">
                <a:hlinkClick r:id="rId4"/>
              </a:rPr>
              <a:t>-netværk var spam (forbrugerombudsmanden.dk)</a:t>
            </a:r>
            <a:endParaRPr lang="da-DK" dirty="0"/>
          </a:p>
          <a:p>
            <a:endParaRPr lang="da-DK" dirty="0"/>
          </a:p>
          <a:p>
            <a:endParaRPr lang="da-DK" dirty="0"/>
          </a:p>
        </p:txBody>
      </p:sp>
    </p:spTree>
    <p:extLst>
      <p:ext uri="{BB962C8B-B14F-4D97-AF65-F5344CB8AC3E}">
        <p14:creationId xmlns:p14="http://schemas.microsoft.com/office/powerpoint/2010/main" val="3933026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A19E99-7CEB-4338-A59C-64BED4828077}"/>
              </a:ext>
            </a:extLst>
          </p:cNvPr>
          <p:cNvSpPr>
            <a:spLocks noGrp="1"/>
          </p:cNvSpPr>
          <p:nvPr>
            <p:ph type="title"/>
          </p:nvPr>
        </p:nvSpPr>
        <p:spPr/>
        <p:txBody>
          <a:bodyPr>
            <a:normAutofit fontScale="90000"/>
          </a:bodyPr>
          <a:lstStyle/>
          <a:p>
            <a:r>
              <a:rPr lang="da-DK" dirty="0"/>
              <a:t>Handelspraksis rettet mod børn og unge</a:t>
            </a:r>
            <a:br>
              <a:rPr lang="da-DK" dirty="0"/>
            </a:br>
            <a:r>
              <a:rPr lang="da-DK" dirty="0"/>
              <a:t>§11</a:t>
            </a:r>
          </a:p>
        </p:txBody>
      </p:sp>
      <p:sp>
        <p:nvSpPr>
          <p:cNvPr id="3" name="Pladsholder til indhold 2">
            <a:extLst>
              <a:ext uri="{FF2B5EF4-FFF2-40B4-BE49-F238E27FC236}">
                <a16:creationId xmlns:a16="http://schemas.microsoft.com/office/drawing/2014/main" id="{406E07CB-F83A-42D3-963C-2D5339E67691}"/>
              </a:ext>
            </a:extLst>
          </p:cNvPr>
          <p:cNvSpPr>
            <a:spLocks noGrp="1"/>
          </p:cNvSpPr>
          <p:nvPr>
            <p:ph idx="1"/>
          </p:nvPr>
        </p:nvSpPr>
        <p:spPr/>
        <p:txBody>
          <a:bodyPr/>
          <a:lstStyle/>
          <a:p>
            <a:pPr indent="152400" algn="l">
              <a:spcBef>
                <a:spcPts val="1000"/>
              </a:spcBef>
            </a:pPr>
            <a:r>
              <a:rPr lang="da-DK" b="1" i="0" dirty="0">
                <a:solidFill>
                  <a:srgbClr val="212529"/>
                </a:solidFill>
                <a:effectLst/>
                <a:latin typeface="Questa-Regular"/>
              </a:rPr>
              <a:t>§ 11.</a:t>
            </a:r>
            <a:r>
              <a:rPr lang="da-DK" b="0" i="0" dirty="0">
                <a:solidFill>
                  <a:srgbClr val="212529"/>
                </a:solidFill>
                <a:effectLst/>
                <a:latin typeface="Questa-Regular"/>
              </a:rPr>
              <a:t> Handelspraksis rettet mod børn og unge under 18 år må ikke direkte eller indirekte opfordre til vold eller anden farlig eller hensynsløs adfærd eller på utilbørlig måde benytte sig af vold, frygt eller overtro som virkemidler.</a:t>
            </a:r>
          </a:p>
          <a:p>
            <a:pPr indent="152400" algn="l"/>
            <a:r>
              <a:rPr lang="da-DK" b="0" i="1" dirty="0">
                <a:solidFill>
                  <a:srgbClr val="212529"/>
                </a:solidFill>
                <a:effectLst/>
                <a:latin typeface="Questa-Regular"/>
              </a:rPr>
              <a:t>Stk. 2</a:t>
            </a:r>
            <a:r>
              <a:rPr lang="da-DK" b="0" i="0" dirty="0">
                <a:solidFill>
                  <a:srgbClr val="212529"/>
                </a:solidFill>
                <a:effectLst/>
                <a:latin typeface="Questa-Regular"/>
              </a:rPr>
              <a:t> Handelspraksis rettet mod børn og unge under 18 år må ikke indeholde omtale af, billeder af eller henvisninger til rusmidler, herunder alkohol.</a:t>
            </a:r>
          </a:p>
          <a:p>
            <a:r>
              <a:rPr lang="da-DK" dirty="0"/>
              <a:t>Overtrædelse af §11 kan medføre straf!</a:t>
            </a:r>
          </a:p>
        </p:txBody>
      </p:sp>
    </p:spTree>
    <p:extLst>
      <p:ext uri="{BB962C8B-B14F-4D97-AF65-F5344CB8AC3E}">
        <p14:creationId xmlns:p14="http://schemas.microsoft.com/office/powerpoint/2010/main" val="3971582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94CE29-6013-4E36-A8B9-4A5AB3139CFE}"/>
              </a:ext>
            </a:extLst>
          </p:cNvPr>
          <p:cNvSpPr>
            <a:spLocks noGrp="1"/>
          </p:cNvSpPr>
          <p:nvPr>
            <p:ph type="title"/>
          </p:nvPr>
        </p:nvSpPr>
        <p:spPr/>
        <p:txBody>
          <a:bodyPr>
            <a:normAutofit fontScale="90000"/>
          </a:bodyPr>
          <a:lstStyle/>
          <a:p>
            <a:r>
              <a:rPr lang="da-DK" dirty="0"/>
              <a:t>Handelspraksis rettet mod børn og unge</a:t>
            </a:r>
            <a:br>
              <a:rPr lang="da-DK" dirty="0"/>
            </a:br>
            <a:r>
              <a:rPr lang="da-DK" dirty="0"/>
              <a:t>§11</a:t>
            </a:r>
          </a:p>
        </p:txBody>
      </p:sp>
      <p:sp>
        <p:nvSpPr>
          <p:cNvPr id="3" name="Pladsholder til indhold 2">
            <a:extLst>
              <a:ext uri="{FF2B5EF4-FFF2-40B4-BE49-F238E27FC236}">
                <a16:creationId xmlns:a16="http://schemas.microsoft.com/office/drawing/2014/main" id="{D2C32B7E-D70C-4620-8CD9-F4CEA6CDDC71}"/>
              </a:ext>
            </a:extLst>
          </p:cNvPr>
          <p:cNvSpPr>
            <a:spLocks noGrp="1"/>
          </p:cNvSpPr>
          <p:nvPr>
            <p:ph idx="1"/>
          </p:nvPr>
        </p:nvSpPr>
        <p:spPr/>
        <p:txBody>
          <a:bodyPr>
            <a:normAutofit fontScale="92500" lnSpcReduction="10000"/>
          </a:bodyPr>
          <a:lstStyle/>
          <a:p>
            <a:pPr algn="l"/>
            <a:r>
              <a:rPr lang="da-DK" b="0" i="0" dirty="0">
                <a:solidFill>
                  <a:srgbClr val="333333"/>
                </a:solidFill>
                <a:effectLst/>
                <a:latin typeface="arial" panose="020B0604020202020204" pitchFamily="34" charset="0"/>
              </a:rPr>
              <a:t>CC – Det internationale Handelskammer – har udarbejdet et kodeks med en lang række regler vedr. reklamer rettet mod børn og unge. Det gælder også i Danmark.</a:t>
            </a:r>
          </a:p>
          <a:p>
            <a:pPr algn="l"/>
            <a:r>
              <a:rPr lang="da-DK" b="0" i="0" dirty="0">
                <a:solidFill>
                  <a:srgbClr val="333333"/>
                </a:solidFill>
                <a:effectLst/>
                <a:latin typeface="arial" panose="020B0604020202020204" pitchFamily="34" charset="0"/>
              </a:rPr>
              <a:t>Efter § 11 stk. 1 er virkemidler som vold, overtro mv. uacceptable og må ikke anvendes, da de kan skræmme børn. Opfordring til uacceptabel adfærd er også i strid med bestemmelsen. Fx vil en reklame, der viser børns uforsvarlige leg med ild eller unge, der kører ulovligt på knallert, vil være i strid med bestemmelsen.</a:t>
            </a:r>
          </a:p>
          <a:p>
            <a:pPr algn="l"/>
            <a:r>
              <a:rPr lang="da-DK" b="0" i="0" dirty="0">
                <a:solidFill>
                  <a:srgbClr val="333333"/>
                </a:solidFill>
                <a:effectLst/>
                <a:latin typeface="arial" panose="020B0604020202020204" pitchFamily="34" charset="0"/>
              </a:rPr>
              <a:t>I § 11, stk. 2 indskærpes, at det ikke er tilladt at markedsføre alkohol over børn og unge. Bestemmelsen forbyder også markedsføring, der bruger alkohol som blikfang eller gives et positivt udtryk. Det er således lovstridigt at markedsføre fx en rejse med omtale af, at der på turen besøges barer med "happy hour", at der serveres gratis drinks på et diskotek, at en pubcrawl indgår i programmet eller lignende.</a:t>
            </a:r>
          </a:p>
          <a:p>
            <a:endParaRPr lang="da-DK" dirty="0"/>
          </a:p>
        </p:txBody>
      </p:sp>
    </p:spTree>
    <p:extLst>
      <p:ext uri="{BB962C8B-B14F-4D97-AF65-F5344CB8AC3E}">
        <p14:creationId xmlns:p14="http://schemas.microsoft.com/office/powerpoint/2010/main" val="1500096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B1999-F857-448C-8CD6-993E249DCCE6}"/>
              </a:ext>
            </a:extLst>
          </p:cNvPr>
          <p:cNvSpPr>
            <a:spLocks noGrp="1"/>
          </p:cNvSpPr>
          <p:nvPr>
            <p:ph type="title"/>
          </p:nvPr>
        </p:nvSpPr>
        <p:spPr/>
        <p:txBody>
          <a:bodyPr>
            <a:normAutofit fontScale="90000"/>
          </a:bodyPr>
          <a:lstStyle/>
          <a:p>
            <a:r>
              <a:rPr lang="da-DK" dirty="0"/>
              <a:t>Domme</a:t>
            </a:r>
            <a:br>
              <a:rPr lang="da-DK" dirty="0"/>
            </a:br>
            <a:r>
              <a:rPr lang="da-DK" dirty="0"/>
              <a:t>Afgørelser</a:t>
            </a:r>
            <a:br>
              <a:rPr lang="da-DK" dirty="0"/>
            </a:br>
            <a:r>
              <a:rPr lang="da-DK" dirty="0"/>
              <a:t>Eksempler</a:t>
            </a:r>
            <a:br>
              <a:rPr lang="da-DK" dirty="0"/>
            </a:br>
            <a:r>
              <a:rPr lang="da-DK" dirty="0"/>
              <a:t>§11</a:t>
            </a:r>
          </a:p>
        </p:txBody>
      </p:sp>
      <p:sp>
        <p:nvSpPr>
          <p:cNvPr id="3" name="Pladsholder til indhold 2">
            <a:extLst>
              <a:ext uri="{FF2B5EF4-FFF2-40B4-BE49-F238E27FC236}">
                <a16:creationId xmlns:a16="http://schemas.microsoft.com/office/drawing/2014/main" id="{81736927-FF75-47E8-AC2C-39E365F286A0}"/>
              </a:ext>
            </a:extLst>
          </p:cNvPr>
          <p:cNvSpPr>
            <a:spLocks noGrp="1"/>
          </p:cNvSpPr>
          <p:nvPr>
            <p:ph idx="1"/>
          </p:nvPr>
        </p:nvSpPr>
        <p:spPr/>
        <p:txBody>
          <a:bodyPr>
            <a:normAutofit fontScale="92500" lnSpcReduction="10000"/>
          </a:bodyPr>
          <a:lstStyle/>
          <a:p>
            <a:r>
              <a:rPr lang="da-DK" dirty="0">
                <a:hlinkClick r:id="rId2"/>
              </a:rPr>
              <a:t>https://forbrugerombudsmanden.dk/find-sager/sager/markedsfoeringsloven/sager-efter-markedsfoeringsloven/boernogunge/diskotek-fik-boede-for-at-rette-markedsfoering-med-alkohol-mod-unge</a:t>
            </a:r>
            <a:endParaRPr lang="da-DK" dirty="0"/>
          </a:p>
          <a:p>
            <a:r>
              <a:rPr lang="da-DK" dirty="0">
                <a:hlinkClick r:id="rId3"/>
              </a:rPr>
              <a:t>https://forbrugerombudsmanden.dk/nyheder/forbrugerombudsmanden/pressemeddelelser/2023/forbrugerombudsmanden-politianmelder-diskotek-for-51-ulovlige-alkoholreklamer</a:t>
            </a:r>
            <a:endParaRPr lang="da-DK" dirty="0"/>
          </a:p>
          <a:p>
            <a:r>
              <a:rPr lang="da-DK" dirty="0"/>
              <a:t>https://forbrugerombudsmanden.dk/find-sager/sager/markedsfoeringsloven/sager-efter-markedsfoeringsloven/boernogunge/diskotek-idoemt-boede-for-alkoholreklamer-rettet-mod-unge</a:t>
            </a:r>
          </a:p>
          <a:p>
            <a:r>
              <a:rPr lang="da-DK" dirty="0"/>
              <a:t>https://forbrugerombudsmanden.dk/find-sager/sager/markedsfoeringsloven/sager-efter-markedsfoeringsloven/alkohol/boede-paa-130000-kr-for-markedsfoering-af-alkohol-til-gymnasieelever</a:t>
            </a:r>
          </a:p>
        </p:txBody>
      </p:sp>
    </p:spTree>
    <p:extLst>
      <p:ext uri="{BB962C8B-B14F-4D97-AF65-F5344CB8AC3E}">
        <p14:creationId xmlns:p14="http://schemas.microsoft.com/office/powerpoint/2010/main" val="2741688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078437-7CCB-42B6-A070-D341966211D0}"/>
              </a:ext>
            </a:extLst>
          </p:cNvPr>
          <p:cNvSpPr>
            <a:spLocks noGrp="1"/>
          </p:cNvSpPr>
          <p:nvPr>
            <p:ph type="title"/>
          </p:nvPr>
        </p:nvSpPr>
        <p:spPr/>
        <p:txBody>
          <a:bodyPr>
            <a:normAutofit fontScale="90000"/>
          </a:bodyPr>
          <a:lstStyle/>
          <a:p>
            <a:r>
              <a:rPr lang="da-DK" dirty="0"/>
              <a:t>Dokumentation af faktiske forhold</a:t>
            </a:r>
            <a:br>
              <a:rPr lang="da-DK" dirty="0"/>
            </a:br>
            <a:r>
              <a:rPr lang="da-DK" dirty="0"/>
              <a:t>§13</a:t>
            </a:r>
          </a:p>
        </p:txBody>
      </p:sp>
      <p:sp>
        <p:nvSpPr>
          <p:cNvPr id="3" name="Pladsholder til indhold 2">
            <a:extLst>
              <a:ext uri="{FF2B5EF4-FFF2-40B4-BE49-F238E27FC236}">
                <a16:creationId xmlns:a16="http://schemas.microsoft.com/office/drawing/2014/main" id="{BCDA6413-BD54-45C5-8C54-20DBBF72B890}"/>
              </a:ext>
            </a:extLst>
          </p:cNvPr>
          <p:cNvSpPr>
            <a:spLocks noGrp="1"/>
          </p:cNvSpPr>
          <p:nvPr>
            <p:ph idx="1"/>
          </p:nvPr>
        </p:nvSpPr>
        <p:spPr/>
        <p:txBody>
          <a:bodyPr>
            <a:normAutofit fontScale="92500" lnSpcReduction="10000"/>
          </a:bodyPr>
          <a:lstStyle/>
          <a:p>
            <a:pPr indent="152400" algn="l">
              <a:spcBef>
                <a:spcPts val="1000"/>
              </a:spcBef>
            </a:pPr>
            <a:r>
              <a:rPr lang="da-DK" b="1" i="0" dirty="0">
                <a:solidFill>
                  <a:srgbClr val="212529"/>
                </a:solidFill>
                <a:effectLst/>
                <a:latin typeface="Questa-Regular"/>
              </a:rPr>
              <a:t>§ 13.</a:t>
            </a:r>
            <a:r>
              <a:rPr lang="da-DK" b="0" i="0" dirty="0">
                <a:solidFill>
                  <a:srgbClr val="212529"/>
                </a:solidFill>
                <a:effectLst/>
                <a:latin typeface="Questa-Regular"/>
              </a:rPr>
              <a:t> Den erhvervsdrivende skal kunne dokumentere rigtigheden af oplysninger om faktiske forhold.</a:t>
            </a:r>
          </a:p>
          <a:p>
            <a:r>
              <a:rPr lang="da-DK" dirty="0">
                <a:hlinkClick r:id="rId2"/>
              </a:rPr>
              <a:t>https://forbrugerombudsmanden.dk/find-sager/sager/markedsfoeringsloven/sager-efter-markedsfoeringsloven/miljoeogetik/miljoemaessige-udsagn-skal-kunne-dokumenteres</a:t>
            </a:r>
            <a:endParaRPr lang="da-DK" dirty="0"/>
          </a:p>
          <a:p>
            <a:r>
              <a:rPr lang="da-DK" dirty="0">
                <a:hlinkClick r:id="rId3"/>
              </a:rPr>
              <a:t>https://forbrugerombudsmanden.dk/find-sager/sager/markedsfoeringsloven/sager-efter-markedsfoeringsloven/miljoeogetik/markedsfoering-af-lamper-med-baeredygtighedsudsagn-og-baeredygtighedsmaerke-var-vildledende</a:t>
            </a:r>
            <a:endParaRPr lang="da-DK" dirty="0"/>
          </a:p>
          <a:p>
            <a:r>
              <a:rPr lang="da-DK" dirty="0"/>
              <a:t>https://forbrugerombudsmanden.dk/find-sager/sager/markedsfoeringsloven/sager-efter-markedsfoeringsloven/vildledning/indskaerpelser-for-vildledende-markedsfoering-ved-brug-af-udokumenterede-udsagn-om-sundhedsegenskaber</a:t>
            </a:r>
          </a:p>
        </p:txBody>
      </p:sp>
    </p:spTree>
    <p:extLst>
      <p:ext uri="{BB962C8B-B14F-4D97-AF65-F5344CB8AC3E}">
        <p14:creationId xmlns:p14="http://schemas.microsoft.com/office/powerpoint/2010/main" val="89329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22C1E6-EFDE-4BBD-8D4B-454C0935422B}"/>
              </a:ext>
            </a:extLst>
          </p:cNvPr>
          <p:cNvSpPr>
            <a:spLocks noGrp="1"/>
          </p:cNvSpPr>
          <p:nvPr>
            <p:ph type="title"/>
          </p:nvPr>
        </p:nvSpPr>
        <p:spPr/>
        <p:txBody>
          <a:bodyPr/>
          <a:lstStyle/>
          <a:p>
            <a:r>
              <a:rPr lang="da-DK" dirty="0"/>
              <a:t>Garanti</a:t>
            </a:r>
            <a:br>
              <a:rPr lang="da-DK" dirty="0"/>
            </a:br>
            <a:r>
              <a:rPr lang="da-DK" dirty="0"/>
              <a:t>§17</a:t>
            </a:r>
          </a:p>
        </p:txBody>
      </p:sp>
      <p:sp>
        <p:nvSpPr>
          <p:cNvPr id="3" name="Pladsholder til indhold 2">
            <a:extLst>
              <a:ext uri="{FF2B5EF4-FFF2-40B4-BE49-F238E27FC236}">
                <a16:creationId xmlns:a16="http://schemas.microsoft.com/office/drawing/2014/main" id="{FAD36CD5-0F3F-4091-854D-8D835662150E}"/>
              </a:ext>
            </a:extLst>
          </p:cNvPr>
          <p:cNvSpPr>
            <a:spLocks noGrp="1"/>
          </p:cNvSpPr>
          <p:nvPr>
            <p:ph idx="1"/>
          </p:nvPr>
        </p:nvSpPr>
        <p:spPr/>
        <p:txBody>
          <a:bodyPr>
            <a:normAutofit lnSpcReduction="10000"/>
          </a:bodyPr>
          <a:lstStyle/>
          <a:p>
            <a:pPr algn="ctr">
              <a:spcBef>
                <a:spcPts val="1500"/>
              </a:spcBef>
              <a:spcAft>
                <a:spcPts val="500"/>
              </a:spcAft>
            </a:pPr>
            <a:r>
              <a:rPr lang="da-DK" b="0" i="1" dirty="0">
                <a:solidFill>
                  <a:srgbClr val="212529"/>
                </a:solidFill>
                <a:effectLst/>
                <a:latin typeface="Questa-Regular"/>
              </a:rPr>
              <a:t>Garanti</a:t>
            </a:r>
          </a:p>
          <a:p>
            <a:pPr indent="152400" algn="l">
              <a:spcBef>
                <a:spcPts val="1000"/>
              </a:spcBef>
            </a:pPr>
            <a:r>
              <a:rPr lang="da-DK" b="1" i="0" dirty="0">
                <a:solidFill>
                  <a:srgbClr val="212529"/>
                </a:solidFill>
                <a:effectLst/>
                <a:latin typeface="Questa-Regular"/>
              </a:rPr>
              <a:t>§ 17.</a:t>
            </a:r>
            <a:r>
              <a:rPr lang="da-DK" b="0" i="0" dirty="0">
                <a:solidFill>
                  <a:srgbClr val="212529"/>
                </a:solidFill>
                <a:effectLst/>
                <a:latin typeface="Questa-Regular"/>
              </a:rPr>
              <a:t> En erhvervsdrivende, der markedsfører en garanti el.lign., skal på let forståelig måde informere forbrugeren om</a:t>
            </a:r>
          </a:p>
          <a:p>
            <a:pPr marL="177800" algn="l"/>
            <a:r>
              <a:rPr lang="da-DK" b="0" i="0" dirty="0">
                <a:solidFill>
                  <a:srgbClr val="212529"/>
                </a:solidFill>
                <a:effectLst/>
                <a:latin typeface="Questa-Regular"/>
              </a:rPr>
              <a:t>1) garantiens indhold, herunder eventuelle begrænsninger og forpligtelser indeholdt i garantien,</a:t>
            </a:r>
          </a:p>
          <a:p>
            <a:pPr marL="177800" algn="l"/>
            <a:r>
              <a:rPr lang="da-DK" b="0" i="0" dirty="0">
                <a:solidFill>
                  <a:srgbClr val="212529"/>
                </a:solidFill>
                <a:effectLst/>
                <a:latin typeface="Questa-Regular"/>
              </a:rPr>
              <a:t>2) de oplysninger, der er nødvendige for at gøre garantien gældende, og</a:t>
            </a:r>
          </a:p>
          <a:p>
            <a:pPr marL="177800" algn="l"/>
            <a:r>
              <a:rPr lang="da-DK" b="0" i="0" dirty="0">
                <a:solidFill>
                  <a:srgbClr val="212529"/>
                </a:solidFill>
                <a:effectLst/>
                <a:latin typeface="Questa-Regular"/>
              </a:rPr>
              <a:t>3) at forbrugerens ufravigelige rettigheder efter lovgivningen ikke berøres af garantien.</a:t>
            </a:r>
          </a:p>
          <a:p>
            <a:pPr indent="152400" algn="l"/>
            <a:r>
              <a:rPr lang="da-DK" b="0" i="1" dirty="0">
                <a:solidFill>
                  <a:srgbClr val="212529"/>
                </a:solidFill>
                <a:effectLst/>
                <a:latin typeface="Questa-Regular"/>
              </a:rPr>
              <a:t>Stk. 2.</a:t>
            </a:r>
            <a:r>
              <a:rPr lang="da-DK" b="0" i="0" dirty="0">
                <a:solidFill>
                  <a:srgbClr val="212529"/>
                </a:solidFill>
                <a:effectLst/>
                <a:latin typeface="Questa-Regular"/>
              </a:rPr>
              <a:t> Vilkårene for garantien skal være affattet på dansk, </a:t>
            </a:r>
            <a:r>
              <a:rPr lang="da-DK" b="1" i="0" dirty="0">
                <a:solidFill>
                  <a:srgbClr val="212529"/>
                </a:solidFill>
                <a:effectLst/>
                <a:latin typeface="Questa-Regular"/>
              </a:rPr>
              <a:t>såfremt markedsføringen er sket på dansk</a:t>
            </a:r>
            <a:r>
              <a:rPr lang="da-DK" b="0" i="0" dirty="0">
                <a:solidFill>
                  <a:srgbClr val="212529"/>
                </a:solidFill>
                <a:effectLst/>
                <a:latin typeface="Questa-Regular"/>
              </a:rPr>
              <a:t>.</a:t>
            </a:r>
          </a:p>
          <a:p>
            <a:pPr indent="152400" algn="l"/>
            <a:r>
              <a:rPr lang="da-DK" dirty="0">
                <a:hlinkClick r:id="rId2"/>
              </a:rPr>
              <a:t>https://forbrugerombudsmanden.dk/find-sager/sager/retssager/boedevedtagelser/vildledende-prissammenligninger</a:t>
            </a:r>
            <a:r>
              <a:rPr lang="da-DK" dirty="0"/>
              <a:t> - Gammel afgørelse</a:t>
            </a:r>
            <a:endParaRPr lang="da-DK" b="0" i="0" dirty="0">
              <a:solidFill>
                <a:srgbClr val="212529"/>
              </a:solidFill>
              <a:effectLst/>
              <a:latin typeface="Questa-Regular"/>
            </a:endParaRPr>
          </a:p>
          <a:p>
            <a:endParaRPr lang="da-DK" dirty="0"/>
          </a:p>
        </p:txBody>
      </p:sp>
    </p:spTree>
    <p:extLst>
      <p:ext uri="{BB962C8B-B14F-4D97-AF65-F5344CB8AC3E}">
        <p14:creationId xmlns:p14="http://schemas.microsoft.com/office/powerpoint/2010/main" val="2425027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97827A-784E-4C31-9229-CB70E2FCC3B5}"/>
              </a:ext>
            </a:extLst>
          </p:cNvPr>
          <p:cNvSpPr>
            <a:spLocks noGrp="1"/>
          </p:cNvSpPr>
          <p:nvPr>
            <p:ph type="title"/>
          </p:nvPr>
        </p:nvSpPr>
        <p:spPr/>
        <p:txBody>
          <a:bodyPr/>
          <a:lstStyle/>
          <a:p>
            <a:r>
              <a:rPr lang="da-DK" dirty="0"/>
              <a:t>Garanti</a:t>
            </a:r>
            <a:br>
              <a:rPr lang="da-DK" dirty="0"/>
            </a:br>
            <a:r>
              <a:rPr lang="da-DK" dirty="0"/>
              <a:t>§17</a:t>
            </a:r>
          </a:p>
        </p:txBody>
      </p:sp>
      <p:sp>
        <p:nvSpPr>
          <p:cNvPr id="3" name="Pladsholder til indhold 2">
            <a:extLst>
              <a:ext uri="{FF2B5EF4-FFF2-40B4-BE49-F238E27FC236}">
                <a16:creationId xmlns:a16="http://schemas.microsoft.com/office/drawing/2014/main" id="{EDD55BD4-3B56-4056-AECC-4334218BF478}"/>
              </a:ext>
            </a:extLst>
          </p:cNvPr>
          <p:cNvSpPr>
            <a:spLocks noGrp="1"/>
          </p:cNvSpPr>
          <p:nvPr>
            <p:ph idx="1"/>
          </p:nvPr>
        </p:nvSpPr>
        <p:spPr/>
        <p:txBody>
          <a:bodyPr>
            <a:normAutofit lnSpcReduction="10000"/>
          </a:bodyPr>
          <a:lstStyle/>
          <a:p>
            <a:pPr algn="l"/>
            <a:r>
              <a:rPr lang="da-DK" b="0" i="0" dirty="0">
                <a:solidFill>
                  <a:srgbClr val="333333"/>
                </a:solidFill>
                <a:effectLst/>
                <a:latin typeface="arial" panose="020B0604020202020204" pitchFamily="34" charset="0"/>
              </a:rPr>
              <a:t>Ordet garanti betyder oprindeligt at påtage sig en økonomisk risiko. Hvis en erhvervsdrivende anvender ordet i sin markedsføring, </a:t>
            </a:r>
            <a:r>
              <a:rPr lang="da-DK" b="1" i="0" dirty="0">
                <a:solidFill>
                  <a:srgbClr val="333333"/>
                </a:solidFill>
                <a:effectLst/>
                <a:latin typeface="arial" panose="020B0604020202020204" pitchFamily="34" charset="0"/>
              </a:rPr>
              <a:t>skal</a:t>
            </a:r>
            <a:r>
              <a:rPr lang="da-DK" b="0" i="0" dirty="0">
                <a:solidFill>
                  <a:srgbClr val="333333"/>
                </a:solidFill>
                <a:effectLst/>
                <a:latin typeface="arial" panose="020B0604020202020204" pitchFamily="34" charset="0"/>
              </a:rPr>
              <a:t> </a:t>
            </a:r>
            <a:r>
              <a:rPr lang="da-DK" b="1" i="0" dirty="0">
                <a:solidFill>
                  <a:srgbClr val="333333"/>
                </a:solidFill>
                <a:effectLst/>
                <a:latin typeface="arial" panose="020B0604020202020204" pitchFamily="34" charset="0"/>
              </a:rPr>
              <a:t>han stille forbrugeren væsentligt bedre end lovgivningen – typisk Købeloven – i forvejen gør.</a:t>
            </a:r>
            <a:r>
              <a:rPr lang="da-DK" b="0" i="0" dirty="0">
                <a:solidFill>
                  <a:srgbClr val="333333"/>
                </a:solidFill>
                <a:effectLst/>
                <a:latin typeface="arial" panose="020B0604020202020204" pitchFamily="34" charset="0"/>
              </a:rPr>
              <a:t> Det følger af, at en erhvervsdrivende ikke må vildlede forbrugerne. </a:t>
            </a:r>
          </a:p>
          <a:p>
            <a:pPr algn="l"/>
            <a:r>
              <a:rPr lang="da-DK" b="0" i="0" dirty="0">
                <a:solidFill>
                  <a:srgbClr val="333333"/>
                </a:solidFill>
                <a:effectLst/>
                <a:latin typeface="arial" panose="020B0604020202020204" pitchFamily="34" charset="0"/>
              </a:rPr>
              <a:t>En garanti kan fx dreje sig om, at sælger garanterer køber, at en vare har visse egenskaber, holdbarhed, anvendelsesmuligheder mv. Ofte drejer det sig mere konkret om, hvor lang tid sælger påtager sig et </a:t>
            </a:r>
            <a:r>
              <a:rPr lang="da-DK" b="1" i="0" dirty="0">
                <a:solidFill>
                  <a:srgbClr val="333333"/>
                </a:solidFill>
                <a:effectLst/>
                <a:latin typeface="arial" panose="020B0604020202020204" pitchFamily="34" charset="0"/>
              </a:rPr>
              <a:t>objektivt ansvar </a:t>
            </a:r>
            <a:r>
              <a:rPr lang="da-DK" b="0" i="0" dirty="0">
                <a:solidFill>
                  <a:srgbClr val="333333"/>
                </a:solidFill>
                <a:effectLst/>
                <a:latin typeface="arial" panose="020B0604020202020204" pitchFamily="34" charset="0"/>
              </a:rPr>
              <a:t>for, at varen er i orden og funktionsdygtig. Altså en forlængelse eller udvidelse af den reklamationsret køber allerede har jfr. Købelovens regler. </a:t>
            </a:r>
          </a:p>
          <a:p>
            <a:pPr algn="l"/>
            <a:r>
              <a:rPr lang="da-DK" b="0" i="0" dirty="0">
                <a:solidFill>
                  <a:srgbClr val="333333"/>
                </a:solidFill>
                <a:effectLst/>
                <a:latin typeface="arial" panose="020B0604020202020204" pitchFamily="34" charset="0"/>
              </a:rPr>
              <a:t>Den erhvervsdrivende, der giver en garanti, skal klart informere forbrugeren om flere forhold – specielt om hvad og hvor længe garantien dækker.</a:t>
            </a:r>
          </a:p>
          <a:p>
            <a:endParaRPr lang="da-DK" dirty="0"/>
          </a:p>
        </p:txBody>
      </p:sp>
    </p:spTree>
    <p:extLst>
      <p:ext uri="{BB962C8B-B14F-4D97-AF65-F5344CB8AC3E}">
        <p14:creationId xmlns:p14="http://schemas.microsoft.com/office/powerpoint/2010/main" val="2061732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A0AB0F-D18C-4C07-AC16-FC909EDE5179}"/>
              </a:ext>
            </a:extLst>
          </p:cNvPr>
          <p:cNvSpPr>
            <a:spLocks noGrp="1"/>
          </p:cNvSpPr>
          <p:nvPr>
            <p:ph type="title"/>
          </p:nvPr>
        </p:nvSpPr>
        <p:spPr/>
        <p:txBody>
          <a:bodyPr>
            <a:normAutofit fontScale="90000"/>
          </a:bodyPr>
          <a:lstStyle/>
          <a:p>
            <a:r>
              <a:rPr lang="da-DK" dirty="0" err="1"/>
              <a:t>Sammen-lignende</a:t>
            </a:r>
            <a:r>
              <a:rPr lang="da-DK" dirty="0"/>
              <a:t> reklame</a:t>
            </a:r>
            <a:br>
              <a:rPr lang="da-DK" dirty="0"/>
            </a:br>
            <a:r>
              <a:rPr lang="da-DK" dirty="0"/>
              <a:t>§21</a:t>
            </a:r>
          </a:p>
        </p:txBody>
      </p:sp>
      <p:sp>
        <p:nvSpPr>
          <p:cNvPr id="3" name="Pladsholder til indhold 2">
            <a:extLst>
              <a:ext uri="{FF2B5EF4-FFF2-40B4-BE49-F238E27FC236}">
                <a16:creationId xmlns:a16="http://schemas.microsoft.com/office/drawing/2014/main" id="{E5FB5482-959D-45F0-9DCE-A4E82101B749}"/>
              </a:ext>
            </a:extLst>
          </p:cNvPr>
          <p:cNvSpPr>
            <a:spLocks noGrp="1"/>
          </p:cNvSpPr>
          <p:nvPr>
            <p:ph idx="1"/>
          </p:nvPr>
        </p:nvSpPr>
        <p:spPr/>
        <p:txBody>
          <a:bodyPr/>
          <a:lstStyle/>
          <a:p>
            <a:pPr algn="l"/>
            <a:r>
              <a:rPr lang="da-DK" b="0" i="0" dirty="0">
                <a:solidFill>
                  <a:srgbClr val="333333"/>
                </a:solidFill>
                <a:effectLst/>
                <a:latin typeface="arial" panose="020B0604020202020204" pitchFamily="34" charset="0"/>
              </a:rPr>
              <a:t>En sammenlignende reklame er en markedsføring, hvori </a:t>
            </a:r>
            <a:r>
              <a:rPr lang="da-DK" b="1" i="0" dirty="0">
                <a:solidFill>
                  <a:srgbClr val="333333"/>
                </a:solidFill>
                <a:effectLst/>
                <a:latin typeface="arial" panose="020B0604020202020204" pitchFamily="34" charset="0"/>
              </a:rPr>
              <a:t>et produkt fremhæves ved at sammenligne det med et eller flere konkurrerende produkt</a:t>
            </a:r>
            <a:r>
              <a:rPr lang="da-DK" b="0" i="0" dirty="0">
                <a:solidFill>
                  <a:srgbClr val="333333"/>
                </a:solidFill>
                <a:effectLst/>
                <a:latin typeface="arial" panose="020B0604020202020204" pitchFamily="34" charset="0"/>
              </a:rPr>
              <a:t>. Fx ved at angive, at virksomhedens eget produkt er mere miljøvenligt end konkurrentens.</a:t>
            </a:r>
          </a:p>
          <a:p>
            <a:pPr algn="l"/>
            <a:r>
              <a:rPr lang="da-DK" b="0" i="0" dirty="0">
                <a:solidFill>
                  <a:srgbClr val="333333"/>
                </a:solidFill>
                <a:effectLst/>
                <a:latin typeface="arial" panose="020B0604020202020204" pitchFamily="34" charset="0"/>
              </a:rPr>
              <a:t>Sammenlignende reklamer er lovlige, men kun hvis de opfylder en lang række krav. Der er otte betingelser, der skal være opfyldt. Bl.a. må den sammenlignende reklame ikke være vildledende, nedvurdere konkurrenters produkter, den må ikke være subjektiv og må ikke dreje sig om kopier af andres varer, så der skabes mulighed for forveksling. § 21's formål er at sikre en loyal adfærd virksomheder imellem.</a:t>
            </a:r>
          </a:p>
          <a:p>
            <a:endParaRPr lang="da-DK" dirty="0"/>
          </a:p>
        </p:txBody>
      </p:sp>
    </p:spTree>
    <p:extLst>
      <p:ext uri="{BB962C8B-B14F-4D97-AF65-F5344CB8AC3E}">
        <p14:creationId xmlns:p14="http://schemas.microsoft.com/office/powerpoint/2010/main" val="3381157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E3E761-C14B-4139-9250-BC9771D76CE3}"/>
              </a:ext>
            </a:extLst>
          </p:cNvPr>
          <p:cNvSpPr>
            <a:spLocks noGrp="1"/>
          </p:cNvSpPr>
          <p:nvPr>
            <p:ph type="title"/>
          </p:nvPr>
        </p:nvSpPr>
        <p:spPr/>
        <p:txBody>
          <a:bodyPr>
            <a:normAutofit fontScale="90000"/>
          </a:bodyPr>
          <a:lstStyle/>
          <a:p>
            <a:r>
              <a:rPr lang="da-DK" dirty="0" err="1"/>
              <a:t>Sammen-lignende</a:t>
            </a:r>
            <a:r>
              <a:rPr lang="da-DK" dirty="0"/>
              <a:t> reklame</a:t>
            </a:r>
            <a:br>
              <a:rPr lang="da-DK" dirty="0"/>
            </a:br>
            <a:r>
              <a:rPr lang="da-DK" dirty="0"/>
              <a:t>§21</a:t>
            </a:r>
          </a:p>
        </p:txBody>
      </p:sp>
      <p:sp>
        <p:nvSpPr>
          <p:cNvPr id="3" name="Pladsholder til indhold 2">
            <a:extLst>
              <a:ext uri="{FF2B5EF4-FFF2-40B4-BE49-F238E27FC236}">
                <a16:creationId xmlns:a16="http://schemas.microsoft.com/office/drawing/2014/main" id="{19CAF3B2-DCCC-4B64-A60C-0D7163232A16}"/>
              </a:ext>
            </a:extLst>
          </p:cNvPr>
          <p:cNvSpPr>
            <a:spLocks noGrp="1"/>
          </p:cNvSpPr>
          <p:nvPr>
            <p:ph idx="1"/>
          </p:nvPr>
        </p:nvSpPr>
        <p:spPr/>
        <p:txBody>
          <a:bodyPr>
            <a:normAutofit fontScale="70000" lnSpcReduction="20000"/>
          </a:bodyPr>
          <a:lstStyle/>
          <a:p>
            <a:pPr indent="152400" algn="l">
              <a:spcBef>
                <a:spcPts val="1000"/>
              </a:spcBef>
            </a:pPr>
            <a:r>
              <a:rPr lang="da-DK" sz="1900" b="1" i="0" dirty="0">
                <a:solidFill>
                  <a:srgbClr val="212529"/>
                </a:solidFill>
                <a:effectLst/>
                <a:latin typeface="Questa-Regular"/>
              </a:rPr>
              <a:t>§ 21.</a:t>
            </a:r>
            <a:r>
              <a:rPr lang="da-DK" sz="1900" b="0" i="0" dirty="0">
                <a:solidFill>
                  <a:srgbClr val="212529"/>
                </a:solidFill>
                <a:effectLst/>
                <a:latin typeface="Questa-Regular"/>
              </a:rPr>
              <a:t> Sammenlignende reklame omfatter enhver reklame, som direkte eller indirekte henviser til en konkurrent eller til produkter, som udbydes af en konkurrent.</a:t>
            </a:r>
          </a:p>
          <a:p>
            <a:pPr indent="152400" algn="l"/>
            <a:r>
              <a:rPr lang="da-DK" sz="1900" b="0" i="1" dirty="0">
                <a:solidFill>
                  <a:srgbClr val="212529"/>
                </a:solidFill>
                <a:effectLst/>
                <a:latin typeface="Questa-Regular"/>
              </a:rPr>
              <a:t>Stk. 2.</a:t>
            </a:r>
            <a:r>
              <a:rPr lang="da-DK" sz="1900" b="0" i="0" dirty="0">
                <a:solidFill>
                  <a:srgbClr val="212529"/>
                </a:solidFill>
                <a:effectLst/>
                <a:latin typeface="Questa-Regular"/>
              </a:rPr>
              <a:t> Sammenlignende reklame, jf. stk. 1, er tilladt efter loven, når sammenligningen</a:t>
            </a:r>
          </a:p>
          <a:p>
            <a:pPr marL="177800" algn="l"/>
            <a:r>
              <a:rPr lang="da-DK" sz="1900" b="0" i="0" dirty="0">
                <a:solidFill>
                  <a:srgbClr val="212529"/>
                </a:solidFill>
                <a:effectLst/>
                <a:latin typeface="Questa-Regular"/>
              </a:rPr>
              <a:t>1) ikke er vildledende,</a:t>
            </a:r>
          </a:p>
          <a:p>
            <a:pPr marL="177800" algn="l"/>
            <a:r>
              <a:rPr lang="da-DK" sz="1900" b="0" i="0" dirty="0">
                <a:solidFill>
                  <a:srgbClr val="212529"/>
                </a:solidFill>
                <a:effectLst/>
                <a:latin typeface="Questa-Regular"/>
              </a:rPr>
              <a:t>2) angår produkter, der opfylder samme behov eller tjener samme formål,</a:t>
            </a:r>
          </a:p>
          <a:p>
            <a:pPr marL="177800" algn="l"/>
            <a:r>
              <a:rPr lang="da-DK" sz="1900" b="0" i="0" dirty="0">
                <a:solidFill>
                  <a:srgbClr val="212529"/>
                </a:solidFill>
                <a:effectLst/>
                <a:latin typeface="Questa-Regular"/>
              </a:rPr>
              <a:t>3) er objektiv og sammenligner en eller flere konkrete og relevante egenskaber, der kan dokumenteres, og som er repræsentative for disse produkter, herunder prisen,</a:t>
            </a:r>
          </a:p>
          <a:p>
            <a:pPr marL="177800" algn="l"/>
            <a:r>
              <a:rPr lang="da-DK" sz="1900" b="0" i="0" dirty="0">
                <a:solidFill>
                  <a:srgbClr val="212529"/>
                </a:solidFill>
                <a:effectLst/>
                <a:latin typeface="Questa-Regular"/>
              </a:rPr>
              <a:t>4) ikke skaber forveksling på markedet mellem annoncøren og en konkurrent eller mellem annoncørens og en konkurrents varemærker, firmanavne, andre karakteristiske kendetegn eller produkter,</a:t>
            </a:r>
          </a:p>
          <a:p>
            <a:pPr marL="177800" algn="l"/>
            <a:r>
              <a:rPr lang="da-DK" sz="1900" b="0" i="0" dirty="0">
                <a:solidFill>
                  <a:srgbClr val="212529"/>
                </a:solidFill>
                <a:effectLst/>
                <a:latin typeface="Questa-Regular"/>
              </a:rPr>
              <a:t>5) ikke miskrediterer eller nedvurderer en konkurrents varemærker, firmanavne, andre karakteristiske kendetegn, produkter, aktiviteter eller øvrige forhold,</a:t>
            </a:r>
          </a:p>
          <a:p>
            <a:pPr marL="177800" algn="l"/>
            <a:r>
              <a:rPr lang="da-DK" sz="1900" b="0" i="0" dirty="0">
                <a:solidFill>
                  <a:srgbClr val="212529"/>
                </a:solidFill>
                <a:effectLst/>
                <a:latin typeface="Questa-Regular"/>
              </a:rPr>
              <a:t>6) for produkter med oprindelsesbetegnelse i hvert enkelt tilfælde vedrører produkter med samme betegnelse,</a:t>
            </a:r>
          </a:p>
          <a:p>
            <a:pPr marL="177800" algn="l"/>
            <a:r>
              <a:rPr lang="da-DK" sz="1900" b="0" i="0" dirty="0">
                <a:solidFill>
                  <a:srgbClr val="212529"/>
                </a:solidFill>
                <a:effectLst/>
                <a:latin typeface="Questa-Regular"/>
              </a:rPr>
              <a:t>7) ikke drager utilbørlig fordel af den anseelse, der er knyttet til en konkurrents varemærke, firmanavn eller andre karakteristiske kendetegn, eller af konkurrerende produkters oprindelsesbetegnelser og</a:t>
            </a:r>
          </a:p>
          <a:p>
            <a:pPr marL="177800" algn="l"/>
            <a:r>
              <a:rPr lang="da-DK" sz="1900" b="0" i="0" dirty="0">
                <a:solidFill>
                  <a:srgbClr val="212529"/>
                </a:solidFill>
                <a:effectLst/>
                <a:latin typeface="Questa-Regular"/>
              </a:rPr>
              <a:t>8) ikke fremstiller produkter som en imitation eller en kopi af produkter, der er dækket af et beskyttet varemærke eller firmanavn.</a:t>
            </a:r>
          </a:p>
          <a:p>
            <a:pPr marL="0" indent="0" algn="ctr">
              <a:spcBef>
                <a:spcPts val="1500"/>
              </a:spcBef>
              <a:spcAft>
                <a:spcPts val="500"/>
              </a:spcAft>
              <a:buNone/>
            </a:pPr>
            <a:endParaRPr lang="da-DK" b="0" i="1" dirty="0">
              <a:solidFill>
                <a:srgbClr val="212529"/>
              </a:solidFill>
              <a:effectLst/>
              <a:latin typeface="Questa-Regular"/>
            </a:endParaRPr>
          </a:p>
          <a:p>
            <a:endParaRPr lang="da-DK" dirty="0"/>
          </a:p>
        </p:txBody>
      </p:sp>
    </p:spTree>
    <p:extLst>
      <p:ext uri="{BB962C8B-B14F-4D97-AF65-F5344CB8AC3E}">
        <p14:creationId xmlns:p14="http://schemas.microsoft.com/office/powerpoint/2010/main" val="19062344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FE8E3F-4F19-4C7E-87ED-3D10506A7CB9}"/>
              </a:ext>
            </a:extLst>
          </p:cNvPr>
          <p:cNvSpPr>
            <a:spLocks noGrp="1"/>
          </p:cNvSpPr>
          <p:nvPr>
            <p:ph type="title"/>
          </p:nvPr>
        </p:nvSpPr>
        <p:spPr/>
        <p:txBody>
          <a:bodyPr/>
          <a:lstStyle/>
          <a:p>
            <a:r>
              <a:rPr lang="da-DK" dirty="0"/>
              <a:t>Retsmidler/Retsforfølgning</a:t>
            </a:r>
            <a:br>
              <a:rPr lang="da-DK" dirty="0"/>
            </a:br>
            <a:r>
              <a:rPr lang="da-DK" dirty="0"/>
              <a:t>§24 + §§32-38</a:t>
            </a:r>
          </a:p>
        </p:txBody>
      </p:sp>
      <p:sp>
        <p:nvSpPr>
          <p:cNvPr id="3" name="Pladsholder til indhold 2">
            <a:extLst>
              <a:ext uri="{FF2B5EF4-FFF2-40B4-BE49-F238E27FC236}">
                <a16:creationId xmlns:a16="http://schemas.microsoft.com/office/drawing/2014/main" id="{C2410A40-3DD3-49B7-9799-F19979484DD7}"/>
              </a:ext>
            </a:extLst>
          </p:cNvPr>
          <p:cNvSpPr>
            <a:spLocks noGrp="1"/>
          </p:cNvSpPr>
          <p:nvPr>
            <p:ph idx="1"/>
          </p:nvPr>
        </p:nvSpPr>
        <p:spPr/>
        <p:txBody>
          <a:bodyPr/>
          <a:lstStyle/>
          <a:p>
            <a:r>
              <a:rPr lang="da-DK" dirty="0"/>
              <a:t>Retsforfølgning og håndhævelse</a:t>
            </a:r>
          </a:p>
          <a:p>
            <a:r>
              <a:rPr lang="da-DK" dirty="0"/>
              <a:t>Forbud, påbud, erstatning og vederlag efter §24</a:t>
            </a:r>
          </a:p>
        </p:txBody>
      </p:sp>
    </p:spTree>
    <p:extLst>
      <p:ext uri="{BB962C8B-B14F-4D97-AF65-F5344CB8AC3E}">
        <p14:creationId xmlns:p14="http://schemas.microsoft.com/office/powerpoint/2010/main" val="3618605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3C5918A-1DC5-4CF3-AA27-00AA3088A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B786683A-6FD6-4BF7-B3B0-DC3976773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2" name="Freeform: Shape 11">
            <a:extLst>
              <a:ext uri="{FF2B5EF4-FFF2-40B4-BE49-F238E27FC236}">
                <a16:creationId xmlns:a16="http://schemas.microsoft.com/office/drawing/2014/main" id="{05169E50-59FB-4AEE-B61D-44A882A4C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4" name="Freeform: Shape 13">
            <a:extLst>
              <a:ext uri="{FF2B5EF4-FFF2-40B4-BE49-F238E27FC236}">
                <a16:creationId xmlns:a16="http://schemas.microsoft.com/office/drawing/2014/main" id="{117C30F0-5A38-4B60-B632-3AF7C2780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6" name="Freeform: Shape 15">
            <a:extLst>
              <a:ext uri="{FF2B5EF4-FFF2-40B4-BE49-F238E27FC236}">
                <a16:creationId xmlns:a16="http://schemas.microsoft.com/office/drawing/2014/main" id="{A200CBA5-3F2B-4AAC-9F86-99AFECC19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18C59984-9710-4A64-9388-BA3EDB2CF920}"/>
              </a:ext>
            </a:extLst>
          </p:cNvPr>
          <p:cNvSpPr>
            <a:spLocks noGrp="1"/>
          </p:cNvSpPr>
          <p:nvPr>
            <p:ph type="title"/>
          </p:nvPr>
        </p:nvSpPr>
        <p:spPr>
          <a:xfrm>
            <a:off x="7874928" y="1134142"/>
            <a:ext cx="3456122" cy="4589717"/>
          </a:xfrm>
        </p:spPr>
        <p:txBody>
          <a:bodyPr>
            <a:normAutofit/>
          </a:bodyPr>
          <a:lstStyle/>
          <a:p>
            <a:pPr algn="l"/>
            <a:r>
              <a:rPr lang="da-DK" sz="2400" b="1" dirty="0"/>
              <a:t>Forbrugerombudsmanden Torben Jensen</a:t>
            </a:r>
            <a:br>
              <a:rPr lang="da-DK" sz="2400" b="1" dirty="0"/>
            </a:br>
            <a:r>
              <a:rPr lang="da-DK" sz="2400" b="1" dirty="0"/>
              <a:t>1. januar 2024</a:t>
            </a:r>
            <a:br>
              <a:rPr lang="da-DK" sz="2400" b="1" dirty="0"/>
            </a:br>
            <a:br>
              <a:rPr lang="da-DK" sz="2400" b="1" dirty="0"/>
            </a:br>
            <a:r>
              <a:rPr lang="da-DK" sz="2400" b="1" dirty="0"/>
              <a:t>§§25-30 Forbrugerombudsmandens virksomhed</a:t>
            </a:r>
            <a:br>
              <a:rPr lang="da-DK" sz="2400" b="1" dirty="0"/>
            </a:br>
            <a:r>
              <a:rPr lang="da-DK" sz="1100" b="0" i="0" dirty="0">
                <a:solidFill>
                  <a:srgbClr val="000000"/>
                </a:solidFill>
                <a:effectLst/>
                <a:latin typeface="Verdana" panose="020B0604030504040204" pitchFamily="34" charset="0"/>
              </a:rPr>
              <a:t> </a:t>
            </a:r>
            <a:endParaRPr lang="da-DK" sz="2400" b="1" dirty="0"/>
          </a:p>
        </p:txBody>
      </p:sp>
      <p:sp>
        <p:nvSpPr>
          <p:cNvPr id="3" name="Pladsholder til indhold 2">
            <a:extLst>
              <a:ext uri="{FF2B5EF4-FFF2-40B4-BE49-F238E27FC236}">
                <a16:creationId xmlns:a16="http://schemas.microsoft.com/office/drawing/2014/main" id="{DFC92FAA-FA53-E8D7-DA13-7DF764AD8AC4}"/>
              </a:ext>
            </a:extLst>
          </p:cNvPr>
          <p:cNvSpPr>
            <a:spLocks noGrp="1"/>
          </p:cNvSpPr>
          <p:nvPr>
            <p:ph idx="1"/>
          </p:nvPr>
        </p:nvSpPr>
        <p:spPr>
          <a:xfrm>
            <a:off x="108580" y="124091"/>
            <a:ext cx="6281873" cy="5248622"/>
          </a:xfrm>
        </p:spPr>
        <p:txBody>
          <a:bodyPr/>
          <a:lstStyle/>
          <a:p>
            <a:endParaRPr lang="da-DK" dirty="0"/>
          </a:p>
        </p:txBody>
      </p:sp>
      <p:pic>
        <p:nvPicPr>
          <p:cNvPr id="4" name="Billede 3">
            <a:extLst>
              <a:ext uri="{FF2B5EF4-FFF2-40B4-BE49-F238E27FC236}">
                <a16:creationId xmlns:a16="http://schemas.microsoft.com/office/drawing/2014/main" id="{9D887108-B9B6-D99B-E879-0FC84DF8EB54}"/>
              </a:ext>
            </a:extLst>
          </p:cNvPr>
          <p:cNvPicPr>
            <a:picLocks noChangeAspect="1"/>
          </p:cNvPicPr>
          <p:nvPr/>
        </p:nvPicPr>
        <p:blipFill>
          <a:blip r:embed="rId2"/>
          <a:stretch>
            <a:fillRect/>
          </a:stretch>
        </p:blipFill>
        <p:spPr>
          <a:xfrm>
            <a:off x="64649" y="1485287"/>
            <a:ext cx="5404012" cy="3045386"/>
          </a:xfrm>
          <a:prstGeom prst="rect">
            <a:avLst/>
          </a:prstGeom>
        </p:spPr>
      </p:pic>
    </p:spTree>
    <p:extLst>
      <p:ext uri="{BB962C8B-B14F-4D97-AF65-F5344CB8AC3E}">
        <p14:creationId xmlns:p14="http://schemas.microsoft.com/office/powerpoint/2010/main" val="338794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1E38F-2D1B-41F8-ADBD-C4F3A6FEA404}"/>
              </a:ext>
            </a:extLst>
          </p:cNvPr>
          <p:cNvSpPr>
            <a:spLocks noGrp="1"/>
          </p:cNvSpPr>
          <p:nvPr>
            <p:ph type="title"/>
          </p:nvPr>
        </p:nvSpPr>
        <p:spPr/>
        <p:txBody>
          <a:bodyPr>
            <a:normAutofit fontScale="90000"/>
          </a:bodyPr>
          <a:lstStyle/>
          <a:p>
            <a:r>
              <a:rPr lang="da-DK" dirty="0"/>
              <a:t>Forbruger</a:t>
            </a:r>
            <a:br>
              <a:rPr lang="da-DK" dirty="0"/>
            </a:br>
            <a:r>
              <a:rPr lang="da-DK" dirty="0"/>
              <a:t>ombuds</a:t>
            </a:r>
            <a:br>
              <a:rPr lang="da-DK" dirty="0"/>
            </a:br>
            <a:r>
              <a:rPr lang="da-DK" dirty="0"/>
              <a:t>mandens opgaver</a:t>
            </a:r>
          </a:p>
        </p:txBody>
      </p:sp>
      <p:sp>
        <p:nvSpPr>
          <p:cNvPr id="3" name="Pladsholder til indhold 2">
            <a:extLst>
              <a:ext uri="{FF2B5EF4-FFF2-40B4-BE49-F238E27FC236}">
                <a16:creationId xmlns:a16="http://schemas.microsoft.com/office/drawing/2014/main" id="{474E3C74-343D-4DB3-AABE-2AB8415A14C9}"/>
              </a:ext>
            </a:extLst>
          </p:cNvPr>
          <p:cNvSpPr>
            <a:spLocks noGrp="1"/>
          </p:cNvSpPr>
          <p:nvPr>
            <p:ph idx="1"/>
          </p:nvPr>
        </p:nvSpPr>
        <p:spPr/>
        <p:txBody>
          <a:bodyPr>
            <a:normAutofit/>
          </a:bodyPr>
          <a:lstStyle/>
          <a:p>
            <a:pPr algn="l"/>
            <a:r>
              <a:rPr lang="da-DK" b="0" i="0" dirty="0">
                <a:solidFill>
                  <a:srgbClr val="333333"/>
                </a:solidFill>
                <a:effectLst/>
                <a:latin typeface="arial" panose="020B0604020202020204" pitchFamily="34" charset="0"/>
              </a:rPr>
              <a:t>At sikre at markedsføringsloven og kravene om god markedsføringsskik og god erhvervsskik overholdes jf. §§ 3 &amp; 4</a:t>
            </a:r>
          </a:p>
          <a:p>
            <a:r>
              <a:rPr lang="da-DK" b="0" i="0" dirty="0">
                <a:solidFill>
                  <a:srgbClr val="333333"/>
                </a:solidFill>
                <a:effectLst/>
                <a:latin typeface="arial" panose="020B0604020202020204" pitchFamily="34" charset="0"/>
              </a:rPr>
              <a:t>Forbrugerombudsmanden </a:t>
            </a:r>
            <a:r>
              <a:rPr lang="da-DK" b="1" i="0" dirty="0">
                <a:solidFill>
                  <a:srgbClr val="333333"/>
                </a:solidFill>
                <a:effectLst/>
                <a:latin typeface="arial" panose="020B0604020202020204" pitchFamily="34" charset="0"/>
              </a:rPr>
              <a:t>laver vejledninger </a:t>
            </a:r>
            <a:r>
              <a:rPr lang="da-DK" b="0" i="0" dirty="0">
                <a:solidFill>
                  <a:srgbClr val="333333"/>
                </a:solidFill>
                <a:effectLst/>
                <a:latin typeface="arial" panose="020B0604020202020204" pitchFamily="34" charset="0"/>
              </a:rPr>
              <a:t>mv. til forståelse af lovens ord i forhold til konkrete tiltag. Forbrugerombudsmanden udarbejder løbende </a:t>
            </a:r>
            <a:r>
              <a:rPr lang="da-DK" b="1" i="0" dirty="0">
                <a:solidFill>
                  <a:srgbClr val="333333"/>
                </a:solidFill>
                <a:effectLst/>
                <a:latin typeface="arial" panose="020B0604020202020204" pitchFamily="34" charset="0"/>
              </a:rPr>
              <a:t>retningslinjer</a:t>
            </a:r>
            <a:r>
              <a:rPr lang="da-DK" b="0" i="0" dirty="0">
                <a:solidFill>
                  <a:srgbClr val="333333"/>
                </a:solidFill>
                <a:effectLst/>
                <a:latin typeface="arial" panose="020B0604020202020204" pitchFamily="34" charset="0"/>
              </a:rPr>
              <a:t> mv. for at angive, hvad god skik helt konkret er i forskellige sammenhænge</a:t>
            </a:r>
          </a:p>
          <a:p>
            <a:r>
              <a:rPr lang="da-DK" b="0" i="0" dirty="0">
                <a:solidFill>
                  <a:srgbClr val="333333"/>
                </a:solidFill>
                <a:effectLst/>
                <a:latin typeface="arial" panose="020B0604020202020204" pitchFamily="34" charset="0"/>
              </a:rPr>
              <a:t>Forbrugerombudsmanden kan invitere brancheforeninger og lignende til direkte samarbejde om udarbejdelse af retningslinjer, der sikrer både Markedsføringsloven og andre loves overholdelse samt opnåelse af rimelige handlemåder på særligt problematiske områder. Det er fx etiske og moralske kodekser for konkrete forhol</a:t>
            </a:r>
            <a:r>
              <a:rPr lang="da-DK" dirty="0">
                <a:solidFill>
                  <a:srgbClr val="333333"/>
                </a:solidFill>
                <a:latin typeface="arial" panose="020B0604020202020204" pitchFamily="34" charset="0"/>
              </a:rPr>
              <a:t>d</a:t>
            </a:r>
            <a:endParaRPr lang="da-DK" dirty="0"/>
          </a:p>
        </p:txBody>
      </p:sp>
    </p:spTree>
    <p:extLst>
      <p:ext uri="{BB962C8B-B14F-4D97-AF65-F5344CB8AC3E}">
        <p14:creationId xmlns:p14="http://schemas.microsoft.com/office/powerpoint/2010/main" val="1926808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708A7A-A3F7-44A0-8C67-DCD553934E4E}"/>
              </a:ext>
            </a:extLst>
          </p:cNvPr>
          <p:cNvSpPr>
            <a:spLocks noGrp="1"/>
          </p:cNvSpPr>
          <p:nvPr>
            <p:ph type="title"/>
          </p:nvPr>
        </p:nvSpPr>
        <p:spPr/>
        <p:txBody>
          <a:bodyPr>
            <a:normAutofit fontScale="90000"/>
          </a:bodyPr>
          <a:lstStyle/>
          <a:p>
            <a:r>
              <a:rPr lang="da-DK" dirty="0"/>
              <a:t>Forbruger</a:t>
            </a:r>
            <a:br>
              <a:rPr lang="da-DK" dirty="0"/>
            </a:br>
            <a:r>
              <a:rPr lang="da-DK" dirty="0"/>
              <a:t>ombuds</a:t>
            </a:r>
            <a:br>
              <a:rPr lang="da-DK" dirty="0"/>
            </a:br>
            <a:r>
              <a:rPr lang="da-DK" dirty="0"/>
              <a:t>mandens opgaver</a:t>
            </a:r>
          </a:p>
        </p:txBody>
      </p:sp>
      <p:sp>
        <p:nvSpPr>
          <p:cNvPr id="3" name="Pladsholder til indhold 2">
            <a:extLst>
              <a:ext uri="{FF2B5EF4-FFF2-40B4-BE49-F238E27FC236}">
                <a16:creationId xmlns:a16="http://schemas.microsoft.com/office/drawing/2014/main" id="{0A5BE6E9-53C4-44AD-A310-44DE9A42F7AD}"/>
              </a:ext>
            </a:extLst>
          </p:cNvPr>
          <p:cNvSpPr>
            <a:spLocks noGrp="1"/>
          </p:cNvSpPr>
          <p:nvPr>
            <p:ph idx="1"/>
          </p:nvPr>
        </p:nvSpPr>
        <p:spPr/>
        <p:txBody>
          <a:bodyPr>
            <a:normAutofit fontScale="85000" lnSpcReduction="10000"/>
          </a:bodyPr>
          <a:lstStyle/>
          <a:p>
            <a:pPr algn="l"/>
            <a:r>
              <a:rPr lang="da-DK" b="0" i="0" dirty="0">
                <a:solidFill>
                  <a:srgbClr val="333333"/>
                </a:solidFill>
                <a:effectLst/>
                <a:latin typeface="arial" panose="020B0604020202020204" pitchFamily="34" charset="0"/>
              </a:rPr>
              <a:t>Forbrugerombudsmanden kan både på </a:t>
            </a:r>
            <a:r>
              <a:rPr lang="da-DK" b="1" i="0" dirty="0">
                <a:solidFill>
                  <a:srgbClr val="333333"/>
                </a:solidFill>
                <a:effectLst/>
                <a:latin typeface="arial" panose="020B0604020202020204" pitchFamily="34" charset="0"/>
              </a:rPr>
              <a:t>eget initiativ</a:t>
            </a:r>
            <a:r>
              <a:rPr lang="da-DK" b="0" i="0" dirty="0">
                <a:solidFill>
                  <a:srgbClr val="333333"/>
                </a:solidFill>
                <a:effectLst/>
                <a:latin typeface="arial" panose="020B0604020202020204" pitchFamily="34" charset="0"/>
              </a:rPr>
              <a:t> eller på grund af </a:t>
            </a:r>
            <a:r>
              <a:rPr lang="da-DK" b="1" i="0" dirty="0">
                <a:solidFill>
                  <a:srgbClr val="333333"/>
                </a:solidFill>
                <a:effectLst/>
                <a:latin typeface="arial" panose="020B0604020202020204" pitchFamily="34" charset="0"/>
              </a:rPr>
              <a:t>klager eller henvendelser fra andre</a:t>
            </a:r>
            <a:r>
              <a:rPr lang="da-DK" b="0" i="0" dirty="0">
                <a:solidFill>
                  <a:srgbClr val="333333"/>
                </a:solidFill>
                <a:effectLst/>
                <a:latin typeface="arial" panose="020B0604020202020204" pitchFamily="34" charset="0"/>
              </a:rPr>
              <a:t> forsøge at påvirke de erhvervsdrivende til at leve op til Markedsføringsloven. Det sker normalt ved, at Forbrugerombudsmanden forhandler direkte med en erhvervsdrivende eller en brancheorganisation.</a:t>
            </a:r>
          </a:p>
          <a:p>
            <a:pPr algn="l"/>
            <a:r>
              <a:rPr lang="da-DK" b="0" i="0" dirty="0">
                <a:solidFill>
                  <a:srgbClr val="333333"/>
                </a:solidFill>
                <a:effectLst/>
                <a:latin typeface="arial" panose="020B0604020202020204" pitchFamily="34" charset="0"/>
              </a:rPr>
              <a:t>Forbrugerombudsmanden er ikke forpligtet til at behandle alle klager, hun modtager. I nogle tilfælde vælger Forbrugerombudsmanden helt bevidst at undlade at forfølge visse sager, da betydelig omtale af sagen i pressen kan have så stor reklameværdi for den erhvervsdrivende, at formålet er forspildt.</a:t>
            </a:r>
          </a:p>
          <a:p>
            <a:pPr algn="l"/>
            <a:r>
              <a:rPr lang="da-DK" b="0" i="0" dirty="0">
                <a:solidFill>
                  <a:srgbClr val="333333"/>
                </a:solidFill>
                <a:effectLst/>
                <a:latin typeface="arial" panose="020B0604020202020204" pitchFamily="34" charset="0"/>
              </a:rPr>
              <a:t>Forbrugerombudsmanden kan give </a:t>
            </a:r>
            <a:r>
              <a:rPr lang="da-DK" b="1" i="0" dirty="0">
                <a:solidFill>
                  <a:srgbClr val="333333"/>
                </a:solidFill>
                <a:effectLst/>
                <a:latin typeface="arial" panose="020B0604020202020204" pitchFamily="34" charset="0"/>
              </a:rPr>
              <a:t>påbud</a:t>
            </a:r>
            <a:r>
              <a:rPr lang="da-DK" b="0" i="0" dirty="0">
                <a:solidFill>
                  <a:srgbClr val="333333"/>
                </a:solidFill>
                <a:effectLst/>
                <a:latin typeface="arial" panose="020B0604020202020204" pitchFamily="34" charset="0"/>
              </a:rPr>
              <a:t> om, at en virksomhed skal ophøre med en markedsføring, der vurderes at være ulovlig. Fortsætter den erhvervsdrivende alligevel, kan Forbrugerombudsmanden vælge at anmode om at få nedlagt et </a:t>
            </a:r>
            <a:r>
              <a:rPr lang="da-DK" b="1" i="0" dirty="0">
                <a:solidFill>
                  <a:srgbClr val="333333"/>
                </a:solidFill>
                <a:effectLst/>
                <a:latin typeface="arial" panose="020B0604020202020204" pitchFamily="34" charset="0"/>
              </a:rPr>
              <a:t>midlertidigt forbud </a:t>
            </a:r>
            <a:r>
              <a:rPr lang="da-DK" b="0" i="0" dirty="0">
                <a:solidFill>
                  <a:srgbClr val="333333"/>
                </a:solidFill>
                <a:effectLst/>
                <a:latin typeface="arial" panose="020B0604020202020204" pitchFamily="34" charset="0"/>
              </a:rPr>
              <a:t>med Sø- og Handelsrettens hjælp. Forbuddet skal følges op af en retssag, og resultatet af den afgør, om forbuddet var berettiget eller ikke.</a:t>
            </a:r>
          </a:p>
          <a:p>
            <a:endParaRPr lang="da-DK" dirty="0"/>
          </a:p>
        </p:txBody>
      </p:sp>
    </p:spTree>
    <p:extLst>
      <p:ext uri="{BB962C8B-B14F-4D97-AF65-F5344CB8AC3E}">
        <p14:creationId xmlns:p14="http://schemas.microsoft.com/office/powerpoint/2010/main" val="2539858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143F5E-00F5-47C5-9077-FEA9294A1A9C}"/>
              </a:ext>
            </a:extLst>
          </p:cNvPr>
          <p:cNvSpPr>
            <a:spLocks noGrp="1"/>
          </p:cNvSpPr>
          <p:nvPr>
            <p:ph type="title"/>
          </p:nvPr>
        </p:nvSpPr>
        <p:spPr/>
        <p:txBody>
          <a:bodyPr>
            <a:normAutofit fontScale="90000"/>
          </a:bodyPr>
          <a:lstStyle/>
          <a:p>
            <a:r>
              <a:rPr lang="da-DK" dirty="0"/>
              <a:t>Forbruger</a:t>
            </a:r>
            <a:br>
              <a:rPr lang="da-DK" dirty="0"/>
            </a:br>
            <a:r>
              <a:rPr lang="da-DK" dirty="0"/>
              <a:t>ombuds</a:t>
            </a:r>
            <a:br>
              <a:rPr lang="da-DK" dirty="0"/>
            </a:br>
            <a:r>
              <a:rPr lang="da-DK" dirty="0"/>
              <a:t>mandens opgaver</a:t>
            </a:r>
          </a:p>
        </p:txBody>
      </p:sp>
      <p:sp>
        <p:nvSpPr>
          <p:cNvPr id="3" name="Pladsholder til indhold 2">
            <a:extLst>
              <a:ext uri="{FF2B5EF4-FFF2-40B4-BE49-F238E27FC236}">
                <a16:creationId xmlns:a16="http://schemas.microsoft.com/office/drawing/2014/main" id="{7D4E5DFE-D26E-48C1-823F-BF5DCCEBA7E4}"/>
              </a:ext>
            </a:extLst>
          </p:cNvPr>
          <p:cNvSpPr>
            <a:spLocks noGrp="1"/>
          </p:cNvSpPr>
          <p:nvPr>
            <p:ph idx="1"/>
          </p:nvPr>
        </p:nvSpPr>
        <p:spPr/>
        <p:txBody>
          <a:bodyPr>
            <a:normAutofit fontScale="85000" lnSpcReduction="20000"/>
          </a:bodyPr>
          <a:lstStyle/>
          <a:p>
            <a:endParaRPr lang="da-DK" dirty="0">
              <a:hlinkClick r:id="rId2"/>
            </a:endParaRPr>
          </a:p>
          <a:p>
            <a:r>
              <a:rPr lang="da-DK" sz="1900" dirty="0">
                <a:hlinkClick r:id="rId2"/>
              </a:rPr>
              <a:t>Få en forhåndsbesked (forbrugerombudsmanden.dk)</a:t>
            </a:r>
            <a:endParaRPr lang="da-DK" sz="1900" dirty="0"/>
          </a:p>
          <a:p>
            <a:pPr algn="l"/>
            <a:r>
              <a:rPr lang="da-DK" sz="1900" b="0" i="0" dirty="0">
                <a:solidFill>
                  <a:srgbClr val="333333"/>
                </a:solidFill>
                <a:effectLst/>
                <a:latin typeface="arial" panose="020B0604020202020204" pitchFamily="34" charset="0"/>
              </a:rPr>
              <a:t>Hvis en virksomhed vil foretage en bestemt markedsføringsaktivitet men er i tvivl om aktivitetens lovlighed, kan virksomheden rette henvendelse til Forbrugerombudsmanden og anmode om en </a:t>
            </a:r>
            <a:r>
              <a:rPr lang="da-DK" sz="1900" b="1" i="0" dirty="0">
                <a:solidFill>
                  <a:srgbClr val="333333"/>
                </a:solidFill>
                <a:effectLst/>
                <a:latin typeface="arial" panose="020B0604020202020204" pitchFamily="34" charset="0"/>
              </a:rPr>
              <a:t>forhåndsbesked. §32</a:t>
            </a:r>
          </a:p>
          <a:p>
            <a:pPr algn="l"/>
            <a:r>
              <a:rPr lang="da-DK" sz="1900" dirty="0">
                <a:hlinkClick r:id="rId3"/>
              </a:rPr>
              <a:t>Forhåndsbesked om markedsføring af forbrugslånsvirksomheder i forbindelse med markedsføring af en spiludbyder (forbrugerombudsmanden.dk)</a:t>
            </a:r>
            <a:endParaRPr lang="da-DK" sz="1900" b="0" i="0" dirty="0">
              <a:solidFill>
                <a:srgbClr val="333333"/>
              </a:solidFill>
              <a:effectLst/>
              <a:latin typeface="arial" panose="020B0604020202020204" pitchFamily="34" charset="0"/>
            </a:endParaRPr>
          </a:p>
          <a:p>
            <a:pPr algn="l"/>
            <a:r>
              <a:rPr lang="da-DK" sz="1900" b="0" i="0" dirty="0">
                <a:solidFill>
                  <a:srgbClr val="333333"/>
                </a:solidFill>
                <a:effectLst/>
                <a:latin typeface="arial" panose="020B0604020202020204" pitchFamily="34" charset="0"/>
              </a:rPr>
              <a:t>En forhåndsbesked er </a:t>
            </a:r>
            <a:r>
              <a:rPr lang="da-DK" sz="1900" b="1" i="0" dirty="0">
                <a:solidFill>
                  <a:srgbClr val="333333"/>
                </a:solidFill>
                <a:effectLst/>
                <a:latin typeface="arial" panose="020B0604020202020204" pitchFamily="34" charset="0"/>
              </a:rPr>
              <a:t>en tilkendegivelse</a:t>
            </a:r>
            <a:r>
              <a:rPr lang="da-DK" sz="1900" b="0" i="0" dirty="0">
                <a:solidFill>
                  <a:srgbClr val="333333"/>
                </a:solidFill>
                <a:effectLst/>
                <a:latin typeface="arial" panose="020B0604020202020204" pitchFamily="34" charset="0"/>
              </a:rPr>
              <a:t>, men ikke en bindende stillingtagen til lovligheden. Har Forbrugerombudsmanden "givet grønt lys" for et markedsføringsmæssigt tiltag, kan Forbrugerombudsmanden ikke efterfølgende af egen drift rejse sag om lovovertrædelser, men kommer der fx klager fra forbrugere, kan Forbrugerombudsmanden rejse sag med henblik på at få tiltaget stoppet.</a:t>
            </a:r>
          </a:p>
          <a:p>
            <a:endParaRPr lang="da-DK" dirty="0"/>
          </a:p>
          <a:p>
            <a:endParaRPr lang="da-DK" dirty="0"/>
          </a:p>
        </p:txBody>
      </p:sp>
    </p:spTree>
    <p:extLst>
      <p:ext uri="{BB962C8B-B14F-4D97-AF65-F5344CB8AC3E}">
        <p14:creationId xmlns:p14="http://schemas.microsoft.com/office/powerpoint/2010/main" val="3392269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EC8DED-C4DB-4516-927E-D60960ADCC04}"/>
              </a:ext>
            </a:extLst>
          </p:cNvPr>
          <p:cNvSpPr>
            <a:spLocks noGrp="1"/>
          </p:cNvSpPr>
          <p:nvPr>
            <p:ph type="title"/>
          </p:nvPr>
        </p:nvSpPr>
        <p:spPr/>
        <p:txBody>
          <a:bodyPr>
            <a:normAutofit fontScale="90000"/>
          </a:bodyPr>
          <a:lstStyle/>
          <a:p>
            <a:r>
              <a:rPr lang="da-DK" dirty="0"/>
              <a:t>Forbruger</a:t>
            </a:r>
            <a:br>
              <a:rPr lang="da-DK" dirty="0"/>
            </a:br>
            <a:r>
              <a:rPr lang="da-DK" dirty="0"/>
              <a:t>ombuds</a:t>
            </a:r>
            <a:br>
              <a:rPr lang="da-DK" dirty="0"/>
            </a:br>
            <a:r>
              <a:rPr lang="da-DK" dirty="0"/>
              <a:t>mandens opgaver</a:t>
            </a:r>
          </a:p>
        </p:txBody>
      </p:sp>
      <p:sp>
        <p:nvSpPr>
          <p:cNvPr id="3" name="Pladsholder til indhold 2">
            <a:extLst>
              <a:ext uri="{FF2B5EF4-FFF2-40B4-BE49-F238E27FC236}">
                <a16:creationId xmlns:a16="http://schemas.microsoft.com/office/drawing/2014/main" id="{878D08DB-379A-4335-A5C2-99CCAD2336EF}"/>
              </a:ext>
            </a:extLst>
          </p:cNvPr>
          <p:cNvSpPr>
            <a:spLocks noGrp="1"/>
          </p:cNvSpPr>
          <p:nvPr>
            <p:ph idx="1"/>
          </p:nvPr>
        </p:nvSpPr>
        <p:spPr/>
        <p:txBody>
          <a:bodyPr>
            <a:normAutofit lnSpcReduction="10000"/>
          </a:bodyPr>
          <a:lstStyle/>
          <a:p>
            <a:pPr algn="l"/>
            <a:r>
              <a:rPr lang="da-DK" b="0" i="0" dirty="0">
                <a:solidFill>
                  <a:srgbClr val="333333"/>
                </a:solidFill>
                <a:effectLst/>
                <a:latin typeface="arial" panose="020B0604020202020204" pitchFamily="34" charset="0"/>
              </a:rPr>
              <a:t>Forbrugerombudsmanden </a:t>
            </a:r>
            <a:r>
              <a:rPr lang="da-DK" b="1" i="0" dirty="0">
                <a:solidFill>
                  <a:srgbClr val="333333"/>
                </a:solidFill>
                <a:effectLst/>
                <a:latin typeface="arial" panose="020B0604020202020204" pitchFamily="34" charset="0"/>
              </a:rPr>
              <a:t>orienterer</a:t>
            </a:r>
            <a:r>
              <a:rPr lang="da-DK" b="0" i="0" dirty="0">
                <a:solidFill>
                  <a:srgbClr val="333333"/>
                </a:solidFill>
                <a:effectLst/>
                <a:latin typeface="arial" panose="020B0604020202020204" pitchFamily="34" charset="0"/>
              </a:rPr>
              <a:t> offentligheden om sager, som er behandlet af Forbrugerstyrelsen og domstolene, og som er af almen interesse eller af betydning for forståelsen af Markedsføringslovens bestemmelser. Det sker med begrundelsen: "Det er bedre at forebygge end at helbrede". Forbrugerombudsmanden udgiver én gang årligt en beretning "Forbruger jura" om det forløbne års sager.</a:t>
            </a:r>
          </a:p>
          <a:p>
            <a:pPr algn="l"/>
            <a:r>
              <a:rPr lang="da-DK" b="0" i="0" dirty="0">
                <a:solidFill>
                  <a:srgbClr val="333333"/>
                </a:solidFill>
                <a:effectLst/>
                <a:latin typeface="arial" panose="020B0604020202020204" pitchFamily="34" charset="0"/>
              </a:rPr>
              <a:t>Forbrugerombudsmanden hører under Erhvervsministeriet og Forbrugerstyrelsen, der er sekretariat for Forbrugerombudsmanden, og som står bag hjemmesiden forbrug.dk.</a:t>
            </a:r>
          </a:p>
          <a:p>
            <a:pPr algn="l"/>
            <a:r>
              <a:rPr lang="da-DK" b="0" i="0" dirty="0">
                <a:solidFill>
                  <a:srgbClr val="333333"/>
                </a:solidFill>
                <a:effectLst/>
                <a:latin typeface="arial" panose="020B0604020202020204" pitchFamily="34" charset="0"/>
              </a:rPr>
              <a:t>Markedsføringsloven giver mulighed for, at Forbrugerombudsmanden kan stoppe og evt. straffe overtrædelser, men loven medfører kun sjældent egentlige rettigheder for forbrugeren.</a:t>
            </a:r>
          </a:p>
          <a:p>
            <a:endParaRPr lang="da-DK" dirty="0"/>
          </a:p>
        </p:txBody>
      </p:sp>
    </p:spTree>
    <p:extLst>
      <p:ext uri="{BB962C8B-B14F-4D97-AF65-F5344CB8AC3E}">
        <p14:creationId xmlns:p14="http://schemas.microsoft.com/office/powerpoint/2010/main" val="1242730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4B9895-F052-406F-8D05-96814DEB4ED1}"/>
              </a:ext>
            </a:extLst>
          </p:cNvPr>
          <p:cNvSpPr>
            <a:spLocks noGrp="1"/>
          </p:cNvSpPr>
          <p:nvPr>
            <p:ph type="title"/>
          </p:nvPr>
        </p:nvSpPr>
        <p:spPr/>
        <p:txBody>
          <a:bodyPr/>
          <a:lstStyle/>
          <a:p>
            <a:r>
              <a:rPr lang="da-DK" dirty="0"/>
              <a:t>Civile retssager</a:t>
            </a:r>
          </a:p>
        </p:txBody>
      </p:sp>
      <p:sp>
        <p:nvSpPr>
          <p:cNvPr id="3" name="Pladsholder til indhold 2">
            <a:extLst>
              <a:ext uri="{FF2B5EF4-FFF2-40B4-BE49-F238E27FC236}">
                <a16:creationId xmlns:a16="http://schemas.microsoft.com/office/drawing/2014/main" id="{25279182-CBC7-443E-AF8D-9F963E44F5E3}"/>
              </a:ext>
            </a:extLst>
          </p:cNvPr>
          <p:cNvSpPr>
            <a:spLocks noGrp="1"/>
          </p:cNvSpPr>
          <p:nvPr>
            <p:ph idx="1"/>
          </p:nvPr>
        </p:nvSpPr>
        <p:spPr/>
        <p:txBody>
          <a:bodyPr/>
          <a:lstStyle/>
          <a:p>
            <a:pPr marL="0" indent="0" algn="l">
              <a:buNone/>
            </a:pPr>
            <a:r>
              <a:rPr lang="da-DK" b="1" i="0" dirty="0">
                <a:solidFill>
                  <a:srgbClr val="333333"/>
                </a:solidFill>
                <a:effectLst/>
                <a:latin typeface="inherit"/>
              </a:rPr>
              <a:t>Civile retssager </a:t>
            </a:r>
          </a:p>
          <a:p>
            <a:pPr marL="0" indent="0" algn="l">
              <a:buNone/>
            </a:pPr>
            <a:r>
              <a:rPr lang="da-DK" b="0" i="0" dirty="0">
                <a:solidFill>
                  <a:srgbClr val="333333"/>
                </a:solidFill>
                <a:effectLst/>
                <a:latin typeface="arial" panose="020B0604020202020204" pitchFamily="34" charset="0"/>
              </a:rPr>
              <a:t>Ifølge lovens § 32 kan også andre rejse en sag om overtrædelse af Markedsføringslovens bestemmelser. Betingelsen er, at sagsøgte har en retlig interesse. Det kan fx være et firma, der er udsat for en konkurrents negative omtale, en organisations ønske om at få stoppet en diskriminerende annoncering eller en forbrugers interesse i at få vildledende reklamer væk fra det offentlige rum.</a:t>
            </a:r>
          </a:p>
          <a:p>
            <a:endParaRPr lang="da-DK" dirty="0"/>
          </a:p>
        </p:txBody>
      </p:sp>
    </p:spTree>
    <p:extLst>
      <p:ext uri="{BB962C8B-B14F-4D97-AF65-F5344CB8AC3E}">
        <p14:creationId xmlns:p14="http://schemas.microsoft.com/office/powerpoint/2010/main" val="4021389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22D916-35FE-4A2C-ACCC-C5B35D12436B}"/>
              </a:ext>
            </a:extLst>
          </p:cNvPr>
          <p:cNvSpPr>
            <a:spLocks noGrp="1"/>
          </p:cNvSpPr>
          <p:nvPr>
            <p:ph type="title"/>
          </p:nvPr>
        </p:nvSpPr>
        <p:spPr/>
        <p:txBody>
          <a:bodyPr/>
          <a:lstStyle/>
          <a:p>
            <a:r>
              <a:rPr lang="da-DK" dirty="0"/>
              <a:t>Kvik-guides</a:t>
            </a:r>
            <a:br>
              <a:rPr lang="da-DK" dirty="0"/>
            </a:br>
            <a:r>
              <a:rPr lang="da-DK" dirty="0" err="1"/>
              <a:t>Vejledniger</a:t>
            </a:r>
            <a:endParaRPr lang="da-DK" dirty="0"/>
          </a:p>
        </p:txBody>
      </p:sp>
      <p:sp>
        <p:nvSpPr>
          <p:cNvPr id="3" name="Pladsholder til indhold 2">
            <a:extLst>
              <a:ext uri="{FF2B5EF4-FFF2-40B4-BE49-F238E27FC236}">
                <a16:creationId xmlns:a16="http://schemas.microsoft.com/office/drawing/2014/main" id="{39A0192E-EBE7-47F1-8C24-35C812799F2B}"/>
              </a:ext>
            </a:extLst>
          </p:cNvPr>
          <p:cNvSpPr>
            <a:spLocks noGrp="1"/>
          </p:cNvSpPr>
          <p:nvPr>
            <p:ph idx="1"/>
          </p:nvPr>
        </p:nvSpPr>
        <p:spPr/>
        <p:txBody>
          <a:bodyPr>
            <a:normAutofit fontScale="85000" lnSpcReduction="10000"/>
          </a:bodyPr>
          <a:lstStyle/>
          <a:p>
            <a:pPr marL="0" indent="0">
              <a:buNone/>
            </a:pPr>
            <a:r>
              <a:rPr lang="da-DK" dirty="0"/>
              <a:t>Grøn markedsføring:</a:t>
            </a:r>
          </a:p>
          <a:p>
            <a:r>
              <a:rPr lang="da-DK" dirty="0">
                <a:hlinkClick r:id="rId2"/>
              </a:rPr>
              <a:t>Rapport (forbrugerombudsmanden.dk)</a:t>
            </a:r>
            <a:endParaRPr lang="da-DK" dirty="0"/>
          </a:p>
          <a:p>
            <a:pPr marL="0" indent="0">
              <a:buNone/>
            </a:pPr>
            <a:r>
              <a:rPr lang="da-DK" dirty="0"/>
              <a:t>Prismarkedsføring</a:t>
            </a:r>
          </a:p>
          <a:p>
            <a:pPr marL="0" indent="0">
              <a:buNone/>
            </a:pPr>
            <a:r>
              <a:rPr lang="da-DK" dirty="0">
                <a:hlinkClick r:id="rId3"/>
              </a:rPr>
              <a:t>https://forbrugerombudsmanden.dk/longreads/retningslinjer-for-prismarkedsfoering</a:t>
            </a:r>
            <a:endParaRPr lang="da-DK" dirty="0"/>
          </a:p>
          <a:p>
            <a:pPr marL="0" indent="0">
              <a:buNone/>
            </a:pPr>
            <a:r>
              <a:rPr lang="da-DK" dirty="0"/>
              <a:t>Vejledning om kreditvurdering</a:t>
            </a:r>
          </a:p>
          <a:p>
            <a:r>
              <a:rPr lang="da-DK" dirty="0">
                <a:hlinkClick r:id="rId4"/>
              </a:rPr>
              <a:t>Vejledning om kreditværdighedsvurdering (forbrugerombudsmanden.dk)</a:t>
            </a:r>
            <a:endParaRPr lang="da-DK" dirty="0"/>
          </a:p>
          <a:p>
            <a:pPr marL="0" indent="0">
              <a:buNone/>
            </a:pPr>
            <a:r>
              <a:rPr lang="da-DK" dirty="0"/>
              <a:t>Regler for telefonsalg</a:t>
            </a:r>
          </a:p>
          <a:p>
            <a:r>
              <a:rPr lang="da-DK" dirty="0">
                <a:hlinkClick r:id="rId5"/>
              </a:rPr>
              <a:t>Oversigt over reglerne for telefonsalg Notat 2021 (forbrugerombudsmanden.dk)</a:t>
            </a:r>
            <a:endParaRPr lang="da-DK" dirty="0"/>
          </a:p>
          <a:p>
            <a:pPr marL="0" indent="0">
              <a:buNone/>
            </a:pPr>
            <a:r>
              <a:rPr lang="da-DK" dirty="0"/>
              <a:t>Moms</a:t>
            </a:r>
          </a:p>
          <a:p>
            <a:r>
              <a:rPr lang="da-DK" dirty="0">
                <a:hlinkClick r:id="rId6"/>
              </a:rPr>
              <a:t>kvikguide-moms.pdf (forbrugerombudsmanden.dk)</a:t>
            </a:r>
            <a:endParaRPr lang="da-DK" dirty="0"/>
          </a:p>
          <a:p>
            <a:pPr marL="0" indent="0">
              <a:buNone/>
            </a:pPr>
            <a:r>
              <a:rPr lang="da-DK" dirty="0"/>
              <a:t>Værdiforringelse ved internethandel</a:t>
            </a:r>
          </a:p>
          <a:p>
            <a:r>
              <a:rPr lang="da-DK" dirty="0">
                <a:hlinkClick r:id="rId7"/>
              </a:rPr>
              <a:t>Rapport (forbrugerombudsmanden.dk)</a:t>
            </a:r>
            <a:endParaRPr lang="da-DK" dirty="0"/>
          </a:p>
        </p:txBody>
      </p:sp>
    </p:spTree>
    <p:extLst>
      <p:ext uri="{BB962C8B-B14F-4D97-AF65-F5344CB8AC3E}">
        <p14:creationId xmlns:p14="http://schemas.microsoft.com/office/powerpoint/2010/main" val="40784552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E34320-C997-4629-A40B-865B7620CBA6}"/>
              </a:ext>
            </a:extLst>
          </p:cNvPr>
          <p:cNvSpPr>
            <a:spLocks noGrp="1"/>
          </p:cNvSpPr>
          <p:nvPr>
            <p:ph type="title"/>
          </p:nvPr>
        </p:nvSpPr>
        <p:spPr/>
        <p:txBody>
          <a:bodyPr/>
          <a:lstStyle/>
          <a:p>
            <a:r>
              <a:rPr lang="da-DK" dirty="0"/>
              <a:t>Ekstra</a:t>
            </a:r>
          </a:p>
        </p:txBody>
      </p:sp>
      <p:sp>
        <p:nvSpPr>
          <p:cNvPr id="3" name="Pladsholder til indhold 2">
            <a:extLst>
              <a:ext uri="{FF2B5EF4-FFF2-40B4-BE49-F238E27FC236}">
                <a16:creationId xmlns:a16="http://schemas.microsoft.com/office/drawing/2014/main" id="{48A0393E-92D6-4181-B436-D92AA8A0927A}"/>
              </a:ext>
            </a:extLst>
          </p:cNvPr>
          <p:cNvSpPr>
            <a:spLocks noGrp="1"/>
          </p:cNvSpPr>
          <p:nvPr>
            <p:ph idx="1"/>
          </p:nvPr>
        </p:nvSpPr>
        <p:spPr/>
        <p:txBody>
          <a:bodyPr/>
          <a:lstStyle/>
          <a:p>
            <a:r>
              <a:rPr lang="da-DK" dirty="0">
                <a:hlinkClick r:id="rId2"/>
              </a:rPr>
              <a:t>Quizzer (forbrug.dk)</a:t>
            </a:r>
            <a:endParaRPr lang="da-DK" dirty="0"/>
          </a:p>
          <a:p>
            <a:r>
              <a:rPr lang="da-DK" dirty="0">
                <a:hlinkClick r:id="rId3"/>
              </a:rPr>
              <a:t>Markedsføringsloven – YouTube</a:t>
            </a:r>
            <a:endParaRPr lang="da-DK" dirty="0"/>
          </a:p>
          <a:p>
            <a:pPr marL="0" indent="0">
              <a:buNone/>
            </a:pPr>
            <a:endParaRPr lang="da-DK" dirty="0"/>
          </a:p>
          <a:p>
            <a:pPr lvl="1"/>
            <a:endParaRPr lang="da-DK" dirty="0"/>
          </a:p>
        </p:txBody>
      </p:sp>
    </p:spTree>
    <p:extLst>
      <p:ext uri="{BB962C8B-B14F-4D97-AF65-F5344CB8AC3E}">
        <p14:creationId xmlns:p14="http://schemas.microsoft.com/office/powerpoint/2010/main" val="2183905679"/>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78C30D"/>
      </a:accent1>
      <a:accent2>
        <a:srgbClr val="099B62"/>
      </a:accent2>
      <a:accent3>
        <a:srgbClr val="21CFDF"/>
      </a:accent3>
      <a:accent4>
        <a:srgbClr val="179FDF"/>
      </a:accent4>
      <a:accent5>
        <a:srgbClr val="E75710"/>
      </a:accent5>
      <a:accent6>
        <a:srgbClr val="F89C19"/>
      </a:accent6>
      <a:hlink>
        <a:srgbClr val="7CDE25"/>
      </a:hlink>
      <a:folHlink>
        <a:srgbClr val="BCE8A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docProps/app.xml><?xml version="1.0" encoding="utf-8"?>
<Properties xmlns="http://schemas.openxmlformats.org/officeDocument/2006/extended-properties" xmlns:vt="http://schemas.openxmlformats.org/officeDocument/2006/docPropsVTypes">
  <Template>TM16401371[[fn=Atlas]]</Template>
  <TotalTime>17651</TotalTime>
  <Words>5101</Words>
  <Application>Microsoft Office PowerPoint</Application>
  <PresentationFormat>Widescreen</PresentationFormat>
  <Paragraphs>249</Paragraphs>
  <Slides>46</Slides>
  <Notes>0</Notes>
  <HiddenSlides>0</HiddenSlides>
  <MMClips>0</MMClips>
  <ScaleCrop>false</ScaleCrop>
  <HeadingPairs>
    <vt:vector size="6" baseType="variant">
      <vt:variant>
        <vt:lpstr>Benyttede skrifttyper</vt:lpstr>
      </vt:variant>
      <vt:variant>
        <vt:i4>11</vt:i4>
      </vt:variant>
      <vt:variant>
        <vt:lpstr>Tema</vt:lpstr>
      </vt:variant>
      <vt:variant>
        <vt:i4>1</vt:i4>
      </vt:variant>
      <vt:variant>
        <vt:lpstr>Slidetitler</vt:lpstr>
      </vt:variant>
      <vt:variant>
        <vt:i4>46</vt:i4>
      </vt:variant>
    </vt:vector>
  </HeadingPairs>
  <TitlesOfParts>
    <vt:vector size="58" baseType="lpstr">
      <vt:lpstr>Arial</vt:lpstr>
      <vt:lpstr>Arial</vt:lpstr>
      <vt:lpstr>Calibri</vt:lpstr>
      <vt:lpstr>Calibri Light</vt:lpstr>
      <vt:lpstr>Georgia</vt:lpstr>
      <vt:lpstr>inherit</vt:lpstr>
      <vt:lpstr>kg-icons</vt:lpstr>
      <vt:lpstr>Questa-Regular</vt:lpstr>
      <vt:lpstr>Rockwell</vt:lpstr>
      <vt:lpstr>Verdana</vt:lpstr>
      <vt:lpstr>Wingdings</vt:lpstr>
      <vt:lpstr>Atlas</vt:lpstr>
      <vt:lpstr>Markedsføringsloven</vt:lpstr>
      <vt:lpstr>Ændring af markedsførings-loven</vt:lpstr>
      <vt:lpstr>Markedsførings-lovens  formål</vt:lpstr>
      <vt:lpstr>PowerPoint-præsentation</vt:lpstr>
      <vt:lpstr>Generalklausuler</vt:lpstr>
      <vt:lpstr>Generalklausul §3</vt:lpstr>
      <vt:lpstr>§3, stk.1</vt:lpstr>
      <vt:lpstr>§3, stk. 2</vt:lpstr>
      <vt:lpstr>§3, stk. 3</vt:lpstr>
      <vt:lpstr>Generalklausul §4</vt:lpstr>
      <vt:lpstr>Vildledende oplysninger §§5-9 Overfor forbrugeren</vt:lpstr>
      <vt:lpstr>§5, stk.1</vt:lpstr>
      <vt:lpstr>5, stk.2 </vt:lpstr>
      <vt:lpstr>5, stk.2 </vt:lpstr>
      <vt:lpstr>Tilgift, konkurrencer, rabatter, mængdebegrænsning Gennemsigtighed</vt:lpstr>
      <vt:lpstr>Konkurrencer</vt:lpstr>
      <vt:lpstr>Rabatter og mængde begrænsning</vt:lpstr>
      <vt:lpstr>Vildledende reklame: Anprisninger</vt:lpstr>
      <vt:lpstr>§5 Vildledende markdsføring</vt:lpstr>
      <vt:lpstr>§6, stk 1 </vt:lpstr>
      <vt:lpstr>§6, stk. 2</vt:lpstr>
      <vt:lpstr>Prisoplysninger §6, stk. 3</vt:lpstr>
      <vt:lpstr>Skjult reklame - Regler om influencers §6, stk. 4</vt:lpstr>
      <vt:lpstr>Aggressiv handelspraksis §7</vt:lpstr>
      <vt:lpstr>Aggressiv handelspraksis §7, stk. 1</vt:lpstr>
      <vt:lpstr>Aggressiv handelspraksis §7, stk.2</vt:lpstr>
      <vt:lpstr>Væsentlig forvridning af den økonomiske adfærd §8</vt:lpstr>
      <vt:lpstr>Former for handelspraksis, som altid anses for vildledende eller aggressive §9</vt:lpstr>
      <vt:lpstr>Uanmodet henvendelse til bestemte aftagere §10</vt:lpstr>
      <vt:lpstr>Handelspraksis rettet mod børn og unge §11</vt:lpstr>
      <vt:lpstr>Handelspraksis rettet mod børn og unge §11</vt:lpstr>
      <vt:lpstr>Domme Afgørelser Eksempler §11</vt:lpstr>
      <vt:lpstr>Dokumentation af faktiske forhold §13</vt:lpstr>
      <vt:lpstr>Garanti §17</vt:lpstr>
      <vt:lpstr>Garanti §17</vt:lpstr>
      <vt:lpstr>Sammen-lignende reklame §21</vt:lpstr>
      <vt:lpstr>Sammen-lignende reklame §21</vt:lpstr>
      <vt:lpstr>Retsmidler/Retsforfølgning §24 + §§32-38</vt:lpstr>
      <vt:lpstr>Forbrugerombudsmanden Torben Jensen 1. januar 2024  §§25-30 Forbrugerombudsmandens virksomhed  </vt:lpstr>
      <vt:lpstr>Forbruger ombuds mandens opgaver</vt:lpstr>
      <vt:lpstr>Forbruger ombuds mandens opgaver</vt:lpstr>
      <vt:lpstr>Forbruger ombuds mandens opgaver</vt:lpstr>
      <vt:lpstr>Forbruger ombuds mandens opgaver</vt:lpstr>
      <vt:lpstr>Civile retssager</vt:lpstr>
      <vt:lpstr>Kvik-guides Vejledniger</vt:lpstr>
      <vt:lpstr>Ekstra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Lena Holm Jensen Lindskog</dc:creator>
  <cp:lastModifiedBy>Lena Holm Jensen Lindskog</cp:lastModifiedBy>
  <cp:revision>44</cp:revision>
  <cp:lastPrinted>2022-01-27T11:29:03Z</cp:lastPrinted>
  <dcterms:created xsi:type="dcterms:W3CDTF">2022-01-08T10:21:39Z</dcterms:created>
  <dcterms:modified xsi:type="dcterms:W3CDTF">2025-02-19T15:46:15Z</dcterms:modified>
</cp:coreProperties>
</file>