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1" r:id="rId4"/>
    <p:sldId id="262" r:id="rId5"/>
    <p:sldId id="260" r:id="rId6"/>
    <p:sldId id="259" r:id="rId7"/>
    <p:sldId id="257" r:id="rId8"/>
    <p:sldId id="258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2" autoAdjust="0"/>
    <p:restoredTop sz="94660"/>
  </p:normalViewPr>
  <p:slideViewPr>
    <p:cSldViewPr snapToGrid="0">
      <p:cViewPr varScale="1">
        <p:scale>
          <a:sx n="69" d="100"/>
          <a:sy n="69" d="100"/>
        </p:scale>
        <p:origin x="52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2629-49E8-4974-9E77-05CF5A1C3726}" type="datetimeFigureOut">
              <a:rPr lang="da-DK" smtClean="0"/>
              <a:t>04-03-2025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78C7-80B1-46C9-9CF5-CDEEDCEF92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0872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2629-49E8-4974-9E77-05CF5A1C3726}" type="datetimeFigureOut">
              <a:rPr lang="da-DK" smtClean="0"/>
              <a:t>04-03-2025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78C7-80B1-46C9-9CF5-CDEEDCEF92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0662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2629-49E8-4974-9E77-05CF5A1C3726}" type="datetimeFigureOut">
              <a:rPr lang="da-DK" smtClean="0"/>
              <a:t>04-03-2025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78C7-80B1-46C9-9CF5-CDEEDCEF92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9583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2629-49E8-4974-9E77-05CF5A1C3726}" type="datetimeFigureOut">
              <a:rPr lang="da-DK" smtClean="0"/>
              <a:t>04-03-2025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78C7-80B1-46C9-9CF5-CDEEDCEF92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876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2629-49E8-4974-9E77-05CF5A1C3726}" type="datetimeFigureOut">
              <a:rPr lang="da-DK" smtClean="0"/>
              <a:t>04-03-2025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78C7-80B1-46C9-9CF5-CDEEDCEF92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24887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2629-49E8-4974-9E77-05CF5A1C3726}" type="datetimeFigureOut">
              <a:rPr lang="da-DK" smtClean="0"/>
              <a:t>04-03-2025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78C7-80B1-46C9-9CF5-CDEEDCEF92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3275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2629-49E8-4974-9E77-05CF5A1C3726}" type="datetimeFigureOut">
              <a:rPr lang="da-DK" smtClean="0"/>
              <a:t>04-03-2025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78C7-80B1-46C9-9CF5-CDEEDCEF92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12432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2629-49E8-4974-9E77-05CF5A1C3726}" type="datetimeFigureOut">
              <a:rPr lang="da-DK" smtClean="0"/>
              <a:t>04-03-2025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78C7-80B1-46C9-9CF5-CDEEDCEF92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61411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2629-49E8-4974-9E77-05CF5A1C3726}" type="datetimeFigureOut">
              <a:rPr lang="da-DK" smtClean="0"/>
              <a:t>04-03-2025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78C7-80B1-46C9-9CF5-CDEEDCEF92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3656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2629-49E8-4974-9E77-05CF5A1C3726}" type="datetimeFigureOut">
              <a:rPr lang="da-DK" smtClean="0"/>
              <a:t>04-03-2025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78C7-80B1-46C9-9CF5-CDEEDCEF92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44557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2629-49E8-4974-9E77-05CF5A1C3726}" type="datetimeFigureOut">
              <a:rPr lang="da-DK" smtClean="0"/>
              <a:t>04-03-2025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78C7-80B1-46C9-9CF5-CDEEDCEF92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231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C2629-49E8-4974-9E77-05CF5A1C3726}" type="datetimeFigureOut">
              <a:rPr lang="da-DK" smtClean="0"/>
              <a:t>04-03-2025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B78C7-80B1-46C9-9CF5-CDEEDCEF92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9340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6000" b="1" dirty="0" smtClean="0">
                <a:latin typeface="Bahnschrift" panose="020B0502040204020203" pitchFamily="34" charset="0"/>
              </a:rPr>
              <a:t>Introduktion til Epos</a:t>
            </a:r>
            <a:endParaRPr lang="da-DK" sz="6000" b="1" dirty="0">
              <a:latin typeface="Bahnschrift" panose="020B0502040204020203" pitchFamily="34" charset="0"/>
            </a:endParaRPr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 smtClean="0"/>
              <a:t>Homér</a:t>
            </a:r>
            <a:r>
              <a:rPr lang="da-DK" dirty="0" smtClean="0"/>
              <a:t> – ikke Homer, men hvem er han? Det homeriske spørgsmål.</a:t>
            </a:r>
          </a:p>
          <a:p>
            <a:r>
              <a:rPr lang="da-DK" dirty="0" err="1"/>
              <a:t>Illiaden</a:t>
            </a:r>
            <a:r>
              <a:rPr lang="da-DK" dirty="0"/>
              <a:t> og </a:t>
            </a:r>
            <a:r>
              <a:rPr lang="da-DK" dirty="0" smtClean="0"/>
              <a:t>Odysseen</a:t>
            </a:r>
            <a:endParaRPr lang="da-DK" dirty="0"/>
          </a:p>
          <a:p>
            <a:r>
              <a:rPr lang="da-DK" dirty="0" smtClean="0"/>
              <a:t>Hvad er epos? </a:t>
            </a:r>
          </a:p>
          <a:p>
            <a:r>
              <a:rPr lang="da-DK" dirty="0" smtClean="0"/>
              <a:t>Stilistiske træk </a:t>
            </a:r>
            <a:endParaRPr lang="da-DK" dirty="0"/>
          </a:p>
          <a:p>
            <a:r>
              <a:rPr lang="da-DK" dirty="0" smtClean="0"/>
              <a:t>Brugbare begreber og metoder i læsningen af epos</a:t>
            </a:r>
          </a:p>
        </p:txBody>
      </p:sp>
    </p:spTree>
    <p:extLst>
      <p:ext uri="{BB962C8B-B14F-4D97-AF65-F5344CB8AC3E}">
        <p14:creationId xmlns:p14="http://schemas.microsoft.com/office/powerpoint/2010/main" val="2221853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 smtClean="0"/>
              <a:t>Homer: 800-700 tallet f.v.t.?</a:t>
            </a:r>
            <a:endParaRPr lang="da-DK" b="1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816" y="1295391"/>
            <a:ext cx="4756031" cy="5562609"/>
          </a:xfrm>
        </p:spPr>
      </p:pic>
    </p:spTree>
    <p:extLst>
      <p:ext uri="{BB962C8B-B14F-4D97-AF65-F5344CB8AC3E}">
        <p14:creationId xmlns:p14="http://schemas.microsoft.com/office/powerpoint/2010/main" val="188996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5400" b="1" dirty="0" smtClean="0"/>
              <a:t>Hvem er </a:t>
            </a:r>
            <a:r>
              <a:rPr lang="da-DK" sz="5400" b="1" dirty="0" err="1" smtClean="0"/>
              <a:t>Homér</a:t>
            </a:r>
            <a:r>
              <a:rPr lang="da-DK" sz="5400" b="1" dirty="0" smtClean="0"/>
              <a:t>?</a:t>
            </a:r>
            <a:endParaRPr lang="da-DK" sz="54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Forfatter, der traditionelt er tilskrevet </a:t>
            </a:r>
            <a:r>
              <a:rPr lang="da-DK" dirty="0" err="1" smtClean="0"/>
              <a:t>Illiaden</a:t>
            </a:r>
            <a:r>
              <a:rPr lang="da-DK" dirty="0" smtClean="0"/>
              <a:t> og Odysséen</a:t>
            </a:r>
          </a:p>
          <a:p>
            <a:r>
              <a:rPr lang="da-DK" dirty="0" smtClean="0"/>
              <a:t>Det homeriske spørgsmål</a:t>
            </a:r>
          </a:p>
          <a:p>
            <a:pPr marL="0" indent="0">
              <a:buNone/>
            </a:pPr>
            <a:r>
              <a:rPr lang="da-DK" dirty="0" smtClean="0"/>
              <a:t>   - </a:t>
            </a:r>
            <a:r>
              <a:rPr lang="da-DK" b="1" dirty="0"/>
              <a:t>Unitarer</a:t>
            </a:r>
            <a:r>
              <a:rPr lang="da-DK" dirty="0"/>
              <a:t>: Homer er en bestemt person.</a:t>
            </a:r>
          </a:p>
          <a:p>
            <a:pPr marL="0" indent="0">
              <a:buNone/>
            </a:pPr>
            <a:r>
              <a:rPr lang="da-DK" dirty="0"/>
              <a:t>   - </a:t>
            </a:r>
            <a:r>
              <a:rPr lang="da-DK" b="1" dirty="0"/>
              <a:t>Analytikere</a:t>
            </a:r>
            <a:r>
              <a:rPr lang="da-DK" dirty="0"/>
              <a:t>: Iliaden og </a:t>
            </a:r>
            <a:r>
              <a:rPr lang="da-DK" dirty="0" err="1"/>
              <a:t>Odyséen</a:t>
            </a:r>
            <a:r>
              <a:rPr lang="da-DK" dirty="0"/>
              <a:t> er sammensat af flere forskellige digteres </a:t>
            </a:r>
            <a:r>
              <a:rPr lang="da-DK" dirty="0" smtClean="0"/>
              <a:t>værker</a:t>
            </a:r>
          </a:p>
          <a:p>
            <a:r>
              <a:rPr lang="da-DK" dirty="0" smtClean="0"/>
              <a:t>Folk i antikken (og måske i dag) elskede ideen om det guddommeligt inspirerede digtergeni, der havde en særlig indsigt. Og som var blind (og dermed særligt skarpt seende)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8804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79278"/>
          </a:xfrm>
        </p:spPr>
      </p:pic>
    </p:spTree>
    <p:extLst>
      <p:ext uri="{BB962C8B-B14F-4D97-AF65-F5344CB8AC3E}">
        <p14:creationId xmlns:p14="http://schemas.microsoft.com/office/powerpoint/2010/main" val="344729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5400" b="1" dirty="0" smtClean="0"/>
              <a:t>Iliaden og Odysséen </a:t>
            </a:r>
            <a:endParaRPr lang="da-DK" sz="54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 err="1"/>
              <a:t>Illiaden</a:t>
            </a:r>
            <a:r>
              <a:rPr lang="da-DK" dirty="0"/>
              <a:t> og </a:t>
            </a:r>
            <a:r>
              <a:rPr lang="da-DK" b="1" dirty="0" err="1" smtClean="0"/>
              <a:t>Odyséen</a:t>
            </a:r>
            <a:r>
              <a:rPr lang="da-DK" b="1" dirty="0" smtClean="0"/>
              <a:t> </a:t>
            </a:r>
            <a:r>
              <a:rPr lang="da-DK" dirty="0"/>
              <a:t>tilhører begge epos genren</a:t>
            </a:r>
          </a:p>
          <a:p>
            <a:r>
              <a:rPr lang="da-DK" dirty="0"/>
              <a:t>Er den ældste græske litteratur vi kender </a:t>
            </a:r>
            <a:r>
              <a:rPr lang="da-DK" dirty="0" smtClean="0"/>
              <a:t>til</a:t>
            </a:r>
          </a:p>
          <a:p>
            <a:r>
              <a:rPr lang="da-DK" dirty="0" smtClean="0"/>
              <a:t>Ses som det ypperste indenfor antik litteratur</a:t>
            </a:r>
          </a:p>
          <a:p>
            <a:r>
              <a:rPr lang="da-DK" dirty="0" smtClean="0"/>
              <a:t>Indeholder grundelementerne til nærmest alle de litterære genrer, der voksede frem efterfølgende: Tragedie/komedie, talekunst og retorik, Poesi og lyrik, </a:t>
            </a:r>
            <a:r>
              <a:rPr lang="da-DK" dirty="0"/>
              <a:t>f</a:t>
            </a:r>
            <a:r>
              <a:rPr lang="da-DK" dirty="0" smtClean="0"/>
              <a:t>ilosofi. </a:t>
            </a:r>
          </a:p>
          <a:p>
            <a:r>
              <a:rPr lang="da-DK" dirty="0" smtClean="0"/>
              <a:t>Senere epos: Ovid: </a:t>
            </a:r>
            <a:r>
              <a:rPr lang="da-DK" i="1" dirty="0" smtClean="0"/>
              <a:t>Metamorfoser</a:t>
            </a:r>
            <a:r>
              <a:rPr lang="da-DK" dirty="0" smtClean="0"/>
              <a:t>, Dante: </a:t>
            </a:r>
            <a:r>
              <a:rPr lang="da-DK" i="1" dirty="0" smtClean="0"/>
              <a:t>Den Guddommelige komedie</a:t>
            </a:r>
            <a:r>
              <a:rPr lang="da-DK" dirty="0" smtClean="0"/>
              <a:t>, Tolkien: </a:t>
            </a:r>
            <a:r>
              <a:rPr lang="da-DK" i="1" dirty="0" smtClean="0"/>
              <a:t>Ringenes Herre</a:t>
            </a:r>
            <a:r>
              <a:rPr lang="da-DK" dirty="0" smtClean="0"/>
              <a:t>, </a:t>
            </a:r>
            <a:r>
              <a:rPr lang="da-DK" i="1" dirty="0" smtClean="0"/>
              <a:t>Star Wars</a:t>
            </a:r>
            <a:r>
              <a:rPr lang="da-DK" dirty="0" smtClean="0"/>
              <a:t>, </a:t>
            </a:r>
            <a:r>
              <a:rPr lang="da-DK" i="1" dirty="0" err="1" smtClean="0"/>
              <a:t>Avengers</a:t>
            </a:r>
            <a:r>
              <a:rPr lang="da-DK" dirty="0" smtClean="0"/>
              <a:t>, </a:t>
            </a:r>
            <a:r>
              <a:rPr lang="da-DK" i="1" dirty="0" smtClean="0"/>
              <a:t>Dungeons &amp; Dragons og World of </a:t>
            </a:r>
            <a:r>
              <a:rPr lang="da-DK" i="1" dirty="0" err="1" smtClean="0"/>
              <a:t>Warcraft</a:t>
            </a:r>
            <a:r>
              <a:rPr lang="da-DK" i="1" dirty="0" smtClean="0"/>
              <a:t>.</a:t>
            </a:r>
            <a:endParaRPr lang="da-DK" dirty="0" smtClean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11064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5400" b="1" dirty="0"/>
              <a:t>Hvad er epos?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Litterær genre, der k</a:t>
            </a:r>
            <a:r>
              <a:rPr lang="da-DK" dirty="0" smtClean="0"/>
              <a:t>an </a:t>
            </a:r>
            <a:r>
              <a:rPr lang="da-DK" dirty="0" smtClean="0"/>
              <a:t>spores tilbage til </a:t>
            </a:r>
            <a:r>
              <a:rPr lang="da-DK" dirty="0" err="1" smtClean="0"/>
              <a:t>mellemøsten</a:t>
            </a:r>
            <a:r>
              <a:rPr lang="da-DK" dirty="0" smtClean="0"/>
              <a:t> og </a:t>
            </a:r>
            <a:r>
              <a:rPr lang="da-DK" dirty="0" err="1" smtClean="0"/>
              <a:t>indien</a:t>
            </a:r>
            <a:r>
              <a:rPr lang="da-DK" dirty="0" smtClean="0"/>
              <a:t> lang tid før det græske epos</a:t>
            </a:r>
          </a:p>
          <a:p>
            <a:r>
              <a:rPr lang="da-DK" dirty="0" smtClean="0"/>
              <a:t>Lang </a:t>
            </a:r>
            <a:r>
              <a:rPr lang="da-DK" dirty="0" smtClean="0"/>
              <a:t>fortælling – hhv. </a:t>
            </a:r>
            <a:r>
              <a:rPr lang="da-DK" smtClean="0"/>
              <a:t>12000 og 15000</a:t>
            </a:r>
            <a:endParaRPr lang="da-DK" dirty="0" smtClean="0"/>
          </a:p>
          <a:p>
            <a:r>
              <a:rPr lang="da-DK" dirty="0" smtClean="0"/>
              <a:t>Mytologisk indhold</a:t>
            </a:r>
          </a:p>
          <a:p>
            <a:r>
              <a:rPr lang="da-DK" dirty="0" smtClean="0"/>
              <a:t>Skrevet på vers: </a:t>
            </a:r>
            <a:r>
              <a:rPr lang="da-DK" b="1" dirty="0" smtClean="0"/>
              <a:t>daktylisk </a:t>
            </a:r>
            <a:r>
              <a:rPr lang="da-DK" b="1" dirty="0" err="1" smtClean="0"/>
              <a:t>hexameter</a:t>
            </a:r>
            <a:endParaRPr lang="da-DK" b="1" dirty="0" smtClean="0"/>
          </a:p>
          <a:p>
            <a:r>
              <a:rPr lang="da-DK" dirty="0" smtClean="0"/>
              <a:t>Indledes altid af en </a:t>
            </a:r>
            <a:r>
              <a:rPr lang="da-DK" b="1" dirty="0" smtClean="0"/>
              <a:t>musepåkaldelse</a:t>
            </a:r>
          </a:p>
          <a:p>
            <a:r>
              <a:rPr lang="da-DK" dirty="0" smtClean="0"/>
              <a:t>Traditionelt opført live af en </a:t>
            </a:r>
            <a:r>
              <a:rPr lang="da-DK" b="1" dirty="0" smtClean="0"/>
              <a:t>rapsode</a:t>
            </a:r>
            <a:r>
              <a:rPr lang="da-DK" dirty="0" smtClean="0"/>
              <a:t> (sanger)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49736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5400" b="1" dirty="0" smtClean="0"/>
              <a:t>Stilistiske træk</a:t>
            </a:r>
            <a:endParaRPr lang="da-DK" sz="54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 smtClean="0"/>
              <a:t>Epiteter</a:t>
            </a:r>
            <a:r>
              <a:rPr lang="da-DK" dirty="0" smtClean="0"/>
              <a:t>: Besmykkende navnetillæg (F.eks. den snarrådige Odysseus eller den rapfodede </a:t>
            </a:r>
            <a:r>
              <a:rPr lang="da-DK" dirty="0" err="1" smtClean="0"/>
              <a:t>Achilleus</a:t>
            </a:r>
            <a:r>
              <a:rPr lang="da-DK" dirty="0" smtClean="0"/>
              <a:t>)</a:t>
            </a:r>
          </a:p>
          <a:p>
            <a:r>
              <a:rPr lang="da-DK" b="1" dirty="0" smtClean="0"/>
              <a:t>Patronymikon</a:t>
            </a:r>
            <a:r>
              <a:rPr lang="da-DK" dirty="0" smtClean="0"/>
              <a:t>: </a:t>
            </a:r>
            <a:r>
              <a:rPr lang="da-DK" dirty="0" err="1" smtClean="0"/>
              <a:t>Kroniden</a:t>
            </a:r>
            <a:r>
              <a:rPr lang="da-DK" dirty="0" smtClean="0"/>
              <a:t> (søn af Kronos) </a:t>
            </a:r>
            <a:r>
              <a:rPr lang="da-DK" dirty="0" err="1" smtClean="0"/>
              <a:t>Peleiden</a:t>
            </a:r>
            <a:r>
              <a:rPr lang="da-DK" dirty="0" smtClean="0"/>
              <a:t> (søn af </a:t>
            </a:r>
            <a:r>
              <a:rPr lang="da-DK" dirty="0" err="1" smtClean="0"/>
              <a:t>Peleus</a:t>
            </a:r>
            <a:r>
              <a:rPr lang="da-DK" dirty="0" smtClean="0"/>
              <a:t>)</a:t>
            </a:r>
          </a:p>
          <a:p>
            <a:r>
              <a:rPr lang="da-DK" b="1" dirty="0" smtClean="0"/>
              <a:t>Homeriske lignelser</a:t>
            </a:r>
            <a:r>
              <a:rPr lang="da-DK" dirty="0" smtClean="0"/>
              <a:t>: Lignelser. Indledes som regel af ”Som når…”</a:t>
            </a:r>
          </a:p>
          <a:p>
            <a:r>
              <a:rPr lang="da-DK" b="1" dirty="0" smtClean="0"/>
              <a:t>Formelvers</a:t>
            </a:r>
            <a:r>
              <a:rPr lang="da-DK" dirty="0" smtClean="0"/>
              <a:t>: Et vers eller en længere strofe, der går igen flere steder. Skulle oprindeligt tjene til at gøre det nemmere at huske versene.</a:t>
            </a:r>
          </a:p>
          <a:p>
            <a:endParaRPr lang="da-DK" dirty="0" smtClean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9775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da-DK" sz="5400" b="1" dirty="0" smtClean="0"/>
              <a:t>Brugbare begreber og metoder i læsning</a:t>
            </a:r>
            <a:endParaRPr lang="da-DK" sz="54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b="1" i="1" dirty="0" err="1" smtClean="0"/>
              <a:t>Aretè</a:t>
            </a:r>
            <a:r>
              <a:rPr lang="da-DK" dirty="0" smtClean="0"/>
              <a:t> – ”</a:t>
            </a:r>
            <a:r>
              <a:rPr lang="da-DK" dirty="0" err="1" smtClean="0"/>
              <a:t>Bedsthed</a:t>
            </a:r>
            <a:r>
              <a:rPr lang="da-DK" dirty="0" smtClean="0"/>
              <a:t>”. Den bedste udgave af sig selv</a:t>
            </a:r>
          </a:p>
          <a:p>
            <a:r>
              <a:rPr lang="da-DK" b="1" i="1" dirty="0" err="1" smtClean="0"/>
              <a:t>Timè</a:t>
            </a:r>
            <a:r>
              <a:rPr lang="da-DK" dirty="0" smtClean="0"/>
              <a:t> - Ære</a:t>
            </a:r>
          </a:p>
          <a:p>
            <a:r>
              <a:rPr lang="da-DK" b="1" i="1" dirty="0" smtClean="0"/>
              <a:t>Kleos</a:t>
            </a:r>
            <a:r>
              <a:rPr lang="da-DK" dirty="0" smtClean="0"/>
              <a:t> – Godt ry eller omdømme</a:t>
            </a:r>
          </a:p>
          <a:p>
            <a:pPr marL="0" indent="0">
              <a:buNone/>
            </a:pPr>
            <a:endParaRPr lang="da-DK" dirty="0" smtClean="0"/>
          </a:p>
          <a:p>
            <a:r>
              <a:rPr lang="da-DK" dirty="0" smtClean="0"/>
              <a:t>Plus begreber vi allerede kan: </a:t>
            </a:r>
          </a:p>
          <a:p>
            <a:pPr marL="0" indent="0">
              <a:buNone/>
            </a:pPr>
            <a:r>
              <a:rPr lang="da-DK" dirty="0" smtClean="0"/>
              <a:t>- </a:t>
            </a:r>
            <a:r>
              <a:rPr lang="da-DK" b="1" i="1" dirty="0" err="1" smtClean="0"/>
              <a:t>Sofrosynè</a:t>
            </a:r>
            <a:r>
              <a:rPr lang="da-DK" dirty="0" smtClean="0"/>
              <a:t> – mådehold, nøjsomhed</a:t>
            </a:r>
          </a:p>
          <a:p>
            <a:pPr>
              <a:buFontTx/>
              <a:buChar char="-"/>
            </a:pPr>
            <a:r>
              <a:rPr lang="da-DK" b="1" i="1" dirty="0" err="1" smtClean="0"/>
              <a:t>Xenía</a:t>
            </a:r>
            <a:r>
              <a:rPr lang="da-DK" dirty="0" smtClean="0"/>
              <a:t> – gæstevenskab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 smtClean="0"/>
              <a:t>Metoder: </a:t>
            </a:r>
            <a:r>
              <a:rPr lang="da-DK" b="1" dirty="0" err="1" smtClean="0"/>
              <a:t>Autoptisk</a:t>
            </a:r>
            <a:r>
              <a:rPr lang="da-DK" dirty="0" smtClean="0"/>
              <a:t> metode og særligt </a:t>
            </a:r>
            <a:r>
              <a:rPr lang="da-DK" b="1" dirty="0" err="1" smtClean="0"/>
              <a:t>personkarakterististik</a:t>
            </a: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4127520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366</Words>
  <Application>Microsoft Office PowerPoint</Application>
  <PresentationFormat>Widescreen</PresentationFormat>
  <Paragraphs>41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3" baseType="lpstr">
      <vt:lpstr>Arial</vt:lpstr>
      <vt:lpstr>Bahnschrift</vt:lpstr>
      <vt:lpstr>Calibri</vt:lpstr>
      <vt:lpstr>Calibri Light</vt:lpstr>
      <vt:lpstr>Office-tema</vt:lpstr>
      <vt:lpstr>Introduktion til Epos</vt:lpstr>
      <vt:lpstr>Homer: 800-700 tallet f.v.t.?</vt:lpstr>
      <vt:lpstr>Hvem er Homér?</vt:lpstr>
      <vt:lpstr>PowerPoint-præsentation</vt:lpstr>
      <vt:lpstr>Iliaden og Odysséen </vt:lpstr>
      <vt:lpstr>Hvad er epos? </vt:lpstr>
      <vt:lpstr>Stilistiske træk</vt:lpstr>
      <vt:lpstr>Brugbare begreber og metoder i læsning</vt:lpstr>
    </vt:vector>
  </TitlesOfParts>
  <Company>Next Uddannelse København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Introduktion til Epos</dc:title>
  <dc:creator>Nikolaj Tarp Gregersen</dc:creator>
  <cp:lastModifiedBy>Nikolaj Tarp Gregersen</cp:lastModifiedBy>
  <cp:revision>12</cp:revision>
  <dcterms:created xsi:type="dcterms:W3CDTF">2021-11-07T16:22:17Z</dcterms:created>
  <dcterms:modified xsi:type="dcterms:W3CDTF">2025-03-04T21:05:46Z</dcterms:modified>
</cp:coreProperties>
</file>