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57" r:id="rId4"/>
    <p:sldId id="288" r:id="rId5"/>
    <p:sldId id="289" r:id="rId6"/>
    <p:sldId id="286" r:id="rId7"/>
    <p:sldId id="287" r:id="rId8"/>
    <p:sldId id="300" r:id="rId9"/>
    <p:sldId id="258" r:id="rId10"/>
    <p:sldId id="259" r:id="rId11"/>
    <p:sldId id="260" r:id="rId12"/>
    <p:sldId id="261" r:id="rId13"/>
    <p:sldId id="294" r:id="rId14"/>
    <p:sldId id="262" r:id="rId15"/>
    <p:sldId id="263" r:id="rId16"/>
    <p:sldId id="264" r:id="rId17"/>
    <p:sldId id="265" r:id="rId18"/>
    <p:sldId id="266" r:id="rId19"/>
    <p:sldId id="267" r:id="rId20"/>
    <p:sldId id="268" r:id="rId21"/>
    <p:sldId id="269" r:id="rId22"/>
    <p:sldId id="270" r:id="rId23"/>
    <p:sldId id="291" r:id="rId24"/>
    <p:sldId id="292" r:id="rId25"/>
    <p:sldId id="293" r:id="rId26"/>
    <p:sldId id="271" r:id="rId27"/>
    <p:sldId id="301" r:id="rId28"/>
    <p:sldId id="272" r:id="rId29"/>
    <p:sldId id="295" r:id="rId30"/>
    <p:sldId id="284" r:id="rId31"/>
    <p:sldId id="273" r:id="rId32"/>
    <p:sldId id="274" r:id="rId33"/>
    <p:sldId id="302" r:id="rId34"/>
    <p:sldId id="275" r:id="rId35"/>
    <p:sldId id="276" r:id="rId36"/>
    <p:sldId id="277" r:id="rId37"/>
    <p:sldId id="278" r:id="rId38"/>
    <p:sldId id="279" r:id="rId39"/>
    <p:sldId id="297" r:id="rId40"/>
    <p:sldId id="280" r:id="rId41"/>
    <p:sldId id="281" r:id="rId42"/>
    <p:sldId id="298" r:id="rId43"/>
    <p:sldId id="299" r:id="rId44"/>
    <p:sldId id="282" r:id="rId45"/>
    <p:sldId id="283" r:id="rId46"/>
    <p:sldId id="285" r:id="rId4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75" d="100"/>
          <a:sy n="75" d="100"/>
        </p:scale>
        <p:origin x="1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9E7266A9-B52A-4C5B-9938-30AB2A9D20BD}" type="datetimeFigureOut">
              <a:rPr lang="da-DK" smtClean="0"/>
              <a:t>30-04-2025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298936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E7266A9-B52A-4C5B-9938-30AB2A9D20BD}" type="datetimeFigureOut">
              <a:rPr lang="da-DK" smtClean="0"/>
              <a:t>30-04-2025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374778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9E7266A9-B52A-4C5B-9938-30AB2A9D20BD}" type="datetimeFigureOut">
              <a:rPr lang="da-DK" smtClean="0"/>
              <a:t>30-04-2025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239354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E7266A9-B52A-4C5B-9938-30AB2A9D20BD}" type="datetimeFigureOut">
              <a:rPr lang="da-DK" smtClean="0"/>
              <a:t>30-04-2025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2494646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9E7266A9-B52A-4C5B-9938-30AB2A9D20BD}" type="datetimeFigureOut">
              <a:rPr lang="da-DK" smtClean="0"/>
              <a:t>30-04-2025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1611892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9E7266A9-B52A-4C5B-9938-30AB2A9D20BD}" type="datetimeFigureOut">
              <a:rPr lang="da-DK" smtClean="0"/>
              <a:t>30-04-2025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2183447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E7266A9-B52A-4C5B-9938-30AB2A9D20BD}" type="datetimeFigureOut">
              <a:rPr lang="da-DK" smtClean="0"/>
              <a:t>30-04-2025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37216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9E7266A9-B52A-4C5B-9938-30AB2A9D20BD}" type="datetimeFigureOut">
              <a:rPr lang="da-DK" smtClean="0"/>
              <a:t>30-04-2025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512016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9E7266A9-B52A-4C5B-9938-30AB2A9D20BD}" type="datetimeFigureOut">
              <a:rPr lang="da-DK" smtClean="0"/>
              <a:t>30-04-2025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196649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E7266A9-B52A-4C5B-9938-30AB2A9D20BD}" type="datetimeFigureOut">
              <a:rPr lang="da-DK" smtClean="0"/>
              <a:t>30-04-2025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100501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E7266A9-B52A-4C5B-9938-30AB2A9D20BD}" type="datetimeFigureOut">
              <a:rPr lang="da-DK" smtClean="0"/>
              <a:t>30-04-2025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56AA625-C451-49D2-92A5-5FF9C530C031}" type="slidenum">
              <a:rPr lang="da-DK" smtClean="0"/>
              <a:t>‹nr.›</a:t>
            </a:fld>
            <a:endParaRPr lang="da-DK"/>
          </a:p>
        </p:txBody>
      </p:sp>
    </p:spTree>
    <p:extLst>
      <p:ext uri="{BB962C8B-B14F-4D97-AF65-F5344CB8AC3E}">
        <p14:creationId xmlns:p14="http://schemas.microsoft.com/office/powerpoint/2010/main" val="111758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266A9-B52A-4C5B-9938-30AB2A9D20BD}" type="datetimeFigureOut">
              <a:rPr lang="da-DK" smtClean="0"/>
              <a:t>30-04-2025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6AA625-C451-49D2-92A5-5FF9C530C031}" type="slidenum">
              <a:rPr lang="da-DK" smtClean="0"/>
              <a:t>‹nr.›</a:t>
            </a:fld>
            <a:endParaRPr lang="da-DK"/>
          </a:p>
        </p:txBody>
      </p:sp>
    </p:spTree>
    <p:extLst>
      <p:ext uri="{BB962C8B-B14F-4D97-AF65-F5344CB8AC3E}">
        <p14:creationId xmlns:p14="http://schemas.microsoft.com/office/powerpoint/2010/main" val="2984980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retsinformation.dk/eli/lta/2019/771" TargetMode="External"/><Relationship Id="rId2" Type="http://schemas.openxmlformats.org/officeDocument/2006/relationships/hyperlink" Target="https://www.retsinformation.dk/eli/lta/2019/77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domstol.dk/media/nhbhvqez/foraeldrelight.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legaldesk.dk/dokumenter/samliv-boern/aegtepagt-fuldstaendigt-saereje" TargetMode="External"/><Relationship Id="rId2" Type="http://schemas.openxmlformats.org/officeDocument/2006/relationships/hyperlink" Target="https://www.legaldesk.dk/artikler/skilsmissesaerej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dinretshjaelp.dk/juridiske-omraader/familieliv/seperation-og-skilsmiss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familieadvokaten.dk/klubben/buy/buy.asp?gclid=Cj0KCQiA1pyCBhCtARIsAHaY_5fGb4xeb4sqfFckZjo7VG7xLM9ixP3CpKpM8rhYcB_u8Ag5FQOZykEaAm7sEALw_wcB"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err="1"/>
              <a:t>Kapitel</a:t>
            </a:r>
            <a:r>
              <a:rPr lang="en-US" dirty="0"/>
              <a:t> 23</a:t>
            </a:r>
            <a:endParaRPr lang="da-DK" dirty="0"/>
          </a:p>
        </p:txBody>
      </p:sp>
      <p:sp>
        <p:nvSpPr>
          <p:cNvPr id="3" name="Undertitel 2"/>
          <p:cNvSpPr>
            <a:spLocks noGrp="1"/>
          </p:cNvSpPr>
          <p:nvPr>
            <p:ph type="subTitle" idx="1"/>
          </p:nvPr>
        </p:nvSpPr>
        <p:spPr/>
        <p:txBody>
          <a:bodyPr/>
          <a:lstStyle/>
          <a:p>
            <a:r>
              <a:rPr lang="en-US" dirty="0" err="1"/>
              <a:t>Fysiske</a:t>
            </a:r>
            <a:r>
              <a:rPr lang="en-US" dirty="0"/>
              <a:t> </a:t>
            </a:r>
            <a:r>
              <a:rPr lang="en-US" dirty="0" err="1"/>
              <a:t>personers</a:t>
            </a:r>
            <a:r>
              <a:rPr lang="en-US" dirty="0"/>
              <a:t> </a:t>
            </a:r>
            <a:r>
              <a:rPr lang="en-US" dirty="0" err="1"/>
              <a:t>hæftelse</a:t>
            </a:r>
            <a:endParaRPr lang="da-DK" dirty="0"/>
          </a:p>
        </p:txBody>
      </p:sp>
      <p:pic>
        <p:nvPicPr>
          <p:cNvPr id="4" name="Billede 3"/>
          <p:cNvPicPr>
            <a:picLocks noChangeAspect="1"/>
          </p:cNvPicPr>
          <p:nvPr/>
        </p:nvPicPr>
        <p:blipFill>
          <a:blip r:embed="rId2"/>
          <a:stretch>
            <a:fillRect/>
          </a:stretch>
        </p:blipFill>
        <p:spPr>
          <a:xfrm>
            <a:off x="423904" y="375410"/>
            <a:ext cx="2979254" cy="1677032"/>
          </a:xfrm>
          <a:prstGeom prst="rect">
            <a:avLst/>
          </a:prstGeom>
        </p:spPr>
      </p:pic>
    </p:spTree>
    <p:extLst>
      <p:ext uri="{BB962C8B-B14F-4D97-AF65-F5344CB8AC3E}">
        <p14:creationId xmlns:p14="http://schemas.microsoft.com/office/powerpoint/2010/main" val="1954607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C60B67-77D8-4BB8-93FC-07DC773AF99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884B28D-8121-4EF6-9C39-C8EE51501901}"/>
              </a:ext>
            </a:extLst>
          </p:cNvPr>
          <p:cNvSpPr>
            <a:spLocks noGrp="1"/>
          </p:cNvSpPr>
          <p:nvPr>
            <p:ph idx="1"/>
          </p:nvPr>
        </p:nvSpPr>
        <p:spPr/>
        <p:txBody>
          <a:bodyPr/>
          <a:lstStyle/>
          <a:p>
            <a:pPr marL="0" indent="0">
              <a:buNone/>
            </a:pPr>
            <a:r>
              <a:rPr lang="da-DK" dirty="0"/>
              <a:t>Ægtefælleloven</a:t>
            </a:r>
          </a:p>
          <a:p>
            <a:pPr marL="0" indent="0">
              <a:buNone/>
            </a:pPr>
            <a:r>
              <a:rPr lang="da-DK" dirty="0">
                <a:hlinkClick r:id="rId2"/>
              </a:rPr>
              <a:t>Ægtefælleloven (retsinformation.dk)</a:t>
            </a:r>
            <a:r>
              <a:rPr lang="da-DK" dirty="0"/>
              <a:t> </a:t>
            </a:r>
          </a:p>
          <a:p>
            <a:pPr marL="0" indent="0">
              <a:buNone/>
            </a:pPr>
            <a:endParaRPr lang="da-DK" dirty="0"/>
          </a:p>
          <a:p>
            <a:pPr marL="0" indent="0">
              <a:buNone/>
            </a:pPr>
            <a:r>
              <a:rPr lang="da-DK" dirty="0"/>
              <a:t>Ægteskabsloven</a:t>
            </a:r>
          </a:p>
          <a:p>
            <a:pPr marL="0" indent="0">
              <a:buNone/>
            </a:pPr>
            <a:r>
              <a:rPr lang="da-DK" dirty="0">
                <a:hlinkClick r:id="rId3"/>
              </a:rPr>
              <a:t>Ægteskabsloven (retsinformation.dk)</a:t>
            </a:r>
            <a:endParaRPr lang="da-DK" dirty="0"/>
          </a:p>
          <a:p>
            <a:pPr marL="0" indent="0">
              <a:buNone/>
            </a:pPr>
            <a:endParaRPr lang="da-DK" dirty="0"/>
          </a:p>
        </p:txBody>
      </p:sp>
    </p:spTree>
    <p:extLst>
      <p:ext uri="{BB962C8B-B14F-4D97-AF65-F5344CB8AC3E}">
        <p14:creationId xmlns:p14="http://schemas.microsoft.com/office/powerpoint/2010/main" val="76011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1136397" y="502020"/>
            <a:ext cx="5323715" cy="1642970"/>
          </a:xfrm>
        </p:spPr>
        <p:txBody>
          <a:bodyPr anchor="b">
            <a:normAutofit/>
          </a:bodyPr>
          <a:lstStyle/>
          <a:p>
            <a:r>
              <a:rPr lang="en-US" sz="2800"/>
              <a:t>Lov om ægteskabers indgåelse og opløsning</a:t>
            </a:r>
            <a:br>
              <a:rPr lang="en-US" sz="2800"/>
            </a:br>
            <a:r>
              <a:rPr lang="en-US" sz="2800"/>
              <a:t>“Ægteskabsloven”</a:t>
            </a:r>
            <a:br>
              <a:rPr lang="en-US" sz="2800"/>
            </a:br>
            <a:endParaRPr lang="da-DK" sz="2800"/>
          </a:p>
        </p:txBody>
      </p:sp>
      <p:sp>
        <p:nvSpPr>
          <p:cNvPr id="3" name="Pladsholder til indhold 2"/>
          <p:cNvSpPr>
            <a:spLocks noGrp="1"/>
          </p:cNvSpPr>
          <p:nvPr>
            <p:ph idx="1"/>
          </p:nvPr>
        </p:nvSpPr>
        <p:spPr>
          <a:xfrm>
            <a:off x="1144923" y="2405894"/>
            <a:ext cx="5315189" cy="3535083"/>
          </a:xfrm>
        </p:spPr>
        <p:txBody>
          <a:bodyPr anchor="t">
            <a:normAutofit/>
          </a:bodyPr>
          <a:lstStyle/>
          <a:p>
            <a:r>
              <a:rPr lang="en-US" sz="2000" dirty="0"/>
              <a:t>§1 – To </a:t>
            </a:r>
            <a:r>
              <a:rPr lang="en-US" sz="2000" dirty="0" err="1"/>
              <a:t>personer</a:t>
            </a:r>
            <a:r>
              <a:rPr lang="en-US" sz="2000" dirty="0"/>
              <a:t> </a:t>
            </a:r>
            <a:r>
              <a:rPr lang="en-US" sz="2000" dirty="0" err="1"/>
              <a:t>af</a:t>
            </a:r>
            <a:r>
              <a:rPr lang="en-US" sz="2000" dirty="0"/>
              <a:t> </a:t>
            </a:r>
            <a:r>
              <a:rPr lang="en-US" sz="2000" dirty="0" err="1"/>
              <a:t>forskelligt</a:t>
            </a:r>
            <a:r>
              <a:rPr lang="en-US" sz="2000" dirty="0"/>
              <a:t> </a:t>
            </a:r>
            <a:r>
              <a:rPr lang="en-US" sz="2000" dirty="0" err="1"/>
              <a:t>eller</a:t>
            </a:r>
            <a:r>
              <a:rPr lang="en-US" sz="2000" dirty="0"/>
              <a:t> </a:t>
            </a:r>
            <a:r>
              <a:rPr lang="en-US" sz="2000" dirty="0" err="1"/>
              <a:t>samme</a:t>
            </a:r>
            <a:r>
              <a:rPr lang="en-US" sz="2000" dirty="0"/>
              <a:t> </a:t>
            </a:r>
            <a:r>
              <a:rPr lang="en-US" sz="2000" dirty="0" err="1"/>
              <a:t>køn</a:t>
            </a:r>
            <a:endParaRPr lang="en-US" sz="2000" dirty="0"/>
          </a:p>
          <a:p>
            <a:r>
              <a:rPr lang="en-US" sz="2000" dirty="0"/>
              <a:t>§2 – Den, der er under 18 </a:t>
            </a:r>
            <a:r>
              <a:rPr lang="en-US" sz="2000" dirty="0" err="1"/>
              <a:t>må</a:t>
            </a:r>
            <a:r>
              <a:rPr lang="en-US" sz="2000" dirty="0"/>
              <a:t> </a:t>
            </a:r>
            <a:r>
              <a:rPr lang="en-US" sz="2000" dirty="0" err="1"/>
              <a:t>ikke</a:t>
            </a:r>
            <a:r>
              <a:rPr lang="en-US" sz="2000" dirty="0"/>
              <a:t> </a:t>
            </a:r>
            <a:r>
              <a:rPr lang="en-US" sz="2000" dirty="0" err="1"/>
              <a:t>indgå</a:t>
            </a:r>
            <a:r>
              <a:rPr lang="en-US" sz="2000" dirty="0"/>
              <a:t> </a:t>
            </a:r>
            <a:r>
              <a:rPr lang="en-US" sz="2000" dirty="0" err="1"/>
              <a:t>ægteskab</a:t>
            </a:r>
            <a:endParaRPr lang="da-DK" sz="2000" dirty="0"/>
          </a:p>
          <a:p>
            <a:r>
              <a:rPr lang="en-US" sz="2000" dirty="0"/>
              <a:t>§15 – </a:t>
            </a:r>
            <a:r>
              <a:rPr lang="en-US" sz="2000" dirty="0" err="1"/>
              <a:t>Kirkelig</a:t>
            </a:r>
            <a:r>
              <a:rPr lang="en-US" sz="2000" dirty="0"/>
              <a:t> (</a:t>
            </a:r>
            <a:r>
              <a:rPr lang="en-US" sz="2000" dirty="0" err="1"/>
              <a:t>Folkekirken</a:t>
            </a:r>
            <a:r>
              <a:rPr lang="en-US" sz="2000" dirty="0"/>
              <a:t>) </a:t>
            </a:r>
            <a:r>
              <a:rPr lang="en-US" sz="2000" dirty="0" err="1"/>
              <a:t>eller</a:t>
            </a:r>
            <a:r>
              <a:rPr lang="en-US" sz="2000" dirty="0"/>
              <a:t> </a:t>
            </a:r>
            <a:r>
              <a:rPr lang="en-US" sz="2000" dirty="0" err="1"/>
              <a:t>borgerelig</a:t>
            </a:r>
            <a:r>
              <a:rPr lang="en-US" sz="2000" dirty="0"/>
              <a:t>        	</a:t>
            </a:r>
            <a:r>
              <a:rPr lang="en-US" sz="2000" dirty="0" err="1"/>
              <a:t>vielse</a:t>
            </a:r>
            <a:endParaRPr lang="en-US" sz="1600" dirty="0"/>
          </a:p>
          <a:p>
            <a:pPr lvl="1"/>
            <a:r>
              <a:rPr lang="en-US" sz="2000" dirty="0" err="1"/>
              <a:t>Kirkelig</a:t>
            </a:r>
            <a:r>
              <a:rPr lang="en-US" sz="2000" dirty="0"/>
              <a:t> </a:t>
            </a:r>
            <a:r>
              <a:rPr lang="en-US" sz="2000" dirty="0" err="1"/>
              <a:t>velsignelse</a:t>
            </a:r>
            <a:endParaRPr lang="en-US" sz="2000" dirty="0"/>
          </a:p>
          <a:p>
            <a:pPr lvl="1"/>
            <a:endParaRPr lang="en-US" sz="2000" dirty="0"/>
          </a:p>
          <a:p>
            <a:r>
              <a:rPr lang="da-DK" sz="2000" b="0" i="0" dirty="0">
                <a:effectLst/>
                <a:latin typeface="Roboto" panose="02000000000000000000" pitchFamily="2" charset="0"/>
              </a:rPr>
              <a:t>Kongebrev blev afskaffet pr. </a:t>
            </a:r>
            <a:r>
              <a:rPr lang="da-DK" sz="2000" b="1" i="0" dirty="0">
                <a:effectLst/>
                <a:latin typeface="Roboto" panose="02000000000000000000" pitchFamily="2" charset="0"/>
              </a:rPr>
              <a:t>1. februar 2017</a:t>
            </a:r>
            <a:r>
              <a:rPr lang="da-DK" sz="2000" b="0" i="0" dirty="0">
                <a:effectLst/>
                <a:latin typeface="Roboto" panose="02000000000000000000" pitchFamily="2" charset="0"/>
              </a:rPr>
              <a:t> og udskrevet af ægteskabsloven. </a:t>
            </a:r>
            <a:endParaRPr lang="en-US" sz="2000" dirty="0"/>
          </a:p>
        </p:txBody>
      </p:sp>
      <p:sp>
        <p:nvSpPr>
          <p:cNvPr id="19"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Billede 3"/>
          <p:cNvPicPr>
            <a:picLocks noChangeAspect="1"/>
          </p:cNvPicPr>
          <p:nvPr/>
        </p:nvPicPr>
        <p:blipFill>
          <a:blip r:embed="rId2"/>
          <a:stretch>
            <a:fillRect/>
          </a:stretch>
        </p:blipFill>
        <p:spPr>
          <a:xfrm>
            <a:off x="7075967" y="917353"/>
            <a:ext cx="4170530" cy="5055187"/>
          </a:xfrm>
          <a:prstGeom prst="rect">
            <a:avLst/>
          </a:prstGeom>
        </p:spPr>
      </p:pic>
    </p:spTree>
    <p:extLst>
      <p:ext uri="{BB962C8B-B14F-4D97-AF65-F5344CB8AC3E}">
        <p14:creationId xmlns:p14="http://schemas.microsoft.com/office/powerpoint/2010/main" val="1240251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90529A9-2467-466D-8289-254DBEBBBECA}"/>
              </a:ext>
            </a:extLst>
          </p:cNvPr>
          <p:cNvSpPr>
            <a:spLocks noGrp="1"/>
          </p:cNvSpPr>
          <p:nvPr>
            <p:ph type="title"/>
          </p:nvPr>
        </p:nvSpPr>
        <p:spPr>
          <a:xfrm>
            <a:off x="838201" y="365125"/>
            <a:ext cx="5251316" cy="1807305"/>
          </a:xfrm>
        </p:spPr>
        <p:txBody>
          <a:bodyPr>
            <a:normAutofit fontScale="90000"/>
          </a:bodyPr>
          <a:lstStyle/>
          <a:p>
            <a:r>
              <a:rPr lang="da-DK" dirty="0"/>
              <a:t>Separation &amp; Skilsmisse (Ægteskabsloven)</a:t>
            </a:r>
          </a:p>
        </p:txBody>
      </p:sp>
      <p:sp>
        <p:nvSpPr>
          <p:cNvPr id="3" name="Pladsholder til indhold 2">
            <a:extLst>
              <a:ext uri="{FF2B5EF4-FFF2-40B4-BE49-F238E27FC236}">
                <a16:creationId xmlns:a16="http://schemas.microsoft.com/office/drawing/2014/main" id="{8DA6078A-79FA-4E44-A1DE-B5FE466CFFEB}"/>
              </a:ext>
            </a:extLst>
          </p:cNvPr>
          <p:cNvSpPr>
            <a:spLocks noGrp="1"/>
          </p:cNvSpPr>
          <p:nvPr>
            <p:ph idx="1"/>
          </p:nvPr>
        </p:nvSpPr>
        <p:spPr>
          <a:xfrm>
            <a:off x="838200" y="2333297"/>
            <a:ext cx="4619621" cy="3843666"/>
          </a:xfrm>
        </p:spPr>
        <p:txBody>
          <a:bodyPr>
            <a:normAutofit/>
          </a:bodyPr>
          <a:lstStyle/>
          <a:p>
            <a:pPr marL="0" indent="0">
              <a:buNone/>
            </a:pPr>
            <a:endParaRPr lang="da-DK" sz="1700" dirty="0"/>
          </a:p>
          <a:p>
            <a:pPr marL="0" indent="0">
              <a:buNone/>
            </a:pPr>
            <a:r>
              <a:rPr lang="da-DK" sz="1700" b="1" dirty="0"/>
              <a:t>Enighed</a:t>
            </a:r>
          </a:p>
          <a:p>
            <a:pPr marL="0" indent="0">
              <a:buNone/>
            </a:pPr>
            <a:r>
              <a:rPr lang="da-DK" sz="1700" dirty="0"/>
              <a:t>§29 Ægtefæller har ret til separation eller skilsmisse, når de er </a:t>
            </a:r>
            <a:r>
              <a:rPr lang="da-DK" sz="1700" b="1" dirty="0"/>
              <a:t>enige</a:t>
            </a:r>
            <a:r>
              <a:rPr lang="da-DK" sz="1700" dirty="0"/>
              <a:t> om det. Skilsmisse kan i visse situationer først bevilges efter en </a:t>
            </a:r>
            <a:r>
              <a:rPr lang="da-DK" sz="1700" b="1" i="1" dirty="0"/>
              <a:t>reflektionsperiode</a:t>
            </a:r>
            <a:r>
              <a:rPr lang="da-DK" sz="1700" dirty="0"/>
              <a:t>, jf. §42a</a:t>
            </a:r>
          </a:p>
          <a:p>
            <a:pPr marL="0" indent="0">
              <a:buNone/>
            </a:pPr>
            <a:endParaRPr lang="da-DK" sz="1700" dirty="0"/>
          </a:p>
          <a:p>
            <a:pPr marL="0" indent="0">
              <a:buNone/>
            </a:pPr>
            <a:r>
              <a:rPr lang="da-DK" sz="1700" b="1" dirty="0"/>
              <a:t>Uenighed</a:t>
            </a:r>
          </a:p>
          <a:p>
            <a:pPr marL="0" indent="0">
              <a:buNone/>
            </a:pPr>
            <a:r>
              <a:rPr lang="da-DK" sz="1700" dirty="0"/>
              <a:t>§30</a:t>
            </a:r>
            <a:r>
              <a:rPr lang="da-DK" sz="1700" b="1" dirty="0"/>
              <a:t> En </a:t>
            </a:r>
            <a:r>
              <a:rPr lang="da-DK" sz="1700" dirty="0"/>
              <a:t>ægtefælle har ret til separation</a:t>
            </a:r>
          </a:p>
          <a:p>
            <a:pPr marL="0" indent="0">
              <a:buNone/>
            </a:pPr>
            <a:r>
              <a:rPr lang="da-DK" sz="1700" dirty="0"/>
              <a:t>	Stk.2. En ægtefælle har ret til skilsmisse 	efter 6 måneders separation</a:t>
            </a:r>
          </a:p>
        </p:txBody>
      </p:sp>
      <p:pic>
        <p:nvPicPr>
          <p:cNvPr id="1028" name="Picture 4" descr="Billedresultat for skændes">
            <a:extLst>
              <a:ext uri="{FF2B5EF4-FFF2-40B4-BE49-F238E27FC236}">
                <a16:creationId xmlns:a16="http://schemas.microsoft.com/office/drawing/2014/main" id="{6659B3F3-641B-40CC-8743-B55BA269B9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18" r="31370"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186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13015-7A1E-4509-9EBA-27D33844ADBF}"/>
              </a:ext>
            </a:extLst>
          </p:cNvPr>
          <p:cNvSpPr>
            <a:spLocks noGrp="1"/>
          </p:cNvSpPr>
          <p:nvPr>
            <p:ph type="title"/>
          </p:nvPr>
        </p:nvSpPr>
        <p:spPr/>
        <p:txBody>
          <a:bodyPr/>
          <a:lstStyle/>
          <a:p>
            <a:r>
              <a:rPr lang="da-DK" dirty="0"/>
              <a:t>Bortfald af separation (Ægteskabsloven)</a:t>
            </a:r>
          </a:p>
        </p:txBody>
      </p:sp>
      <p:sp>
        <p:nvSpPr>
          <p:cNvPr id="3" name="Pladsholder til indhold 2">
            <a:extLst>
              <a:ext uri="{FF2B5EF4-FFF2-40B4-BE49-F238E27FC236}">
                <a16:creationId xmlns:a16="http://schemas.microsoft.com/office/drawing/2014/main" id="{AE991CE8-7CB6-448F-AA0A-72E975B97D49}"/>
              </a:ext>
            </a:extLst>
          </p:cNvPr>
          <p:cNvSpPr>
            <a:spLocks noGrp="1"/>
          </p:cNvSpPr>
          <p:nvPr>
            <p:ph idx="1"/>
          </p:nvPr>
        </p:nvSpPr>
        <p:spPr/>
        <p:txBody>
          <a:bodyPr>
            <a:normAutofit fontScale="92500"/>
          </a:bodyPr>
          <a:lstStyle/>
          <a:p>
            <a:pPr marL="0" indent="0">
              <a:buNone/>
            </a:pPr>
            <a:r>
              <a:rPr lang="da-DK" b="1" dirty="0"/>
              <a:t>Ægteskabsloven §31 </a:t>
            </a:r>
          </a:p>
          <a:p>
            <a:pPr marL="0" indent="0">
              <a:buNone/>
            </a:pPr>
            <a:r>
              <a:rPr lang="da-DK" dirty="0"/>
              <a:t>Separationens virkninger ( se anden lov) bortfalder for fremtiden, hvis ægtefællerne genoptager eller fortsætter samlivet ( definition af samliv)</a:t>
            </a:r>
          </a:p>
          <a:p>
            <a:pPr algn="l"/>
            <a:r>
              <a:rPr lang="da-DK" sz="2300" b="0" i="0" dirty="0">
                <a:solidFill>
                  <a:srgbClr val="000000"/>
                </a:solidFill>
                <a:effectLst/>
                <a:latin typeface="georgia" panose="02040502050405020303" pitchFamily="18" charset="0"/>
              </a:rPr>
              <a:t>Fortryder man en separation, skal ægtefællerne blot genoptage samlivet og meddele Familieretshuset herom.</a:t>
            </a:r>
          </a:p>
          <a:p>
            <a:pPr algn="l"/>
            <a:r>
              <a:rPr lang="da-DK" sz="2300" b="0" i="0" dirty="0">
                <a:solidFill>
                  <a:srgbClr val="000000"/>
                </a:solidFill>
                <a:effectLst/>
                <a:latin typeface="georgia" panose="02040502050405020303" pitchFamily="18" charset="0"/>
              </a:rPr>
              <a:t>Separationen er herefter bortfaldet, og ægteskabet “genopstår”, ligesom formueordningen bliver delingsformue, hvis der ikke ligger andre aftaler herom - f.eks. i form af ægtepagt.</a:t>
            </a:r>
          </a:p>
          <a:p>
            <a:pPr algn="l"/>
            <a:r>
              <a:rPr lang="da-DK" sz="2300" b="1" i="0" dirty="0">
                <a:solidFill>
                  <a:srgbClr val="000000"/>
                </a:solidFill>
                <a:effectLst/>
                <a:latin typeface="georgia" panose="02040502050405020303" pitchFamily="18" charset="0"/>
              </a:rPr>
              <a:t>Det er vigtigt at huske på, at hvis man fortryder sin separation og genoptager samlivet, er det nødvendigt at gøre kommunen opmærksom herpå, idet de offentlige registre ikke automatisk ophører, når samlivet genoptages. </a:t>
            </a:r>
          </a:p>
          <a:p>
            <a:pPr marL="0" indent="0">
              <a:buNone/>
            </a:pPr>
            <a:endParaRPr lang="da-DK" dirty="0"/>
          </a:p>
        </p:txBody>
      </p:sp>
    </p:spTree>
    <p:extLst>
      <p:ext uri="{BB962C8B-B14F-4D97-AF65-F5344CB8AC3E}">
        <p14:creationId xmlns:p14="http://schemas.microsoft.com/office/powerpoint/2010/main" val="1830540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Billedresultat for utroskab">
            <a:extLst>
              <a:ext uri="{FF2B5EF4-FFF2-40B4-BE49-F238E27FC236}">
                <a16:creationId xmlns:a16="http://schemas.microsoft.com/office/drawing/2014/main" id="{50930D39-5D6C-439F-A638-3B5D47BE43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313"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D915F14-3075-4C5E-854A-61B05248151F}"/>
              </a:ext>
            </a:extLst>
          </p:cNvPr>
          <p:cNvSpPr>
            <a:spLocks noGrp="1"/>
          </p:cNvSpPr>
          <p:nvPr>
            <p:ph type="title"/>
          </p:nvPr>
        </p:nvSpPr>
        <p:spPr>
          <a:xfrm>
            <a:off x="371094" y="1161288"/>
            <a:ext cx="3438144" cy="1124712"/>
          </a:xfrm>
        </p:spPr>
        <p:txBody>
          <a:bodyPr anchor="b">
            <a:normAutofit/>
          </a:bodyPr>
          <a:lstStyle/>
          <a:p>
            <a:r>
              <a:rPr lang="en-US" sz="2400"/>
              <a:t>Lov om ægteskabers indgåelse og opløsning</a:t>
            </a:r>
            <a:br>
              <a:rPr lang="en-US" sz="2400"/>
            </a:br>
            <a:r>
              <a:rPr lang="en-US" sz="2400"/>
              <a:t>“Ægteskabsloven”</a:t>
            </a:r>
            <a:endParaRPr lang="da-DK" sz="2400"/>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ACDB4656-1006-48DE-A4ED-7F71A829BFF7}"/>
              </a:ext>
            </a:extLst>
          </p:cNvPr>
          <p:cNvSpPr>
            <a:spLocks noGrp="1"/>
          </p:cNvSpPr>
          <p:nvPr>
            <p:ph idx="1"/>
          </p:nvPr>
        </p:nvSpPr>
        <p:spPr>
          <a:xfrm>
            <a:off x="371094" y="2727579"/>
            <a:ext cx="3438906" cy="3207258"/>
          </a:xfrm>
        </p:spPr>
        <p:txBody>
          <a:bodyPr anchor="t">
            <a:normAutofit/>
          </a:bodyPr>
          <a:lstStyle/>
          <a:p>
            <a:r>
              <a:rPr lang="da-DK" sz="1700" dirty="0"/>
              <a:t>Andre årsager til skilsmisse:</a:t>
            </a:r>
          </a:p>
          <a:p>
            <a:pPr lvl="1"/>
            <a:r>
              <a:rPr lang="da-DK" sz="1700" dirty="0"/>
              <a:t>§32 – 2 års adskillelse</a:t>
            </a:r>
          </a:p>
          <a:p>
            <a:pPr lvl="1"/>
            <a:r>
              <a:rPr lang="da-DK" sz="1700" dirty="0"/>
              <a:t>§33 – Utroskab (åbent forhold (indforstået) </a:t>
            </a:r>
          </a:p>
          <a:p>
            <a:pPr lvl="1"/>
            <a:r>
              <a:rPr lang="da-DK" sz="1700" dirty="0"/>
              <a:t>§34 – Vold og seksuelle overgreb</a:t>
            </a:r>
          </a:p>
          <a:p>
            <a:pPr lvl="1"/>
            <a:r>
              <a:rPr lang="da-DK" sz="1700" dirty="0"/>
              <a:t>§35 - Bigami</a:t>
            </a:r>
          </a:p>
          <a:p>
            <a:pPr lvl="1"/>
            <a:r>
              <a:rPr lang="da-DK" sz="1700" dirty="0"/>
              <a:t>§36– Børnebortførelse</a:t>
            </a:r>
          </a:p>
          <a:p>
            <a:pPr marL="457200" lvl="1" indent="0">
              <a:buNone/>
            </a:pPr>
            <a:r>
              <a:rPr lang="da-DK" sz="1700" b="1" i="1" dirty="0"/>
              <a:t>Husk, der er tidsfrister for at anmode om skilsmisse. (se de enkelte §§)</a:t>
            </a:r>
          </a:p>
          <a:p>
            <a:pPr lvl="1"/>
            <a:endParaRPr lang="da-DK" sz="1700" dirty="0"/>
          </a:p>
          <a:p>
            <a:pPr marL="0" indent="0">
              <a:buNone/>
            </a:pPr>
            <a:endParaRPr lang="da-DK" sz="1700" dirty="0"/>
          </a:p>
          <a:p>
            <a:pPr marL="0" indent="0">
              <a:buNone/>
            </a:pPr>
            <a:endParaRPr lang="da-DK" sz="1700" dirty="0"/>
          </a:p>
        </p:txBody>
      </p:sp>
    </p:spTree>
    <p:extLst>
      <p:ext uri="{BB962C8B-B14F-4D97-AF65-F5344CB8AC3E}">
        <p14:creationId xmlns:p14="http://schemas.microsoft.com/office/powerpoint/2010/main" val="3873361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13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EC292A4-C50D-40F2-9AE7-F58B8A58202F}"/>
              </a:ext>
            </a:extLst>
          </p:cNvPr>
          <p:cNvSpPr>
            <a:spLocks noGrp="1"/>
          </p:cNvSpPr>
          <p:nvPr>
            <p:ph type="title"/>
          </p:nvPr>
        </p:nvSpPr>
        <p:spPr>
          <a:xfrm>
            <a:off x="1136397" y="502020"/>
            <a:ext cx="5323715" cy="1215020"/>
          </a:xfrm>
        </p:spPr>
        <p:txBody>
          <a:bodyPr anchor="b">
            <a:normAutofit/>
          </a:bodyPr>
          <a:lstStyle/>
          <a:p>
            <a:r>
              <a:rPr lang="da-DK" sz="4000" dirty="0"/>
              <a:t>Fremgangsmåde ved skilsmisse</a:t>
            </a:r>
          </a:p>
        </p:txBody>
      </p:sp>
      <p:sp>
        <p:nvSpPr>
          <p:cNvPr id="3" name="Pladsholder til indhold 2">
            <a:extLst>
              <a:ext uri="{FF2B5EF4-FFF2-40B4-BE49-F238E27FC236}">
                <a16:creationId xmlns:a16="http://schemas.microsoft.com/office/drawing/2014/main" id="{8A5699CF-5979-482F-8E21-373608EF7593}"/>
              </a:ext>
            </a:extLst>
          </p:cNvPr>
          <p:cNvSpPr>
            <a:spLocks noGrp="1"/>
          </p:cNvSpPr>
          <p:nvPr>
            <p:ph idx="1"/>
          </p:nvPr>
        </p:nvSpPr>
        <p:spPr>
          <a:xfrm>
            <a:off x="1144923" y="2405894"/>
            <a:ext cx="5315189" cy="4204456"/>
          </a:xfrm>
        </p:spPr>
        <p:txBody>
          <a:bodyPr anchor="t">
            <a:normAutofit/>
          </a:bodyPr>
          <a:lstStyle/>
          <a:p>
            <a:pPr marL="0" indent="0">
              <a:buNone/>
            </a:pPr>
            <a:r>
              <a:rPr lang="da-DK" sz="1900" b="1" dirty="0"/>
              <a:t>§37 </a:t>
            </a:r>
            <a:r>
              <a:rPr lang="da-DK" sz="1900" dirty="0"/>
              <a:t>– anmodning til Familieretshuset</a:t>
            </a:r>
          </a:p>
          <a:p>
            <a:pPr marL="0" indent="0">
              <a:buNone/>
            </a:pPr>
            <a:r>
              <a:rPr lang="da-DK" sz="1900" dirty="0"/>
              <a:t>	Skilsmisse fås ved bevilling eller afgørelse</a:t>
            </a:r>
          </a:p>
          <a:p>
            <a:pPr marL="0" indent="0">
              <a:buNone/>
            </a:pPr>
            <a:r>
              <a:rPr lang="da-DK" sz="1900" dirty="0">
                <a:hlinkClick r:id="rId2"/>
              </a:rPr>
              <a:t>https://www.domstol.dk/media/nhbhvqez/foraeldrelight.pdf</a:t>
            </a:r>
            <a:endParaRPr lang="da-DK" sz="1900" dirty="0"/>
          </a:p>
          <a:p>
            <a:pPr marL="0" indent="0">
              <a:buNone/>
            </a:pPr>
            <a:r>
              <a:rPr lang="da-DK" sz="1900" b="1" dirty="0"/>
              <a:t>§38 – Vilkårsforhandling </a:t>
            </a:r>
            <a:r>
              <a:rPr lang="da-DK" sz="1900" dirty="0"/>
              <a:t>under særlige omstændigheder eller §41.,stk1</a:t>
            </a:r>
          </a:p>
          <a:p>
            <a:pPr marL="0" indent="0">
              <a:buNone/>
            </a:pPr>
            <a:r>
              <a:rPr lang="da-DK" sz="1900" dirty="0"/>
              <a:t>.</a:t>
            </a:r>
          </a:p>
          <a:p>
            <a:pPr marL="0" indent="0">
              <a:buNone/>
            </a:pPr>
            <a:endParaRPr lang="da-DK" sz="1900" dirty="0"/>
          </a:p>
          <a:p>
            <a:pPr marL="0" indent="0">
              <a:buNone/>
            </a:pPr>
            <a:r>
              <a:rPr lang="da-DK" sz="1900" dirty="0"/>
              <a:t>§40  – muligheder for mægling.</a:t>
            </a:r>
          </a:p>
          <a:p>
            <a:pPr marL="0" indent="0">
              <a:buNone/>
            </a:pPr>
            <a:endParaRPr lang="da-DK" sz="1900" dirty="0"/>
          </a:p>
          <a:p>
            <a:pPr marL="0" indent="0">
              <a:buNone/>
            </a:pPr>
            <a:endParaRPr lang="da-DK" sz="1900" dirty="0"/>
          </a:p>
        </p:txBody>
      </p:sp>
      <p:sp>
        <p:nvSpPr>
          <p:cNvPr id="3082" name="Rectangle 14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Domstolenes tegning af familieretssystemet">
            <a:extLst>
              <a:ext uri="{FF2B5EF4-FFF2-40B4-BE49-F238E27FC236}">
                <a16:creationId xmlns:a16="http://schemas.microsoft.com/office/drawing/2014/main" id="{26816A60-2BA1-4EDB-9430-A3777AAD1C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75967" y="1969622"/>
            <a:ext cx="4170530" cy="2950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733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2" descr="Domstolenes tegning af familieretssystemet">
            <a:extLst>
              <a:ext uri="{FF2B5EF4-FFF2-40B4-BE49-F238E27FC236}">
                <a16:creationId xmlns:a16="http://schemas.microsoft.com/office/drawing/2014/main" id="{64374C4C-4426-07CC-0E2D-39F92724171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503" b="1500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210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US" b="1" dirty="0" err="1"/>
              <a:t>Lov</a:t>
            </a:r>
            <a:r>
              <a:rPr lang="en-US" b="1" dirty="0"/>
              <a:t> om </a:t>
            </a:r>
            <a:r>
              <a:rPr lang="en-US" b="1" dirty="0" err="1"/>
              <a:t>ægtefællers</a:t>
            </a:r>
            <a:r>
              <a:rPr lang="en-US" b="1" dirty="0"/>
              <a:t> </a:t>
            </a:r>
            <a:r>
              <a:rPr lang="en-US" b="1" dirty="0" err="1"/>
              <a:t>økonomiske</a:t>
            </a:r>
            <a:r>
              <a:rPr lang="en-US" b="1" dirty="0"/>
              <a:t> forhold</a:t>
            </a:r>
            <a:br>
              <a:rPr lang="en-US" b="1" dirty="0"/>
            </a:br>
            <a:r>
              <a:rPr lang="en-US" b="1" dirty="0"/>
              <a:t>“</a:t>
            </a:r>
            <a:r>
              <a:rPr lang="en-US" b="1" dirty="0" err="1"/>
              <a:t>Ægtefælleloven</a:t>
            </a:r>
            <a:r>
              <a:rPr lang="en-US" b="1" dirty="0"/>
              <a:t>”</a:t>
            </a:r>
            <a:endParaRPr lang="da-DK" b="1" dirty="0"/>
          </a:p>
        </p:txBody>
      </p:sp>
      <p:sp>
        <p:nvSpPr>
          <p:cNvPr id="3" name="Pladsholder til indhold 2"/>
          <p:cNvSpPr>
            <a:spLocks noGrp="1"/>
          </p:cNvSpPr>
          <p:nvPr>
            <p:ph idx="1"/>
          </p:nvPr>
        </p:nvSpPr>
        <p:spPr/>
        <p:txBody>
          <a:bodyPr>
            <a:normAutofit lnSpcReduction="10000"/>
          </a:bodyPr>
          <a:lstStyle/>
          <a:p>
            <a:r>
              <a:rPr lang="en-US" dirty="0" err="1"/>
              <a:t>Regulerer</a:t>
            </a:r>
            <a:r>
              <a:rPr lang="en-US" dirty="0"/>
              <a:t> </a:t>
            </a:r>
            <a:r>
              <a:rPr lang="en-US" dirty="0" err="1"/>
              <a:t>ægtefællers</a:t>
            </a:r>
            <a:r>
              <a:rPr lang="en-US" dirty="0"/>
              <a:t> </a:t>
            </a:r>
            <a:r>
              <a:rPr lang="en-US" dirty="0" err="1"/>
              <a:t>formueforhold</a:t>
            </a:r>
            <a:endParaRPr lang="en-US" dirty="0"/>
          </a:p>
          <a:p>
            <a:pPr lvl="1"/>
            <a:r>
              <a:rPr lang="en-US" b="1" dirty="0" err="1"/>
              <a:t>Formuefællesskab</a:t>
            </a:r>
            <a:r>
              <a:rPr lang="en-US" dirty="0"/>
              <a:t> = </a:t>
            </a:r>
            <a:r>
              <a:rPr lang="en-US" dirty="0" err="1"/>
              <a:t>ægtefællernes</a:t>
            </a:r>
            <a:r>
              <a:rPr lang="en-US" dirty="0"/>
              <a:t> </a:t>
            </a:r>
            <a:r>
              <a:rPr lang="en-US" dirty="0" err="1"/>
              <a:t>delingsformue</a:t>
            </a:r>
            <a:r>
              <a:rPr lang="en-US" dirty="0"/>
              <a:t>.</a:t>
            </a:r>
          </a:p>
          <a:p>
            <a:pPr lvl="2"/>
            <a:r>
              <a:rPr lang="en-US" dirty="0"/>
              <a:t> kun </a:t>
            </a:r>
            <a:r>
              <a:rPr lang="en-US" dirty="0" err="1"/>
              <a:t>betydning</a:t>
            </a:r>
            <a:r>
              <a:rPr lang="en-US" dirty="0"/>
              <a:t> </a:t>
            </a:r>
            <a:r>
              <a:rPr lang="en-US" dirty="0" err="1"/>
              <a:t>ved</a:t>
            </a:r>
            <a:r>
              <a:rPr lang="en-US" dirty="0"/>
              <a:t> </a:t>
            </a:r>
            <a:r>
              <a:rPr lang="en-US" dirty="0" err="1"/>
              <a:t>skilsmisse</a:t>
            </a:r>
            <a:r>
              <a:rPr lang="en-US" dirty="0"/>
              <a:t> og </a:t>
            </a:r>
            <a:r>
              <a:rPr lang="en-US" dirty="0" err="1"/>
              <a:t>død</a:t>
            </a:r>
            <a:endParaRPr lang="en-US" dirty="0"/>
          </a:p>
          <a:p>
            <a:pPr marL="457200" lvl="1" indent="0">
              <a:buNone/>
            </a:pPr>
            <a:endParaRPr lang="en-US" dirty="0"/>
          </a:p>
          <a:p>
            <a:r>
              <a:rPr lang="en-US" dirty="0"/>
              <a:t>§4 – </a:t>
            </a:r>
            <a:r>
              <a:rPr lang="en-US" dirty="0" err="1"/>
              <a:t>Ægtefæller</a:t>
            </a:r>
            <a:r>
              <a:rPr lang="en-US" dirty="0"/>
              <a:t> </a:t>
            </a:r>
            <a:r>
              <a:rPr lang="en-US" dirty="0" err="1"/>
              <a:t>har</a:t>
            </a:r>
            <a:r>
              <a:rPr lang="en-US" dirty="0"/>
              <a:t> </a:t>
            </a:r>
            <a:r>
              <a:rPr lang="en-US" dirty="0" err="1"/>
              <a:t>pligt</a:t>
            </a:r>
            <a:r>
              <a:rPr lang="en-US" dirty="0"/>
              <a:t> </a:t>
            </a:r>
            <a:r>
              <a:rPr lang="en-US" dirty="0" err="1"/>
              <a:t>til</a:t>
            </a:r>
            <a:r>
              <a:rPr lang="en-US" dirty="0"/>
              <a:t> at </a:t>
            </a:r>
            <a:r>
              <a:rPr lang="en-US" dirty="0" err="1"/>
              <a:t>forsørge</a:t>
            </a:r>
            <a:r>
              <a:rPr lang="en-US" dirty="0"/>
              <a:t> </a:t>
            </a:r>
            <a:r>
              <a:rPr lang="en-US" dirty="0" err="1"/>
              <a:t>hinanden</a:t>
            </a:r>
            <a:r>
              <a:rPr lang="en-US" dirty="0"/>
              <a:t> </a:t>
            </a:r>
          </a:p>
          <a:p>
            <a:pPr lvl="1"/>
            <a:r>
              <a:rPr lang="en-US" dirty="0" err="1"/>
              <a:t>Samfundets</a:t>
            </a:r>
            <a:r>
              <a:rPr lang="en-US" dirty="0"/>
              <a:t> </a:t>
            </a:r>
            <a:r>
              <a:rPr lang="en-US" dirty="0" err="1"/>
              <a:t>pligt</a:t>
            </a:r>
            <a:r>
              <a:rPr lang="en-US" dirty="0"/>
              <a:t> </a:t>
            </a:r>
            <a:r>
              <a:rPr lang="en-US" dirty="0" err="1"/>
              <a:t>til</a:t>
            </a:r>
            <a:r>
              <a:rPr lang="en-US" dirty="0"/>
              <a:t> </a:t>
            </a:r>
            <a:r>
              <a:rPr lang="en-US" dirty="0" err="1"/>
              <a:t>økonomisk</a:t>
            </a:r>
            <a:r>
              <a:rPr lang="en-US" dirty="0"/>
              <a:t> </a:t>
            </a:r>
            <a:r>
              <a:rPr lang="en-US" dirty="0" err="1"/>
              <a:t>hjælp</a:t>
            </a:r>
            <a:r>
              <a:rPr lang="en-US" dirty="0"/>
              <a:t> </a:t>
            </a:r>
            <a:r>
              <a:rPr lang="en-US" dirty="0" err="1"/>
              <a:t>bliver</a:t>
            </a:r>
            <a:r>
              <a:rPr lang="en-US" dirty="0"/>
              <a:t> </a:t>
            </a:r>
            <a:r>
              <a:rPr lang="en-US" dirty="0" err="1"/>
              <a:t>dermed</a:t>
            </a:r>
            <a:r>
              <a:rPr lang="en-US" dirty="0"/>
              <a:t> </a:t>
            </a:r>
            <a:r>
              <a:rPr lang="en-US" dirty="0" err="1"/>
              <a:t>sekundær</a:t>
            </a:r>
            <a:endParaRPr lang="en-US" dirty="0"/>
          </a:p>
          <a:p>
            <a:pPr lvl="1"/>
            <a:r>
              <a:rPr lang="da-DK" b="0" i="0" dirty="0">
                <a:solidFill>
                  <a:srgbClr val="222222"/>
                </a:solidFill>
                <a:effectLst/>
                <a:latin typeface="kg-icons"/>
              </a:rPr>
              <a:t>Forsørgelsespligten omfatter i almindelighed navnlig mad, bolig, transport, forsikringer, almindelige forbrugsgoder m.v. Hertil kommer tøj, medicin, tandlæge- og lægeregninger, foreningskontingenter, ferie mv.et .</a:t>
            </a:r>
          </a:p>
          <a:p>
            <a:pPr lvl="1"/>
            <a:r>
              <a:rPr lang="da-DK" dirty="0">
                <a:solidFill>
                  <a:srgbClr val="222222"/>
                </a:solidFill>
                <a:latin typeface="kg-icons"/>
              </a:rPr>
              <a:t>Beløb gælder som en gave.</a:t>
            </a:r>
          </a:p>
          <a:p>
            <a:pPr lvl="1"/>
            <a:r>
              <a:rPr lang="da-DK" b="0" i="0" dirty="0">
                <a:solidFill>
                  <a:srgbClr val="222222"/>
                </a:solidFill>
                <a:effectLst/>
                <a:latin typeface="kg-icons"/>
              </a:rPr>
              <a:t>Forsørgelsespligten beregnes ikke gennemsnitligt, men som passende for de ægteskabelige forhold</a:t>
            </a:r>
          </a:p>
          <a:p>
            <a:pPr lvl="1"/>
            <a:endParaRPr lang="da-DK" dirty="0"/>
          </a:p>
        </p:txBody>
      </p:sp>
      <p:pic>
        <p:nvPicPr>
          <p:cNvPr id="4" name="Billede 3"/>
          <p:cNvPicPr>
            <a:picLocks noChangeAspect="1"/>
          </p:cNvPicPr>
          <p:nvPr/>
        </p:nvPicPr>
        <p:blipFill>
          <a:blip r:embed="rId2"/>
          <a:stretch>
            <a:fillRect/>
          </a:stretch>
        </p:blipFill>
        <p:spPr>
          <a:xfrm>
            <a:off x="9311018" y="1181362"/>
            <a:ext cx="2257425" cy="2028825"/>
          </a:xfrm>
          <a:prstGeom prst="rect">
            <a:avLst/>
          </a:prstGeom>
        </p:spPr>
      </p:pic>
    </p:spTree>
    <p:extLst>
      <p:ext uri="{BB962C8B-B14F-4D97-AF65-F5344CB8AC3E}">
        <p14:creationId xmlns:p14="http://schemas.microsoft.com/office/powerpoint/2010/main" val="370687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Formuefællesskab</a:t>
            </a:r>
            <a:r>
              <a:rPr lang="en-US" dirty="0"/>
              <a:t> (</a:t>
            </a:r>
            <a:r>
              <a:rPr lang="en-US" dirty="0" err="1"/>
              <a:t>Ikke</a:t>
            </a:r>
            <a:r>
              <a:rPr lang="en-US" dirty="0"/>
              <a:t> “</a:t>
            </a:r>
            <a:r>
              <a:rPr lang="en-US" dirty="0" err="1"/>
              <a:t>fælles</a:t>
            </a:r>
            <a:r>
              <a:rPr lang="en-US" dirty="0"/>
              <a:t> </a:t>
            </a:r>
            <a:r>
              <a:rPr lang="en-US" dirty="0" err="1"/>
              <a:t>økonomi</a:t>
            </a:r>
            <a:r>
              <a:rPr lang="en-US"/>
              <a:t>”)</a:t>
            </a:r>
            <a:endParaRPr lang="da-DK" dirty="0"/>
          </a:p>
        </p:txBody>
      </p:sp>
      <p:sp>
        <p:nvSpPr>
          <p:cNvPr id="3" name="Pladsholder til indhold 2"/>
          <p:cNvSpPr>
            <a:spLocks noGrp="1"/>
          </p:cNvSpPr>
          <p:nvPr>
            <p:ph idx="1"/>
          </p:nvPr>
        </p:nvSpPr>
        <p:spPr/>
        <p:txBody>
          <a:bodyPr>
            <a:normAutofit/>
          </a:bodyPr>
          <a:lstStyle/>
          <a:p>
            <a:pPr marL="0" indent="0">
              <a:buNone/>
            </a:pPr>
            <a:r>
              <a:rPr lang="en-US" dirty="0" err="1"/>
              <a:t>Lov</a:t>
            </a:r>
            <a:r>
              <a:rPr lang="en-US" dirty="0"/>
              <a:t> om </a:t>
            </a:r>
            <a:r>
              <a:rPr lang="en-US" dirty="0" err="1"/>
              <a:t>ægtefællers</a:t>
            </a:r>
            <a:r>
              <a:rPr lang="en-US" dirty="0"/>
              <a:t> </a:t>
            </a:r>
            <a:r>
              <a:rPr lang="en-US" dirty="0" err="1"/>
              <a:t>økonomiske</a:t>
            </a:r>
            <a:r>
              <a:rPr lang="en-US" dirty="0"/>
              <a:t> </a:t>
            </a:r>
            <a:r>
              <a:rPr lang="en-US" dirty="0" err="1"/>
              <a:t>forhold</a:t>
            </a:r>
            <a:r>
              <a:rPr lang="en-US" dirty="0"/>
              <a:t>:</a:t>
            </a:r>
          </a:p>
          <a:p>
            <a:pPr marL="0" indent="0">
              <a:buNone/>
            </a:pPr>
            <a:r>
              <a:rPr lang="en-US" b="1" dirty="0"/>
              <a:t>§1: SÆRRÅDEN</a:t>
            </a:r>
            <a:r>
              <a:rPr lang="en-US" dirty="0"/>
              <a:t> – man </a:t>
            </a:r>
            <a:r>
              <a:rPr lang="en-US" dirty="0" err="1"/>
              <a:t>råder</a:t>
            </a:r>
            <a:r>
              <a:rPr lang="en-US" dirty="0"/>
              <a:t> over </a:t>
            </a:r>
            <a:r>
              <a:rPr lang="en-US" dirty="0" err="1"/>
              <a:t>egen</a:t>
            </a:r>
            <a:r>
              <a:rPr lang="en-US" dirty="0"/>
              <a:t> </a:t>
            </a:r>
            <a:r>
              <a:rPr lang="en-US" dirty="0" err="1"/>
              <a:t>formue</a:t>
            </a:r>
            <a:r>
              <a:rPr lang="en-US" dirty="0"/>
              <a:t>, dog </a:t>
            </a:r>
            <a:r>
              <a:rPr lang="en-US" dirty="0" err="1"/>
              <a:t>skal</a:t>
            </a:r>
            <a:r>
              <a:rPr lang="en-US" dirty="0"/>
              <a:t> man </a:t>
            </a:r>
            <a:r>
              <a:rPr lang="en-US" dirty="0" err="1"/>
              <a:t>ikke</a:t>
            </a:r>
            <a:r>
              <a:rPr lang="en-US" dirty="0"/>
              <a:t> 		                    </a:t>
            </a:r>
            <a:r>
              <a:rPr lang="en-US" dirty="0" err="1"/>
              <a:t>forringe</a:t>
            </a:r>
            <a:r>
              <a:rPr lang="en-US" dirty="0"/>
              <a:t> </a:t>
            </a:r>
            <a:r>
              <a:rPr lang="en-US" dirty="0" err="1"/>
              <a:t>formuen</a:t>
            </a:r>
            <a:r>
              <a:rPr lang="en-US" dirty="0"/>
              <a:t> </a:t>
            </a:r>
            <a:r>
              <a:rPr lang="en-US" dirty="0" err="1"/>
              <a:t>til</a:t>
            </a:r>
            <a:r>
              <a:rPr lang="en-US" dirty="0"/>
              <a:t> </a:t>
            </a:r>
            <a:r>
              <a:rPr lang="en-US" dirty="0" err="1"/>
              <a:t>skade</a:t>
            </a:r>
            <a:r>
              <a:rPr lang="en-US" dirty="0"/>
              <a:t> for </a:t>
            </a:r>
            <a:r>
              <a:rPr lang="en-US" dirty="0" err="1"/>
              <a:t>ægtefællen</a:t>
            </a:r>
            <a:endParaRPr lang="en-US" dirty="0"/>
          </a:p>
          <a:p>
            <a:pPr marL="0" indent="0">
              <a:buNone/>
            </a:pPr>
            <a:r>
              <a:rPr lang="en-US" b="1" dirty="0"/>
              <a:t>§3: SÆRHÆFTEN</a:t>
            </a:r>
            <a:r>
              <a:rPr lang="en-US" dirty="0"/>
              <a:t> – man </a:t>
            </a:r>
            <a:r>
              <a:rPr lang="en-US" dirty="0" err="1"/>
              <a:t>hæfter</a:t>
            </a:r>
            <a:r>
              <a:rPr lang="en-US" dirty="0"/>
              <a:t> med </a:t>
            </a:r>
            <a:r>
              <a:rPr lang="en-US" dirty="0" err="1"/>
              <a:t>egen</a:t>
            </a:r>
            <a:r>
              <a:rPr lang="en-US" dirty="0"/>
              <a:t> </a:t>
            </a:r>
            <a:r>
              <a:rPr lang="en-US" dirty="0" err="1"/>
              <a:t>formue</a:t>
            </a:r>
            <a:r>
              <a:rPr lang="en-US" dirty="0"/>
              <a:t> for </a:t>
            </a:r>
            <a:r>
              <a:rPr lang="en-US" dirty="0" err="1"/>
              <a:t>egne</a:t>
            </a:r>
            <a:r>
              <a:rPr lang="en-US" dirty="0"/>
              <a:t> </a:t>
            </a:r>
            <a:r>
              <a:rPr lang="en-US" dirty="0" err="1"/>
              <a:t>forpligtelser</a:t>
            </a:r>
            <a:r>
              <a:rPr lang="en-US" dirty="0"/>
              <a:t> 			og </a:t>
            </a:r>
            <a:r>
              <a:rPr lang="en-US" dirty="0" err="1"/>
              <a:t>gæld</a:t>
            </a:r>
            <a:r>
              <a:rPr lang="en-US" dirty="0"/>
              <a:t>.</a:t>
            </a:r>
          </a:p>
          <a:p>
            <a:pPr marL="0" indent="0">
              <a:buNone/>
            </a:pPr>
            <a:r>
              <a:rPr lang="en-US" dirty="0" err="1"/>
              <a:t>Efter</a:t>
            </a:r>
            <a:r>
              <a:rPr lang="en-US" dirty="0"/>
              <a:t> </a:t>
            </a:r>
            <a:r>
              <a:rPr lang="en-US" dirty="0" err="1"/>
              <a:t>ægteskab</a:t>
            </a:r>
            <a:r>
              <a:rPr lang="en-US" dirty="0"/>
              <a:t> </a:t>
            </a:r>
            <a:r>
              <a:rPr lang="en-US" b="1" dirty="0" err="1"/>
              <a:t>ejer</a:t>
            </a:r>
            <a:r>
              <a:rPr lang="en-US" dirty="0"/>
              <a:t> man </a:t>
            </a:r>
            <a:r>
              <a:rPr lang="en-US" dirty="0" err="1"/>
              <a:t>hver</a:t>
            </a:r>
            <a:r>
              <a:rPr lang="en-US" dirty="0"/>
              <a:t> </a:t>
            </a:r>
            <a:r>
              <a:rPr lang="en-US" dirty="0" err="1"/>
              <a:t>især</a:t>
            </a:r>
            <a:r>
              <a:rPr lang="en-US" dirty="0"/>
              <a:t> </a:t>
            </a:r>
            <a:r>
              <a:rPr lang="en-US" dirty="0" err="1"/>
              <a:t>stadig</a:t>
            </a:r>
            <a:r>
              <a:rPr lang="en-US" dirty="0"/>
              <a:t> sine </a:t>
            </a:r>
            <a:r>
              <a:rPr lang="en-US" dirty="0" err="1"/>
              <a:t>egne</a:t>
            </a:r>
            <a:r>
              <a:rPr lang="en-US" dirty="0"/>
              <a:t> </a:t>
            </a:r>
            <a:r>
              <a:rPr lang="en-US" dirty="0" err="1"/>
              <a:t>aktiver</a:t>
            </a:r>
            <a:r>
              <a:rPr lang="en-US" dirty="0"/>
              <a:t>. </a:t>
            </a:r>
          </a:p>
          <a:p>
            <a:pPr marL="0" indent="0">
              <a:buNone/>
            </a:pPr>
            <a:endParaRPr lang="en-US" dirty="0"/>
          </a:p>
          <a:p>
            <a:pPr marL="0" indent="0">
              <a:buNone/>
            </a:pPr>
            <a:r>
              <a:rPr lang="en-US" b="1" dirty="0" err="1"/>
              <a:t>Sameje</a:t>
            </a:r>
            <a:r>
              <a:rPr lang="en-US" b="1" dirty="0"/>
              <a:t>: </a:t>
            </a:r>
            <a:r>
              <a:rPr lang="en-US" dirty="0" err="1"/>
              <a:t>Hvis</a:t>
            </a:r>
            <a:r>
              <a:rPr lang="en-US" dirty="0"/>
              <a:t> </a:t>
            </a:r>
            <a:r>
              <a:rPr lang="en-US" dirty="0" err="1"/>
              <a:t>ægtefæller</a:t>
            </a:r>
            <a:r>
              <a:rPr lang="en-US" dirty="0"/>
              <a:t> I </a:t>
            </a:r>
            <a:r>
              <a:rPr lang="en-US" dirty="0" err="1"/>
              <a:t>fællesskab</a:t>
            </a:r>
            <a:r>
              <a:rPr lang="en-US" dirty="0"/>
              <a:t> </a:t>
            </a:r>
            <a:r>
              <a:rPr lang="en-US" dirty="0" err="1"/>
              <a:t>ejer</a:t>
            </a:r>
            <a:r>
              <a:rPr lang="en-US" dirty="0"/>
              <a:t> et </a:t>
            </a:r>
            <a:r>
              <a:rPr lang="en-US" dirty="0" err="1"/>
              <a:t>aktiv</a:t>
            </a:r>
            <a:r>
              <a:rPr lang="en-US" dirty="0"/>
              <a:t>. </a:t>
            </a:r>
            <a:r>
              <a:rPr lang="en-US" dirty="0" err="1"/>
              <a:t>Begges</a:t>
            </a:r>
            <a:r>
              <a:rPr lang="en-US" dirty="0"/>
              <a:t> </a:t>
            </a:r>
            <a:r>
              <a:rPr lang="en-US" dirty="0" err="1"/>
              <a:t>navne</a:t>
            </a:r>
            <a:r>
              <a:rPr lang="en-US" dirty="0"/>
              <a:t> </a:t>
            </a:r>
            <a:r>
              <a:rPr lang="en-US" dirty="0" err="1"/>
              <a:t>står</a:t>
            </a:r>
            <a:r>
              <a:rPr lang="en-US" dirty="0"/>
              <a:t> </a:t>
            </a:r>
            <a:r>
              <a:rPr lang="en-US" dirty="0" err="1"/>
              <a:t>på</a:t>
            </a:r>
            <a:r>
              <a:rPr lang="en-US" dirty="0"/>
              <a:t>      	    </a:t>
            </a:r>
            <a:r>
              <a:rPr lang="en-US" dirty="0" err="1"/>
              <a:t>aftalen</a:t>
            </a:r>
            <a:r>
              <a:rPr lang="en-US" dirty="0"/>
              <a:t>.</a:t>
            </a:r>
          </a:p>
        </p:txBody>
      </p:sp>
    </p:spTree>
    <p:extLst>
      <p:ext uri="{BB962C8B-B14F-4D97-AF65-F5344CB8AC3E}">
        <p14:creationId xmlns:p14="http://schemas.microsoft.com/office/powerpoint/2010/main" val="2190216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Formuefællesskab</a:t>
            </a:r>
            <a:endParaRPr lang="da-DK" dirty="0"/>
          </a:p>
        </p:txBody>
      </p:sp>
      <p:sp>
        <p:nvSpPr>
          <p:cNvPr id="3" name="Pladsholder til indhold 2"/>
          <p:cNvSpPr>
            <a:spLocks noGrp="1"/>
          </p:cNvSpPr>
          <p:nvPr>
            <p:ph idx="1"/>
          </p:nvPr>
        </p:nvSpPr>
        <p:spPr/>
        <p:txBody>
          <a:bodyPr>
            <a:normAutofit lnSpcReduction="10000"/>
          </a:bodyPr>
          <a:lstStyle/>
          <a:p>
            <a:pPr marL="0" indent="0">
              <a:buNone/>
            </a:pPr>
            <a:r>
              <a:rPr lang="en-US" b="1" dirty="0" err="1"/>
              <a:t>Delingsformue</a:t>
            </a:r>
            <a:r>
              <a:rPr lang="en-US" b="1" dirty="0"/>
              <a:t>: </a:t>
            </a:r>
            <a:r>
              <a:rPr lang="en-US" dirty="0" err="1"/>
              <a:t>aktiver</a:t>
            </a:r>
            <a:r>
              <a:rPr lang="en-US" dirty="0"/>
              <a:t> og </a:t>
            </a:r>
            <a:r>
              <a:rPr lang="en-US" dirty="0" err="1"/>
              <a:t>gæld</a:t>
            </a:r>
            <a:r>
              <a:rPr lang="en-US" dirty="0"/>
              <a:t> (passive) </a:t>
            </a:r>
            <a:r>
              <a:rPr lang="en-US" dirty="0" err="1"/>
              <a:t>indgår</a:t>
            </a:r>
            <a:r>
              <a:rPr lang="en-US" dirty="0"/>
              <a:t> I </a:t>
            </a:r>
            <a:r>
              <a:rPr lang="en-US" dirty="0" err="1"/>
              <a:t>delingsformuen</a:t>
            </a:r>
            <a:endParaRPr lang="en-US" dirty="0"/>
          </a:p>
          <a:p>
            <a:pPr marL="0" indent="0">
              <a:buNone/>
            </a:pPr>
            <a:r>
              <a:rPr lang="en-US" dirty="0" err="1"/>
              <a:t>Lov</a:t>
            </a:r>
            <a:r>
              <a:rPr lang="en-US" dirty="0"/>
              <a:t> om </a:t>
            </a:r>
            <a:r>
              <a:rPr lang="en-US" dirty="0" err="1"/>
              <a:t>ægtefællers</a:t>
            </a:r>
            <a:r>
              <a:rPr lang="en-US" dirty="0"/>
              <a:t> </a:t>
            </a:r>
            <a:r>
              <a:rPr lang="en-US" dirty="0" err="1"/>
              <a:t>økonomiske</a:t>
            </a:r>
            <a:r>
              <a:rPr lang="en-US" dirty="0"/>
              <a:t> forhold:</a:t>
            </a:r>
          </a:p>
          <a:p>
            <a:pPr marL="0" indent="0">
              <a:buNone/>
            </a:pPr>
            <a:r>
              <a:rPr lang="en-US" b="1" dirty="0"/>
              <a:t>§5, stk. 2: </a:t>
            </a:r>
            <a:r>
              <a:rPr lang="en-US" dirty="0" err="1"/>
              <a:t>Ægtefællernes</a:t>
            </a:r>
            <a:r>
              <a:rPr lang="en-US" dirty="0"/>
              <a:t> </a:t>
            </a:r>
            <a:r>
              <a:rPr lang="en-US" dirty="0" err="1"/>
              <a:t>delingsformue</a:t>
            </a:r>
            <a:r>
              <a:rPr lang="en-US" dirty="0"/>
              <a:t> </a:t>
            </a:r>
            <a:r>
              <a:rPr lang="en-US" dirty="0" err="1"/>
              <a:t>udgør</a:t>
            </a:r>
            <a:r>
              <a:rPr lang="en-US" dirty="0"/>
              <a:t> et </a:t>
            </a:r>
            <a:r>
              <a:rPr lang="en-US" dirty="0" err="1"/>
              <a:t>formuefællesskab</a:t>
            </a:r>
            <a:r>
              <a:rPr lang="en-US" dirty="0"/>
              <a:t> 	   	       </a:t>
            </a:r>
            <a:r>
              <a:rPr lang="en-US" dirty="0" err="1"/>
              <a:t>mellem</a:t>
            </a:r>
            <a:r>
              <a:rPr lang="en-US" dirty="0"/>
              <a:t> </a:t>
            </a:r>
            <a:r>
              <a:rPr lang="en-US" dirty="0" err="1"/>
              <a:t>ægtefællerne</a:t>
            </a:r>
            <a:r>
              <a:rPr lang="en-US" dirty="0"/>
              <a:t>. (</a:t>
            </a:r>
            <a:r>
              <a:rPr lang="en-US" dirty="0" err="1"/>
              <a:t>først</a:t>
            </a:r>
            <a:r>
              <a:rPr lang="en-US" dirty="0"/>
              <a:t> relevant </a:t>
            </a:r>
            <a:r>
              <a:rPr lang="en-US" dirty="0" err="1"/>
              <a:t>ved</a:t>
            </a:r>
            <a:r>
              <a:rPr lang="en-US" dirty="0"/>
              <a:t> </a:t>
            </a:r>
            <a:r>
              <a:rPr lang="en-US" dirty="0" err="1"/>
              <a:t>skilsmisse</a:t>
            </a:r>
            <a:r>
              <a:rPr lang="en-US" dirty="0"/>
              <a:t> </a:t>
            </a:r>
            <a:r>
              <a:rPr lang="en-US" dirty="0" err="1"/>
              <a:t>eller</a:t>
            </a:r>
            <a:r>
              <a:rPr lang="en-US" dirty="0"/>
              <a:t> 		       </a:t>
            </a:r>
            <a:r>
              <a:rPr lang="en-US" dirty="0" err="1"/>
              <a:t>død</a:t>
            </a:r>
            <a:r>
              <a:rPr lang="en-US" dirty="0"/>
              <a:t>)</a:t>
            </a:r>
          </a:p>
          <a:p>
            <a:pPr marL="0" indent="0">
              <a:buNone/>
            </a:pPr>
            <a:r>
              <a:rPr lang="en-US" dirty="0"/>
              <a:t>Der </a:t>
            </a:r>
            <a:r>
              <a:rPr lang="en-US" dirty="0" err="1"/>
              <a:t>sker</a:t>
            </a:r>
            <a:r>
              <a:rPr lang="en-US" dirty="0"/>
              <a:t> </a:t>
            </a:r>
            <a:r>
              <a:rPr lang="en-US" dirty="0" err="1"/>
              <a:t>en</a:t>
            </a:r>
            <a:r>
              <a:rPr lang="en-US" dirty="0"/>
              <a:t> </a:t>
            </a:r>
            <a:r>
              <a:rPr lang="en-US" dirty="0" err="1"/>
              <a:t>ligedeling</a:t>
            </a:r>
            <a:r>
              <a:rPr lang="en-US" dirty="0"/>
              <a:t> </a:t>
            </a:r>
            <a:r>
              <a:rPr lang="en-US" dirty="0" err="1"/>
              <a:t>ved</a:t>
            </a:r>
            <a:r>
              <a:rPr lang="en-US" dirty="0"/>
              <a:t> </a:t>
            </a:r>
            <a:r>
              <a:rPr lang="en-US" dirty="0" err="1"/>
              <a:t>ægteskabets</a:t>
            </a:r>
            <a:r>
              <a:rPr lang="en-US" dirty="0"/>
              <a:t> </a:t>
            </a:r>
            <a:r>
              <a:rPr lang="en-US" dirty="0" err="1"/>
              <a:t>ophør</a:t>
            </a:r>
            <a:r>
              <a:rPr lang="en-US" dirty="0"/>
              <a:t> (</a:t>
            </a:r>
            <a:r>
              <a:rPr lang="en-US" dirty="0" err="1"/>
              <a:t>hovedregel</a:t>
            </a:r>
            <a:r>
              <a:rPr lang="en-US" dirty="0"/>
              <a:t>)</a:t>
            </a:r>
          </a:p>
          <a:p>
            <a:pPr marL="0" indent="0">
              <a:buNone/>
            </a:pPr>
            <a:endParaRPr lang="en-US" dirty="0"/>
          </a:p>
          <a:p>
            <a:pPr marL="0" indent="0">
              <a:buNone/>
            </a:pPr>
            <a:r>
              <a:rPr lang="en-US" b="1" dirty="0"/>
              <a:t>§5, stk.1: </a:t>
            </a:r>
            <a:r>
              <a:rPr lang="en-US" dirty="0" err="1"/>
              <a:t>Ved</a:t>
            </a:r>
            <a:r>
              <a:rPr lang="en-US" dirty="0"/>
              <a:t> separation </a:t>
            </a:r>
            <a:r>
              <a:rPr lang="en-US" dirty="0" err="1"/>
              <a:t>eller</a:t>
            </a:r>
            <a:r>
              <a:rPr lang="en-US" dirty="0"/>
              <a:t> </a:t>
            </a:r>
            <a:r>
              <a:rPr lang="en-US" dirty="0" err="1"/>
              <a:t>skilsmisse</a:t>
            </a:r>
            <a:r>
              <a:rPr lang="en-US" dirty="0"/>
              <a:t> </a:t>
            </a:r>
            <a:r>
              <a:rPr lang="en-US" dirty="0" err="1"/>
              <a:t>deler</a:t>
            </a:r>
            <a:r>
              <a:rPr lang="en-US" dirty="0"/>
              <a:t> </a:t>
            </a:r>
            <a:r>
              <a:rPr lang="en-US" dirty="0" err="1"/>
              <a:t>ægtefællerne</a:t>
            </a:r>
            <a:r>
              <a:rPr lang="en-US" dirty="0"/>
              <a:t> </a:t>
            </a:r>
            <a:r>
              <a:rPr lang="en-US" dirty="0" err="1"/>
              <a:t>deres</a:t>
            </a:r>
            <a:r>
              <a:rPr lang="en-US" dirty="0"/>
              <a:t> 	     	      </a:t>
            </a:r>
            <a:r>
              <a:rPr lang="en-US" dirty="0" err="1"/>
              <a:t>formuer</a:t>
            </a:r>
            <a:r>
              <a:rPr lang="en-US" dirty="0"/>
              <a:t> </a:t>
            </a:r>
            <a:r>
              <a:rPr lang="en-US" dirty="0" err="1"/>
              <a:t>lige</a:t>
            </a:r>
            <a:r>
              <a:rPr lang="en-US" dirty="0"/>
              <a:t>, med </a:t>
            </a:r>
            <a:r>
              <a:rPr lang="en-US" dirty="0" err="1"/>
              <a:t>mindre</a:t>
            </a:r>
            <a:r>
              <a:rPr lang="en-US" dirty="0"/>
              <a:t> der er </a:t>
            </a:r>
            <a:r>
              <a:rPr lang="en-US" dirty="0" err="1"/>
              <a:t>indgået</a:t>
            </a:r>
            <a:r>
              <a:rPr lang="en-US" dirty="0"/>
              <a:t> </a:t>
            </a:r>
            <a:r>
              <a:rPr lang="en-US" dirty="0" err="1"/>
              <a:t>aftale</a:t>
            </a:r>
            <a:r>
              <a:rPr lang="en-US" dirty="0"/>
              <a:t> om </a:t>
            </a:r>
            <a:r>
              <a:rPr lang="en-US" dirty="0" err="1"/>
              <a:t>delingen</a:t>
            </a:r>
            <a:r>
              <a:rPr lang="en-US" dirty="0"/>
              <a:t> 	      </a:t>
            </a:r>
            <a:r>
              <a:rPr lang="en-US" dirty="0" err="1"/>
              <a:t>efter</a:t>
            </a:r>
            <a:r>
              <a:rPr lang="en-US" dirty="0"/>
              <a:t> §32 </a:t>
            </a:r>
            <a:r>
              <a:rPr lang="en-US" dirty="0" err="1"/>
              <a:t>eller</a:t>
            </a:r>
            <a:r>
              <a:rPr lang="en-US" dirty="0"/>
              <a:t> </a:t>
            </a:r>
            <a:r>
              <a:rPr lang="en-US" dirty="0" err="1"/>
              <a:t>andet</a:t>
            </a:r>
            <a:r>
              <a:rPr lang="en-US" dirty="0"/>
              <a:t> </a:t>
            </a:r>
            <a:r>
              <a:rPr lang="en-US" dirty="0" err="1"/>
              <a:t>følger</a:t>
            </a:r>
            <a:r>
              <a:rPr lang="en-US" dirty="0"/>
              <a:t> </a:t>
            </a:r>
            <a:r>
              <a:rPr lang="en-US" dirty="0" err="1"/>
              <a:t>af</a:t>
            </a:r>
            <a:r>
              <a:rPr lang="en-US" dirty="0"/>
              <a:t> §26.</a:t>
            </a:r>
          </a:p>
        </p:txBody>
      </p:sp>
    </p:spTree>
    <p:extLst>
      <p:ext uri="{BB962C8B-B14F-4D97-AF65-F5344CB8AC3E}">
        <p14:creationId xmlns:p14="http://schemas.microsoft.com/office/powerpoint/2010/main" val="3295151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Formuefællesskab</a:t>
            </a:r>
            <a:endParaRPr lang="da-DK" dirty="0"/>
          </a:p>
        </p:txBody>
      </p:sp>
      <p:sp>
        <p:nvSpPr>
          <p:cNvPr id="3" name="Pladsholder til indhold 2"/>
          <p:cNvSpPr>
            <a:spLocks noGrp="1"/>
          </p:cNvSpPr>
          <p:nvPr>
            <p:ph idx="1"/>
          </p:nvPr>
        </p:nvSpPr>
        <p:spPr/>
        <p:txBody>
          <a:bodyPr>
            <a:normAutofit fontScale="62500" lnSpcReduction="20000"/>
          </a:bodyPr>
          <a:lstStyle/>
          <a:p>
            <a:pPr marL="0" indent="0">
              <a:buNone/>
            </a:pPr>
            <a:r>
              <a:rPr lang="en-US" dirty="0" err="1"/>
              <a:t>Visse</a:t>
            </a:r>
            <a:r>
              <a:rPr lang="en-US" dirty="0"/>
              <a:t> </a:t>
            </a:r>
            <a:r>
              <a:rPr lang="en-US" dirty="0" err="1"/>
              <a:t>aktiver</a:t>
            </a:r>
            <a:r>
              <a:rPr lang="en-US" dirty="0"/>
              <a:t> </a:t>
            </a:r>
            <a:r>
              <a:rPr lang="en-US" dirty="0" err="1"/>
              <a:t>skal</a:t>
            </a:r>
            <a:r>
              <a:rPr lang="en-US" dirty="0"/>
              <a:t> IKKE </a:t>
            </a:r>
            <a:r>
              <a:rPr lang="en-US" dirty="0" err="1"/>
              <a:t>indgå</a:t>
            </a:r>
            <a:r>
              <a:rPr lang="en-US" dirty="0"/>
              <a:t> I et </a:t>
            </a:r>
            <a:r>
              <a:rPr lang="en-US" dirty="0" err="1"/>
              <a:t>skifte</a:t>
            </a:r>
            <a:r>
              <a:rPr lang="en-US" dirty="0"/>
              <a:t>/</a:t>
            </a:r>
            <a:r>
              <a:rPr lang="en-US" dirty="0" err="1"/>
              <a:t>bodeling</a:t>
            </a:r>
            <a:r>
              <a:rPr lang="en-US" dirty="0"/>
              <a:t>:</a:t>
            </a:r>
          </a:p>
          <a:p>
            <a:pPr marL="0" indent="0">
              <a:buNone/>
            </a:pPr>
            <a:endParaRPr lang="en-US" dirty="0"/>
          </a:p>
          <a:p>
            <a:pPr marL="0" indent="0">
              <a:buNone/>
            </a:pPr>
            <a:r>
              <a:rPr lang="en-US" b="1" dirty="0"/>
              <a:t>§ 31 - </a:t>
            </a:r>
            <a:r>
              <a:rPr lang="en-US" b="1" dirty="0" err="1"/>
              <a:t>Personlige</a:t>
            </a:r>
            <a:r>
              <a:rPr lang="en-US" b="1" dirty="0"/>
              <a:t> </a:t>
            </a:r>
            <a:r>
              <a:rPr lang="en-US" b="1" dirty="0" err="1"/>
              <a:t>effekter</a:t>
            </a:r>
            <a:r>
              <a:rPr lang="en-US" b="1" dirty="0"/>
              <a:t> </a:t>
            </a:r>
            <a:r>
              <a:rPr lang="en-US" dirty="0"/>
              <a:t>– se note 81 I </a:t>
            </a:r>
            <a:r>
              <a:rPr lang="en-US" dirty="0" err="1"/>
              <a:t>Karnov</a:t>
            </a:r>
            <a:endParaRPr lang="en-US" dirty="0"/>
          </a:p>
          <a:p>
            <a:r>
              <a:rPr lang="da-DK" b="0" i="0" dirty="0">
                <a:solidFill>
                  <a:srgbClr val="222222"/>
                </a:solidFill>
                <a:effectLst/>
                <a:latin typeface="kg-icons"/>
              </a:rPr>
              <a:t>Reglen indebærer, at en ægtefælle inden formuedelingen kan udtage aktiver, som udelukkende tjener til ægtefællens personlige brug, i det omfang aktivernes værdi ikke står i misforhold til ægtefællernes økonomiske forhold.</a:t>
            </a:r>
          </a:p>
          <a:p>
            <a:pPr algn="l"/>
            <a:r>
              <a:rPr lang="da-DK" b="0" i="0" dirty="0">
                <a:solidFill>
                  <a:srgbClr val="222222"/>
                </a:solidFill>
                <a:effectLst/>
                <a:latin typeface="kg-icons"/>
              </a:rPr>
              <a:t>§ 31 angår alene aktiver, der er delingsformue, og ikke aktiver, der er særeje. Reglen er både en kvantitativ ret til forlods udtagelse uden om boet og en kvalitativ regel om ret til at udtage genstande til personligt brug.</a:t>
            </a:r>
          </a:p>
          <a:p>
            <a:pPr algn="l"/>
            <a:r>
              <a:rPr lang="da-DK" b="0" i="0" dirty="0">
                <a:solidFill>
                  <a:srgbClr val="222222"/>
                </a:solidFill>
                <a:effectLst/>
                <a:latin typeface="kg-icons"/>
              </a:rPr>
              <a:t>Bestemmelsen omfatter tøj og smykker samt efter omstændighederne også sportsudstyr og andre hobbygenstande. Herudover kan bestemmelsen efter omstændighederne omfatte sports- og hobbyudstyr, personlig pc, iPad, mobiltelefon </a:t>
            </a:r>
            <a:r>
              <a:rPr lang="da-DK" b="0" i="0" dirty="0" err="1">
                <a:solidFill>
                  <a:srgbClr val="222222"/>
                </a:solidFill>
                <a:effectLst/>
                <a:latin typeface="kg-icons"/>
              </a:rPr>
              <a:t>o.l</a:t>
            </a:r>
            <a:r>
              <a:rPr lang="da-DK" b="0" i="0" dirty="0">
                <a:solidFill>
                  <a:srgbClr val="222222"/>
                </a:solidFill>
                <a:effectLst/>
                <a:latin typeface="kg-icons"/>
              </a:rPr>
              <a:t> Måske kan retten til forlods udtagelse også i dag udstrækkes til genstande beregnet til overvindelse af fysiske handicaps, fx en elscooter og måske en invalidebil.</a:t>
            </a:r>
            <a:endParaRPr lang="en-US" dirty="0"/>
          </a:p>
          <a:p>
            <a:r>
              <a:rPr lang="da-DK" b="0" i="0" dirty="0">
                <a:solidFill>
                  <a:srgbClr val="222222"/>
                </a:solidFill>
                <a:effectLst/>
                <a:latin typeface="kg-icons"/>
              </a:rPr>
              <a:t>At aktiverne udtages inden formuedelingen indebærer, at </a:t>
            </a:r>
            <a:r>
              <a:rPr lang="da-DK" b="1" i="0" dirty="0">
                <a:solidFill>
                  <a:srgbClr val="222222"/>
                </a:solidFill>
                <a:effectLst/>
                <a:latin typeface="kg-icons"/>
              </a:rPr>
              <a:t>de ikke skal medtages i boopgørelsen </a:t>
            </a:r>
            <a:r>
              <a:rPr lang="da-DK" b="0" i="0" dirty="0">
                <a:solidFill>
                  <a:srgbClr val="222222"/>
                </a:solidFill>
                <a:effectLst/>
                <a:latin typeface="kg-icons"/>
              </a:rPr>
              <a:t>og ikke skal vurderes ud over, hvad der er nødvendigt for at fastslå, at de ikke står i misforhold til ægtefællernes økonomiske forhold.</a:t>
            </a:r>
          </a:p>
          <a:p>
            <a:pPr marL="0" indent="0">
              <a:buNone/>
            </a:pPr>
            <a:r>
              <a:rPr lang="en-US" b="1" dirty="0"/>
              <a:t>§ 34 - Pensioner</a:t>
            </a:r>
          </a:p>
          <a:p>
            <a:endParaRPr lang="en-US" dirty="0"/>
          </a:p>
        </p:txBody>
      </p:sp>
      <p:pic>
        <p:nvPicPr>
          <p:cNvPr id="4" name="Billede 3"/>
          <p:cNvPicPr>
            <a:picLocks noChangeAspect="1"/>
          </p:cNvPicPr>
          <p:nvPr/>
        </p:nvPicPr>
        <p:blipFill>
          <a:blip r:embed="rId2"/>
          <a:stretch>
            <a:fillRect/>
          </a:stretch>
        </p:blipFill>
        <p:spPr>
          <a:xfrm>
            <a:off x="9774899" y="365125"/>
            <a:ext cx="2143125" cy="2143125"/>
          </a:xfrm>
          <a:prstGeom prst="rect">
            <a:avLst/>
          </a:prstGeom>
        </p:spPr>
      </p:pic>
    </p:spTree>
    <p:extLst>
      <p:ext uri="{BB962C8B-B14F-4D97-AF65-F5344CB8AC3E}">
        <p14:creationId xmlns:p14="http://schemas.microsoft.com/office/powerpoint/2010/main" val="2613411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91A1F-CAB0-4E13-902A-17917BE2111E}"/>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F647AC9B-768E-4160-BA90-E4A629D54BD9}"/>
              </a:ext>
            </a:extLst>
          </p:cNvPr>
          <p:cNvSpPr>
            <a:spLocks noGrp="1"/>
          </p:cNvSpPr>
          <p:nvPr>
            <p:ph idx="1"/>
          </p:nvPr>
        </p:nvSpPr>
        <p:spPr/>
        <p:txBody>
          <a:bodyPr>
            <a:normAutofit/>
          </a:bodyPr>
          <a:lstStyle/>
          <a:p>
            <a:pPr marL="457200" lvl="1" indent="0">
              <a:buNone/>
            </a:pPr>
            <a:r>
              <a:rPr lang="en-US" b="1" dirty="0"/>
              <a:t>§ 36 - </a:t>
            </a:r>
            <a:r>
              <a:rPr lang="en-US" b="1" dirty="0" err="1"/>
              <a:t>Personlige</a:t>
            </a:r>
            <a:r>
              <a:rPr lang="en-US" b="1" dirty="0"/>
              <a:t> </a:t>
            </a:r>
            <a:r>
              <a:rPr lang="en-US" b="1" dirty="0" err="1"/>
              <a:t>erstatninger</a:t>
            </a:r>
            <a:endParaRPr lang="en-US" b="1" dirty="0"/>
          </a:p>
          <a:p>
            <a:pPr lvl="2"/>
            <a:r>
              <a:rPr lang="da-DK" b="0" i="0" dirty="0">
                <a:solidFill>
                  <a:srgbClr val="222222"/>
                </a:solidFill>
                <a:effectLst/>
                <a:latin typeface="kg-icons"/>
              </a:rPr>
              <a:t>Baggrunden for retten til at udtage personskadeerstatning og forsørgertabserstatning forlods i forbindelse med formuedelingen ved separation og skilsmisse er, at sådanne erstatninger har et </a:t>
            </a:r>
            <a:r>
              <a:rPr lang="da-DK" b="1" i="0" dirty="0">
                <a:solidFill>
                  <a:srgbClr val="222222"/>
                </a:solidFill>
                <a:effectLst/>
                <a:latin typeface="kg-icons"/>
              </a:rPr>
              <a:t>særligt personligt præg</a:t>
            </a:r>
            <a:r>
              <a:rPr lang="da-DK" b="0" i="0" dirty="0">
                <a:solidFill>
                  <a:srgbClr val="222222"/>
                </a:solidFill>
                <a:effectLst/>
                <a:latin typeface="kg-icons"/>
              </a:rPr>
              <a:t>. Efter § 36, stk. 1, indgår værdien af en ægtefælles erstatninger, godtgørelser og forsikringsudbetalinger m.v., der skyldes erhvervsevnetab, varigt mén, svie og smerte, kritisk sygdom og tort m.v. som følge af personskade, ikke i formuedelingen. Personskadeerstatninger kompenserer for selve skaden på skadelidtes person, herunder den lidelse der er forbundet hermed, og for et eventuelt fremtidigt indtægtstab. </a:t>
            </a:r>
            <a:r>
              <a:rPr lang="da-DK" b="1" i="0" dirty="0">
                <a:solidFill>
                  <a:srgbClr val="222222"/>
                </a:solidFill>
                <a:effectLst/>
                <a:latin typeface="kg-icons"/>
              </a:rPr>
              <a:t>Kompenserer for fremtidigt indtægtstab</a:t>
            </a:r>
            <a:endParaRPr lang="en-US" b="1" dirty="0"/>
          </a:p>
          <a:p>
            <a:pPr marL="457200" lvl="1" indent="0">
              <a:buNone/>
            </a:pPr>
            <a:r>
              <a:rPr lang="en-US" b="1" dirty="0"/>
              <a:t>§ 37 – </a:t>
            </a:r>
            <a:r>
              <a:rPr lang="en-US" b="1" dirty="0" err="1"/>
              <a:t>Uoverdragelige</a:t>
            </a:r>
            <a:r>
              <a:rPr lang="en-US" b="1" dirty="0"/>
              <a:t> </a:t>
            </a:r>
            <a:r>
              <a:rPr lang="en-US" b="1" dirty="0" err="1"/>
              <a:t>personlige</a:t>
            </a:r>
            <a:r>
              <a:rPr lang="en-US" b="1" dirty="0"/>
              <a:t> </a:t>
            </a:r>
            <a:r>
              <a:rPr lang="en-US" b="1" dirty="0" err="1"/>
              <a:t>rettigheder</a:t>
            </a:r>
            <a:endParaRPr lang="en-US" b="1" dirty="0"/>
          </a:p>
          <a:p>
            <a:pPr lvl="2"/>
            <a:r>
              <a:rPr lang="da-DK" b="0" i="0" dirty="0">
                <a:solidFill>
                  <a:srgbClr val="222222"/>
                </a:solidFill>
                <a:effectLst/>
                <a:latin typeface="kg-icons"/>
              </a:rPr>
              <a:t>Personlige og </a:t>
            </a:r>
            <a:r>
              <a:rPr lang="da-DK" b="0" i="0" dirty="0" err="1">
                <a:solidFill>
                  <a:srgbClr val="222222"/>
                </a:solidFill>
                <a:effectLst/>
                <a:latin typeface="kg-icons"/>
              </a:rPr>
              <a:t>uoverdragelige</a:t>
            </a:r>
            <a:r>
              <a:rPr lang="da-DK" b="0" i="0" dirty="0">
                <a:solidFill>
                  <a:srgbClr val="222222"/>
                </a:solidFill>
                <a:effectLst/>
                <a:latin typeface="kg-icons"/>
              </a:rPr>
              <a:t> rettigheder omfatter bl.a. ophavsrettigheder, ret til biblioteksafgifter, bundne opsparinger, båndlagt arv og gave samt goodwill.</a:t>
            </a:r>
            <a:endParaRPr lang="en-US" dirty="0"/>
          </a:p>
          <a:p>
            <a:pPr marL="457200" lvl="1" indent="0">
              <a:buNone/>
            </a:pPr>
            <a:r>
              <a:rPr lang="en-US" dirty="0" err="1"/>
              <a:t>Andet</a:t>
            </a:r>
            <a:r>
              <a:rPr lang="en-US" dirty="0"/>
              <a:t> </a:t>
            </a:r>
            <a:r>
              <a:rPr lang="en-US" dirty="0" err="1"/>
              <a:t>kan</a:t>
            </a:r>
            <a:r>
              <a:rPr lang="en-US" dirty="0"/>
              <a:t> </a:t>
            </a:r>
            <a:r>
              <a:rPr lang="en-US" dirty="0" err="1"/>
              <a:t>altid</a:t>
            </a:r>
            <a:r>
              <a:rPr lang="en-US" dirty="0"/>
              <a:t> </a:t>
            </a:r>
            <a:r>
              <a:rPr lang="en-US" dirty="0" err="1"/>
              <a:t>aftales</a:t>
            </a:r>
            <a:r>
              <a:rPr lang="en-US" dirty="0"/>
              <a:t> I </a:t>
            </a:r>
            <a:r>
              <a:rPr lang="en-US" dirty="0" err="1"/>
              <a:t>en</a:t>
            </a:r>
            <a:r>
              <a:rPr lang="en-US" dirty="0"/>
              <a:t> </a:t>
            </a:r>
            <a:r>
              <a:rPr lang="en-US" dirty="0" err="1"/>
              <a:t>ægtepagt</a:t>
            </a:r>
            <a:r>
              <a:rPr lang="en-US" dirty="0"/>
              <a:t> – </a:t>
            </a:r>
            <a:r>
              <a:rPr lang="en-US" dirty="0" err="1"/>
              <a:t>f.eks</a:t>
            </a:r>
            <a:r>
              <a:rPr lang="en-US" dirty="0"/>
              <a:t>. </a:t>
            </a:r>
            <a:r>
              <a:rPr lang="en-US" dirty="0" err="1"/>
              <a:t>forskellige</a:t>
            </a:r>
            <a:r>
              <a:rPr lang="en-US" dirty="0"/>
              <a:t> former for </a:t>
            </a:r>
            <a:r>
              <a:rPr lang="en-US" dirty="0" err="1"/>
              <a:t>særeje</a:t>
            </a:r>
            <a:r>
              <a:rPr lang="en-US" dirty="0"/>
              <a:t>.</a:t>
            </a:r>
            <a:endParaRPr lang="da-DK" dirty="0"/>
          </a:p>
          <a:p>
            <a:endParaRPr lang="da-DK" dirty="0"/>
          </a:p>
        </p:txBody>
      </p:sp>
    </p:spTree>
    <p:extLst>
      <p:ext uri="{BB962C8B-B14F-4D97-AF65-F5344CB8AC3E}">
        <p14:creationId xmlns:p14="http://schemas.microsoft.com/office/powerpoint/2010/main" val="1879816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b="1" dirty="0" err="1"/>
              <a:t>Særråden</a:t>
            </a:r>
            <a:br>
              <a:rPr lang="en-US" b="1" dirty="0"/>
            </a:br>
            <a:r>
              <a:rPr lang="en-US" b="1" dirty="0" err="1"/>
              <a:t>Ægtefælleloven</a:t>
            </a:r>
            <a:r>
              <a:rPr lang="en-US" b="1" dirty="0"/>
              <a:t> §1</a:t>
            </a:r>
            <a:endParaRPr lang="da-DK" b="1" dirty="0"/>
          </a:p>
        </p:txBody>
      </p:sp>
      <p:sp>
        <p:nvSpPr>
          <p:cNvPr id="3" name="Pladsholder til indhold 2"/>
          <p:cNvSpPr>
            <a:spLocks noGrp="1"/>
          </p:cNvSpPr>
          <p:nvPr>
            <p:ph idx="1"/>
          </p:nvPr>
        </p:nvSpPr>
        <p:spPr>
          <a:xfrm>
            <a:off x="838200" y="2053652"/>
            <a:ext cx="10515600" cy="4601981"/>
          </a:xfrm>
        </p:spPr>
        <p:txBody>
          <a:bodyPr>
            <a:normAutofit/>
          </a:bodyPr>
          <a:lstStyle/>
          <a:p>
            <a:pPr marL="0" indent="0">
              <a:buNone/>
            </a:pPr>
            <a:r>
              <a:rPr lang="en-US" dirty="0" err="1"/>
              <a:t>Særråden</a:t>
            </a:r>
            <a:r>
              <a:rPr lang="en-US" dirty="0"/>
              <a:t> </a:t>
            </a:r>
            <a:r>
              <a:rPr lang="en-US" dirty="0" err="1"/>
              <a:t>er</a:t>
            </a:r>
            <a:r>
              <a:rPr lang="en-US" dirty="0"/>
              <a:t> </a:t>
            </a:r>
            <a:r>
              <a:rPr lang="en-US" dirty="0" err="1"/>
              <a:t>ubegrænset</a:t>
            </a:r>
            <a:r>
              <a:rPr lang="en-US" dirty="0"/>
              <a:t> </a:t>
            </a:r>
            <a:r>
              <a:rPr lang="en-US" dirty="0" err="1"/>
              <a:t>råden</a:t>
            </a:r>
            <a:r>
              <a:rPr lang="en-US" dirty="0"/>
              <a:t> over </a:t>
            </a:r>
            <a:r>
              <a:rPr lang="en-US" dirty="0" err="1"/>
              <a:t>egen</a:t>
            </a:r>
            <a:r>
              <a:rPr lang="en-US" dirty="0"/>
              <a:t> </a:t>
            </a:r>
            <a:r>
              <a:rPr lang="en-US" dirty="0" err="1"/>
              <a:t>bodel</a:t>
            </a:r>
            <a:r>
              <a:rPr lang="en-US" dirty="0"/>
              <a:t>. </a:t>
            </a:r>
          </a:p>
          <a:p>
            <a:pPr marL="0" indent="0">
              <a:buNone/>
            </a:pPr>
            <a:r>
              <a:rPr lang="en-US" dirty="0"/>
              <a:t>(give </a:t>
            </a:r>
            <a:r>
              <a:rPr lang="en-US" dirty="0" err="1"/>
              <a:t>væk</a:t>
            </a:r>
            <a:r>
              <a:rPr lang="en-US" dirty="0"/>
              <a:t>/</a:t>
            </a:r>
            <a:r>
              <a:rPr lang="en-US" dirty="0" err="1"/>
              <a:t>pantsætte</a:t>
            </a:r>
            <a:r>
              <a:rPr lang="en-US" dirty="0"/>
              <a:t>/</a:t>
            </a:r>
            <a:r>
              <a:rPr lang="en-US" dirty="0" err="1"/>
              <a:t>sælge</a:t>
            </a:r>
            <a:r>
              <a:rPr lang="en-US" dirty="0"/>
              <a:t>)</a:t>
            </a:r>
          </a:p>
          <a:p>
            <a:pPr marL="0" indent="0">
              <a:buNone/>
            </a:pPr>
            <a:endParaRPr lang="en-US" dirty="0"/>
          </a:p>
          <a:p>
            <a:r>
              <a:rPr lang="en-US" dirty="0" err="1"/>
              <a:t>Ejendele</a:t>
            </a:r>
            <a:r>
              <a:rPr lang="en-US" dirty="0"/>
              <a:t>, </a:t>
            </a:r>
            <a:r>
              <a:rPr lang="en-US" dirty="0" err="1"/>
              <a:t>som</a:t>
            </a:r>
            <a:r>
              <a:rPr lang="en-US" dirty="0"/>
              <a:t> man </a:t>
            </a:r>
            <a:r>
              <a:rPr lang="en-US" dirty="0" err="1"/>
              <a:t>ejer</a:t>
            </a:r>
            <a:r>
              <a:rPr lang="en-US" dirty="0"/>
              <a:t> </a:t>
            </a:r>
            <a:r>
              <a:rPr lang="en-US" dirty="0" err="1"/>
              <a:t>ved</a:t>
            </a:r>
            <a:r>
              <a:rPr lang="en-US" dirty="0"/>
              <a:t> </a:t>
            </a:r>
            <a:r>
              <a:rPr lang="en-US" dirty="0" err="1"/>
              <a:t>ægteskabets</a:t>
            </a:r>
            <a:r>
              <a:rPr lang="en-US" dirty="0"/>
              <a:t> </a:t>
            </a:r>
            <a:r>
              <a:rPr lang="en-US" dirty="0" err="1"/>
              <a:t>indgåelse</a:t>
            </a:r>
            <a:endParaRPr lang="en-US" dirty="0"/>
          </a:p>
          <a:p>
            <a:r>
              <a:rPr lang="en-US" dirty="0" err="1"/>
              <a:t>Ejendele</a:t>
            </a:r>
            <a:r>
              <a:rPr lang="en-US" dirty="0"/>
              <a:t>, man </a:t>
            </a:r>
            <a:r>
              <a:rPr lang="en-US" dirty="0" err="1"/>
              <a:t>selv</a:t>
            </a:r>
            <a:r>
              <a:rPr lang="en-US" dirty="0"/>
              <a:t> </a:t>
            </a:r>
            <a:r>
              <a:rPr lang="en-US" dirty="0" err="1"/>
              <a:t>har</a:t>
            </a:r>
            <a:r>
              <a:rPr lang="en-US" dirty="0"/>
              <a:t> </a:t>
            </a:r>
            <a:r>
              <a:rPr lang="en-US" dirty="0" err="1"/>
              <a:t>anskaffet</a:t>
            </a:r>
            <a:r>
              <a:rPr lang="en-US" dirty="0"/>
              <a:t> sig under </a:t>
            </a:r>
            <a:r>
              <a:rPr lang="en-US" dirty="0" err="1"/>
              <a:t>ægteskabet</a:t>
            </a:r>
            <a:endParaRPr lang="en-US" dirty="0"/>
          </a:p>
          <a:p>
            <a:r>
              <a:rPr lang="en-US" dirty="0" err="1"/>
              <a:t>Ejendele</a:t>
            </a:r>
            <a:r>
              <a:rPr lang="en-US" dirty="0"/>
              <a:t>, </a:t>
            </a:r>
            <a:r>
              <a:rPr lang="en-US" dirty="0" err="1"/>
              <a:t>som</a:t>
            </a:r>
            <a:r>
              <a:rPr lang="en-US" dirty="0"/>
              <a:t> man </a:t>
            </a:r>
            <a:r>
              <a:rPr lang="en-US" dirty="0" err="1"/>
              <a:t>har</a:t>
            </a:r>
            <a:r>
              <a:rPr lang="en-US" dirty="0"/>
              <a:t> </a:t>
            </a:r>
            <a:r>
              <a:rPr lang="en-US" dirty="0" err="1"/>
              <a:t>fået</a:t>
            </a:r>
            <a:r>
              <a:rPr lang="en-US" dirty="0"/>
              <a:t> </a:t>
            </a:r>
            <a:r>
              <a:rPr lang="en-US" dirty="0" err="1"/>
              <a:t>som</a:t>
            </a:r>
            <a:r>
              <a:rPr lang="en-US" dirty="0"/>
              <a:t> gave </a:t>
            </a:r>
            <a:r>
              <a:rPr lang="en-US" dirty="0" err="1"/>
              <a:t>eller</a:t>
            </a:r>
            <a:r>
              <a:rPr lang="en-US" dirty="0"/>
              <a:t> </a:t>
            </a:r>
            <a:r>
              <a:rPr lang="en-US" dirty="0" err="1"/>
              <a:t>arvet</a:t>
            </a:r>
            <a:r>
              <a:rPr lang="en-US" dirty="0"/>
              <a:t> under </a:t>
            </a:r>
            <a:r>
              <a:rPr lang="en-US" dirty="0" err="1"/>
              <a:t>ægteskabet</a:t>
            </a:r>
            <a:r>
              <a:rPr lang="en-US" dirty="0"/>
              <a:t>,</a:t>
            </a:r>
          </a:p>
          <a:p>
            <a:pPr lvl="1"/>
            <a:r>
              <a:rPr lang="en-US" dirty="0" err="1"/>
              <a:t>Jf</a:t>
            </a:r>
            <a:r>
              <a:rPr lang="en-US" dirty="0"/>
              <a:t>. </a:t>
            </a:r>
            <a:r>
              <a:rPr lang="en-US" dirty="0" err="1"/>
              <a:t>Konkursloven</a:t>
            </a:r>
            <a:r>
              <a:rPr lang="en-US" dirty="0"/>
              <a:t> §64</a:t>
            </a:r>
          </a:p>
          <a:p>
            <a:pPr lvl="1"/>
            <a:r>
              <a:rPr lang="en-US" dirty="0"/>
              <a:t>Der </a:t>
            </a:r>
            <a:r>
              <a:rPr lang="en-US" dirty="0" err="1"/>
              <a:t>kræves</a:t>
            </a:r>
            <a:r>
              <a:rPr lang="en-US" dirty="0"/>
              <a:t> </a:t>
            </a:r>
            <a:r>
              <a:rPr lang="en-US" dirty="0" err="1"/>
              <a:t>ikke</a:t>
            </a:r>
            <a:r>
              <a:rPr lang="en-US" dirty="0"/>
              <a:t> </a:t>
            </a:r>
            <a:r>
              <a:rPr lang="en-US" dirty="0" err="1"/>
              <a:t>tinglysning</a:t>
            </a:r>
            <a:r>
              <a:rPr lang="en-US" dirty="0"/>
              <a:t> for </a:t>
            </a:r>
            <a:r>
              <a:rPr lang="en-US" dirty="0" err="1"/>
              <a:t>gaver</a:t>
            </a:r>
            <a:r>
              <a:rPr lang="en-US" dirty="0"/>
              <a:t>, men det er </a:t>
            </a:r>
            <a:r>
              <a:rPr lang="en-US" dirty="0" err="1"/>
              <a:t>muligt</a:t>
            </a:r>
            <a:r>
              <a:rPr lang="en-US" dirty="0"/>
              <a:t> at </a:t>
            </a:r>
            <a:r>
              <a:rPr lang="en-US" dirty="0" err="1"/>
              <a:t>omstøde</a:t>
            </a:r>
            <a:r>
              <a:rPr lang="en-US" dirty="0"/>
              <a:t> under </a:t>
            </a:r>
            <a:r>
              <a:rPr lang="en-US" dirty="0" err="1"/>
              <a:t>visse</a:t>
            </a:r>
            <a:r>
              <a:rPr lang="en-US" dirty="0"/>
              <a:t> forhold</a:t>
            </a:r>
          </a:p>
        </p:txBody>
      </p:sp>
    </p:spTree>
    <p:extLst>
      <p:ext uri="{BB962C8B-B14F-4D97-AF65-F5344CB8AC3E}">
        <p14:creationId xmlns:p14="http://schemas.microsoft.com/office/powerpoint/2010/main" val="3411139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Særråden</a:t>
            </a:r>
            <a:r>
              <a:rPr lang="en-US" dirty="0"/>
              <a:t> ?? </a:t>
            </a:r>
            <a:r>
              <a:rPr lang="en-US" dirty="0" err="1"/>
              <a:t>Vigtigt</a:t>
            </a:r>
            <a:r>
              <a:rPr lang="en-US" dirty="0"/>
              <a:t>! </a:t>
            </a:r>
            <a:endParaRPr lang="da-DK" dirty="0"/>
          </a:p>
        </p:txBody>
      </p:sp>
      <p:sp>
        <p:nvSpPr>
          <p:cNvPr id="3" name="Pladsholder til indhold 2"/>
          <p:cNvSpPr>
            <a:spLocks noGrp="1"/>
          </p:cNvSpPr>
          <p:nvPr>
            <p:ph idx="1"/>
          </p:nvPr>
        </p:nvSpPr>
        <p:spPr/>
        <p:txBody>
          <a:bodyPr>
            <a:normAutofit fontScale="92500" lnSpcReduction="10000"/>
          </a:bodyPr>
          <a:lstStyle/>
          <a:p>
            <a:pPr marL="0" indent="0">
              <a:buNone/>
            </a:pPr>
            <a:r>
              <a:rPr lang="en-US" dirty="0" err="1"/>
              <a:t>Undtagelser</a:t>
            </a:r>
            <a:r>
              <a:rPr lang="en-US" dirty="0"/>
              <a:t>:</a:t>
            </a:r>
          </a:p>
          <a:p>
            <a:pPr marL="0" indent="0">
              <a:buNone/>
            </a:pPr>
            <a:r>
              <a:rPr lang="en-US" dirty="0"/>
              <a:t>§1, stk. 2: </a:t>
            </a:r>
            <a:r>
              <a:rPr lang="en-US" dirty="0" err="1"/>
              <a:t>En</a:t>
            </a:r>
            <a:r>
              <a:rPr lang="en-US" dirty="0"/>
              <a:t> </a:t>
            </a:r>
            <a:r>
              <a:rPr lang="en-US" dirty="0" err="1"/>
              <a:t>ægtefælle</a:t>
            </a:r>
            <a:r>
              <a:rPr lang="en-US" dirty="0"/>
              <a:t> </a:t>
            </a:r>
            <a:r>
              <a:rPr lang="en-US" dirty="0" err="1"/>
              <a:t>må</a:t>
            </a:r>
            <a:r>
              <a:rPr lang="en-US" dirty="0"/>
              <a:t> </a:t>
            </a:r>
            <a:r>
              <a:rPr lang="en-US" dirty="0" err="1"/>
              <a:t>ikke</a:t>
            </a:r>
            <a:r>
              <a:rPr lang="en-US" dirty="0"/>
              <a:t> </a:t>
            </a:r>
            <a:r>
              <a:rPr lang="en-US" dirty="0" err="1"/>
              <a:t>råde</a:t>
            </a:r>
            <a:r>
              <a:rPr lang="en-US" dirty="0"/>
              <a:t> over sin </a:t>
            </a:r>
            <a:r>
              <a:rPr lang="en-US" dirty="0" err="1"/>
              <a:t>formue</a:t>
            </a:r>
            <a:r>
              <a:rPr lang="en-US" dirty="0"/>
              <a:t> </a:t>
            </a:r>
            <a:r>
              <a:rPr lang="en-US" dirty="0" err="1"/>
              <a:t>på</a:t>
            </a:r>
            <a:r>
              <a:rPr lang="en-US" dirty="0"/>
              <a:t> </a:t>
            </a:r>
            <a:r>
              <a:rPr lang="en-US" dirty="0" err="1"/>
              <a:t>en</a:t>
            </a:r>
            <a:r>
              <a:rPr lang="en-US" dirty="0"/>
              <a:t> </a:t>
            </a:r>
            <a:r>
              <a:rPr lang="en-US" dirty="0" err="1"/>
              <a:t>sådan</a:t>
            </a:r>
            <a:r>
              <a:rPr lang="en-US" dirty="0"/>
              <a:t> made, at den </a:t>
            </a:r>
            <a:r>
              <a:rPr lang="en-US" dirty="0" err="1"/>
              <a:t>ikke</a:t>
            </a:r>
            <a:r>
              <a:rPr lang="en-US" dirty="0"/>
              <a:t> </a:t>
            </a:r>
            <a:r>
              <a:rPr lang="en-US" dirty="0" err="1"/>
              <a:t>utilbørligt</a:t>
            </a:r>
            <a:r>
              <a:rPr lang="en-US" dirty="0"/>
              <a:t>  </a:t>
            </a:r>
            <a:r>
              <a:rPr lang="en-US" dirty="0" err="1"/>
              <a:t>forringes</a:t>
            </a:r>
            <a:r>
              <a:rPr lang="en-US" dirty="0"/>
              <a:t> </a:t>
            </a:r>
            <a:r>
              <a:rPr lang="en-US" dirty="0" err="1"/>
              <a:t>til</a:t>
            </a:r>
            <a:r>
              <a:rPr lang="en-US" dirty="0"/>
              <a:t> </a:t>
            </a:r>
            <a:r>
              <a:rPr lang="en-US" dirty="0" err="1"/>
              <a:t>skade</a:t>
            </a:r>
            <a:r>
              <a:rPr lang="en-US" dirty="0"/>
              <a:t> for den </a:t>
            </a:r>
            <a:r>
              <a:rPr lang="en-US" dirty="0" err="1"/>
              <a:t>anden</a:t>
            </a:r>
            <a:r>
              <a:rPr lang="en-US" dirty="0"/>
              <a:t> </a:t>
            </a:r>
            <a:r>
              <a:rPr lang="en-US" dirty="0" err="1"/>
              <a:t>ægtefælle</a:t>
            </a:r>
            <a:r>
              <a:rPr lang="en-US" dirty="0"/>
              <a:t>.</a:t>
            </a:r>
          </a:p>
          <a:p>
            <a:pPr marL="0" indent="0">
              <a:buNone/>
            </a:pPr>
            <a:r>
              <a:rPr lang="en-US" dirty="0"/>
              <a:t>§6 </a:t>
            </a:r>
            <a:r>
              <a:rPr lang="en-US" dirty="0" err="1"/>
              <a:t>Familiens</a:t>
            </a:r>
            <a:r>
              <a:rPr lang="en-US" dirty="0"/>
              <a:t> </a:t>
            </a:r>
            <a:r>
              <a:rPr lang="en-US" dirty="0" err="1">
                <a:solidFill>
                  <a:srgbClr val="FF0000"/>
                </a:solidFill>
              </a:rPr>
              <a:t>helårsbolig</a:t>
            </a:r>
            <a:r>
              <a:rPr lang="en-US" dirty="0"/>
              <a:t> (</a:t>
            </a:r>
            <a:r>
              <a:rPr lang="en-US" dirty="0" err="1"/>
              <a:t>selv</a:t>
            </a:r>
            <a:r>
              <a:rPr lang="en-US" dirty="0"/>
              <a:t> om man er </a:t>
            </a:r>
            <a:r>
              <a:rPr lang="en-US" dirty="0" err="1"/>
              <a:t>eneejer</a:t>
            </a:r>
            <a:r>
              <a:rPr lang="en-US" dirty="0"/>
              <a:t>)</a:t>
            </a:r>
          </a:p>
          <a:p>
            <a:r>
              <a:rPr lang="en-US" dirty="0" err="1"/>
              <a:t>En</a:t>
            </a:r>
            <a:r>
              <a:rPr lang="en-US" dirty="0"/>
              <a:t> </a:t>
            </a:r>
            <a:r>
              <a:rPr lang="en-US" dirty="0" err="1"/>
              <a:t>ægtefælle</a:t>
            </a:r>
            <a:r>
              <a:rPr lang="en-US" dirty="0"/>
              <a:t> </a:t>
            </a:r>
            <a:r>
              <a:rPr lang="en-US" dirty="0" err="1"/>
              <a:t>må</a:t>
            </a:r>
            <a:r>
              <a:rPr lang="en-US" dirty="0"/>
              <a:t> </a:t>
            </a:r>
            <a:r>
              <a:rPr lang="en-US" dirty="0" err="1"/>
              <a:t>ikke</a:t>
            </a:r>
            <a:r>
              <a:rPr lang="en-US" dirty="0"/>
              <a:t> </a:t>
            </a:r>
            <a:r>
              <a:rPr lang="en-US" dirty="0" err="1"/>
              <a:t>uden</a:t>
            </a:r>
            <a:r>
              <a:rPr lang="en-US" dirty="0"/>
              <a:t> den </a:t>
            </a:r>
            <a:r>
              <a:rPr lang="en-US" dirty="0" err="1"/>
              <a:t>anden</a:t>
            </a:r>
            <a:r>
              <a:rPr lang="en-US" dirty="0"/>
              <a:t> </a:t>
            </a:r>
            <a:r>
              <a:rPr lang="en-US" dirty="0" err="1"/>
              <a:t>ægtefælles</a:t>
            </a:r>
            <a:r>
              <a:rPr lang="en-US" dirty="0"/>
              <a:t> </a:t>
            </a:r>
            <a:r>
              <a:rPr lang="en-US" dirty="0" err="1"/>
              <a:t>samtykke</a:t>
            </a:r>
            <a:r>
              <a:rPr lang="en-US" dirty="0"/>
              <a:t> </a:t>
            </a:r>
            <a:r>
              <a:rPr lang="en-US" dirty="0" err="1"/>
              <a:t>indgå</a:t>
            </a:r>
            <a:r>
              <a:rPr lang="en-US" dirty="0"/>
              <a:t> </a:t>
            </a:r>
            <a:r>
              <a:rPr lang="en-US" dirty="0" err="1"/>
              <a:t>aftale</a:t>
            </a:r>
            <a:r>
              <a:rPr lang="en-US" dirty="0"/>
              <a:t> om at </a:t>
            </a:r>
            <a:r>
              <a:rPr lang="en-US" dirty="0" err="1"/>
              <a:t>overdrage</a:t>
            </a:r>
            <a:r>
              <a:rPr lang="en-US" dirty="0"/>
              <a:t>…..families </a:t>
            </a:r>
            <a:r>
              <a:rPr lang="en-US" dirty="0" err="1"/>
              <a:t>helårsbolig</a:t>
            </a:r>
            <a:r>
              <a:rPr lang="en-US" dirty="0"/>
              <a:t> </a:t>
            </a:r>
            <a:r>
              <a:rPr lang="en-US" dirty="0" err="1"/>
              <a:t>eller</a:t>
            </a:r>
            <a:r>
              <a:rPr lang="en-US" dirty="0"/>
              <a:t> </a:t>
            </a:r>
            <a:r>
              <a:rPr lang="en-US" dirty="0" err="1"/>
              <a:t>en</a:t>
            </a:r>
            <a:r>
              <a:rPr lang="en-US" dirty="0"/>
              <a:t> </a:t>
            </a:r>
            <a:r>
              <a:rPr lang="en-US" dirty="0" err="1"/>
              <a:t>bolig</a:t>
            </a:r>
            <a:r>
              <a:rPr lang="en-US" dirty="0"/>
              <a:t>, </a:t>
            </a:r>
            <a:r>
              <a:rPr lang="en-US" dirty="0" err="1"/>
              <a:t>som</a:t>
            </a:r>
            <a:r>
              <a:rPr lang="en-US" dirty="0"/>
              <a:t> er </a:t>
            </a:r>
            <a:r>
              <a:rPr lang="en-US" dirty="0" err="1"/>
              <a:t>bestemt</a:t>
            </a:r>
            <a:r>
              <a:rPr lang="en-US" dirty="0"/>
              <a:t> </a:t>
            </a:r>
            <a:r>
              <a:rPr lang="en-US" dirty="0" err="1"/>
              <a:t>til</a:t>
            </a:r>
            <a:r>
              <a:rPr lang="en-US" dirty="0"/>
              <a:t> </a:t>
            </a:r>
            <a:r>
              <a:rPr lang="en-US" dirty="0" err="1"/>
              <a:t>famliens</a:t>
            </a:r>
            <a:r>
              <a:rPr lang="en-US" dirty="0"/>
              <a:t> </a:t>
            </a:r>
            <a:r>
              <a:rPr lang="en-US" dirty="0" err="1"/>
              <a:t>helårsbolig</a:t>
            </a:r>
            <a:r>
              <a:rPr lang="en-US" dirty="0"/>
              <a:t>, </a:t>
            </a:r>
            <a:r>
              <a:rPr lang="en-US" dirty="0" err="1"/>
              <a:t>når</a:t>
            </a:r>
            <a:r>
              <a:rPr lang="en-US" dirty="0"/>
              <a:t> </a:t>
            </a:r>
            <a:r>
              <a:rPr lang="en-US" dirty="0" err="1"/>
              <a:t>boligen</a:t>
            </a:r>
            <a:r>
              <a:rPr lang="en-US" dirty="0"/>
              <a:t> </a:t>
            </a:r>
            <a:r>
              <a:rPr lang="en-US" dirty="0" err="1"/>
              <a:t>helt</a:t>
            </a:r>
            <a:r>
              <a:rPr lang="en-US" dirty="0"/>
              <a:t> </a:t>
            </a:r>
            <a:r>
              <a:rPr lang="en-US" dirty="0" err="1"/>
              <a:t>eller</a:t>
            </a:r>
            <a:r>
              <a:rPr lang="en-US" dirty="0"/>
              <a:t> </a:t>
            </a:r>
            <a:r>
              <a:rPr lang="en-US" dirty="0" err="1"/>
              <a:t>delvist</a:t>
            </a:r>
            <a:r>
              <a:rPr lang="en-US" dirty="0"/>
              <a:t> </a:t>
            </a:r>
            <a:r>
              <a:rPr lang="en-US" dirty="0" err="1"/>
              <a:t>indgår</a:t>
            </a:r>
            <a:r>
              <a:rPr lang="en-US" dirty="0"/>
              <a:t> I </a:t>
            </a:r>
            <a:r>
              <a:rPr lang="en-US" dirty="0" err="1"/>
              <a:t>ligedelingen</a:t>
            </a:r>
            <a:r>
              <a:rPr lang="en-US" dirty="0"/>
              <a:t> </a:t>
            </a:r>
            <a:r>
              <a:rPr lang="en-US" dirty="0" err="1"/>
              <a:t>efter</a:t>
            </a:r>
            <a:r>
              <a:rPr lang="en-US" dirty="0"/>
              <a:t> §5, stk.1. 1. pkt. </a:t>
            </a:r>
          </a:p>
          <a:p>
            <a:r>
              <a:rPr lang="en-US" dirty="0" err="1"/>
              <a:t>Samejeaktiver</a:t>
            </a:r>
            <a:r>
              <a:rPr lang="en-US" dirty="0"/>
              <a:t>  - </a:t>
            </a:r>
            <a:r>
              <a:rPr lang="en-US" dirty="0" err="1"/>
              <a:t>rådes</a:t>
            </a:r>
            <a:r>
              <a:rPr lang="en-US" dirty="0"/>
              <a:t> over I </a:t>
            </a:r>
            <a:r>
              <a:rPr lang="en-US" dirty="0" err="1"/>
              <a:t>fællesskab</a:t>
            </a:r>
            <a:endParaRPr lang="da-DK" dirty="0"/>
          </a:p>
          <a:p>
            <a:r>
              <a:rPr lang="en-US" dirty="0" err="1"/>
              <a:t>Løsøre</a:t>
            </a:r>
            <a:r>
              <a:rPr lang="en-US" dirty="0"/>
              <a:t> – </a:t>
            </a:r>
          </a:p>
          <a:p>
            <a:r>
              <a:rPr lang="en-US" dirty="0" err="1"/>
              <a:t>Særeje</a:t>
            </a:r>
            <a:endParaRPr lang="da-DK" dirty="0"/>
          </a:p>
        </p:txBody>
      </p:sp>
    </p:spTree>
    <p:extLst>
      <p:ext uri="{BB962C8B-B14F-4D97-AF65-F5344CB8AC3E}">
        <p14:creationId xmlns:p14="http://schemas.microsoft.com/office/powerpoint/2010/main" val="4034115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Råden</a:t>
            </a:r>
            <a:r>
              <a:rPr lang="en-US" dirty="0"/>
              <a:t> over </a:t>
            </a:r>
            <a:r>
              <a:rPr lang="en-US" dirty="0" err="1"/>
              <a:t>hinandens</a:t>
            </a:r>
            <a:r>
              <a:rPr lang="en-US" dirty="0"/>
              <a:t> </a:t>
            </a:r>
            <a:r>
              <a:rPr lang="en-US" dirty="0" err="1"/>
              <a:t>aktiver</a:t>
            </a:r>
            <a:endParaRPr lang="da-DK" dirty="0"/>
          </a:p>
        </p:txBody>
      </p:sp>
      <p:sp>
        <p:nvSpPr>
          <p:cNvPr id="3" name="Pladsholder til indhold 2"/>
          <p:cNvSpPr>
            <a:spLocks noGrp="1"/>
          </p:cNvSpPr>
          <p:nvPr>
            <p:ph idx="1"/>
          </p:nvPr>
        </p:nvSpPr>
        <p:spPr/>
        <p:txBody>
          <a:bodyPr/>
          <a:lstStyle/>
          <a:p>
            <a:pPr marL="0" indent="0">
              <a:buNone/>
            </a:pPr>
            <a:r>
              <a:rPr lang="da-DK" b="1" dirty="0"/>
              <a:t>Lov om ægtefællers økonomiske forhold § 11 </a:t>
            </a:r>
          </a:p>
          <a:p>
            <a:r>
              <a:rPr lang="da-DK" dirty="0"/>
              <a:t>Har en ægtefælle overladt løsøre til brug i den anden ægtefælles erhvervsvirksomhed, bliver den ægtefælle, der ejer løsøret, bundet af aftaler om løsøret, som den anden ægtefælle har indgået med tredjemand. Dette gælder dog ikke, hvis tredjemand vidste eller burde vide, at ægtefællen ikke var berettiget til at indgå aftalen.</a:t>
            </a:r>
          </a:p>
          <a:p>
            <a:endParaRPr lang="en-US" dirty="0"/>
          </a:p>
          <a:p>
            <a:r>
              <a:rPr lang="en-US" dirty="0" err="1"/>
              <a:t>Gælder</a:t>
            </a:r>
            <a:r>
              <a:rPr lang="en-US" dirty="0"/>
              <a:t> </a:t>
            </a:r>
            <a:r>
              <a:rPr lang="en-US" dirty="0" err="1"/>
              <a:t>både</a:t>
            </a:r>
            <a:r>
              <a:rPr lang="en-US" dirty="0"/>
              <a:t> for </a:t>
            </a:r>
            <a:r>
              <a:rPr lang="en-US" dirty="0" err="1"/>
              <a:t>delingsformuen</a:t>
            </a:r>
            <a:r>
              <a:rPr lang="en-US" dirty="0"/>
              <a:t> </a:t>
            </a:r>
            <a:r>
              <a:rPr lang="en-US" dirty="0" err="1"/>
              <a:t>og</a:t>
            </a:r>
            <a:r>
              <a:rPr lang="en-US" dirty="0"/>
              <a:t> </a:t>
            </a:r>
            <a:r>
              <a:rPr lang="en-US" dirty="0" err="1"/>
              <a:t>særejeaktiver</a:t>
            </a:r>
            <a:endParaRPr lang="da-DK" dirty="0"/>
          </a:p>
          <a:p>
            <a:endParaRPr lang="da-DK" dirty="0"/>
          </a:p>
        </p:txBody>
      </p:sp>
    </p:spTree>
    <p:extLst>
      <p:ext uri="{BB962C8B-B14F-4D97-AF65-F5344CB8AC3E}">
        <p14:creationId xmlns:p14="http://schemas.microsoft.com/office/powerpoint/2010/main" val="1623991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0" name="Rectangle 7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30936" y="640080"/>
            <a:ext cx="4818888" cy="1481328"/>
          </a:xfrm>
        </p:spPr>
        <p:txBody>
          <a:bodyPr anchor="b">
            <a:normAutofit/>
          </a:bodyPr>
          <a:lstStyle/>
          <a:p>
            <a:r>
              <a:rPr lang="en-US" sz="4600"/>
              <a:t>Gæld og handler mellem ægtefæller</a:t>
            </a:r>
            <a:endParaRPr lang="da-DK" sz="4600"/>
          </a:p>
        </p:txBody>
      </p:sp>
      <p:sp>
        <p:nvSpPr>
          <p:cNvPr id="7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p:cNvSpPr>
            <a:spLocks noGrp="1"/>
          </p:cNvSpPr>
          <p:nvPr>
            <p:ph idx="1"/>
          </p:nvPr>
        </p:nvSpPr>
        <p:spPr>
          <a:xfrm>
            <a:off x="630936" y="2660904"/>
            <a:ext cx="4818888" cy="3547872"/>
          </a:xfrm>
        </p:spPr>
        <p:txBody>
          <a:bodyPr anchor="t">
            <a:normAutofit/>
          </a:bodyPr>
          <a:lstStyle/>
          <a:p>
            <a:r>
              <a:rPr lang="en-US" sz="2200" dirty="0" err="1"/>
              <a:t>Gaver</a:t>
            </a:r>
            <a:r>
              <a:rPr lang="en-US" sz="2200" dirty="0"/>
              <a:t> </a:t>
            </a:r>
          </a:p>
          <a:p>
            <a:pPr marL="0" indent="0">
              <a:buNone/>
            </a:pPr>
            <a:r>
              <a:rPr lang="en-US" sz="2200" dirty="0" err="1"/>
              <a:t>Ægtefæller</a:t>
            </a:r>
            <a:r>
              <a:rPr lang="en-US" sz="2200" dirty="0"/>
              <a:t> </a:t>
            </a:r>
            <a:r>
              <a:rPr lang="en-US" sz="2200" dirty="0" err="1"/>
              <a:t>kan</a:t>
            </a:r>
            <a:r>
              <a:rPr lang="en-US" sz="2200" dirty="0"/>
              <a:t> frit give </a:t>
            </a:r>
            <a:r>
              <a:rPr lang="en-US" sz="2200" dirty="0" err="1"/>
              <a:t>hinanden</a:t>
            </a:r>
            <a:r>
              <a:rPr lang="en-US" sz="2200" dirty="0"/>
              <a:t> </a:t>
            </a:r>
            <a:r>
              <a:rPr lang="en-US" sz="2200" dirty="0" err="1"/>
              <a:t>gaver</a:t>
            </a:r>
            <a:r>
              <a:rPr lang="en-US" sz="2200" dirty="0"/>
              <a:t>. </a:t>
            </a:r>
            <a:r>
              <a:rPr lang="en-US" sz="2200" dirty="0" err="1"/>
              <a:t>Før</a:t>
            </a:r>
            <a:r>
              <a:rPr lang="en-US" sz="2200" dirty="0"/>
              <a:t> </a:t>
            </a:r>
            <a:r>
              <a:rPr lang="en-US" sz="2200" dirty="0" err="1"/>
              <a:t>skulle</a:t>
            </a:r>
            <a:r>
              <a:rPr lang="en-US" sz="2200" dirty="0"/>
              <a:t> der laves </a:t>
            </a:r>
            <a:r>
              <a:rPr lang="en-US" sz="2200" dirty="0" err="1"/>
              <a:t>en</a:t>
            </a:r>
            <a:r>
              <a:rPr lang="en-US" sz="2200" dirty="0"/>
              <a:t> </a:t>
            </a:r>
            <a:r>
              <a:rPr lang="en-US" sz="2200" dirty="0" err="1"/>
              <a:t>gaveægtepagt</a:t>
            </a:r>
            <a:r>
              <a:rPr lang="en-US" sz="2200" dirty="0"/>
              <a:t> men det er </a:t>
            </a:r>
            <a:r>
              <a:rPr lang="en-US" sz="2200" dirty="0" err="1"/>
              <a:t>afskaffet</a:t>
            </a:r>
            <a:r>
              <a:rPr lang="en-US" sz="2200" dirty="0"/>
              <a:t>. </a:t>
            </a:r>
            <a:r>
              <a:rPr lang="en-US" sz="2200" dirty="0" err="1"/>
              <a:t>Derimod</a:t>
            </a:r>
            <a:r>
              <a:rPr lang="en-US" sz="2200" dirty="0"/>
              <a:t> er </a:t>
            </a:r>
            <a:r>
              <a:rPr lang="en-US" sz="2200" dirty="0" err="1"/>
              <a:t>reglerne</a:t>
            </a:r>
            <a:r>
              <a:rPr lang="en-US" sz="2200" dirty="0"/>
              <a:t> om </a:t>
            </a:r>
            <a:r>
              <a:rPr lang="en-US" sz="2200" dirty="0" err="1"/>
              <a:t>omstødelse</a:t>
            </a:r>
            <a:r>
              <a:rPr lang="en-US" sz="2200" dirty="0"/>
              <a:t> </a:t>
            </a:r>
            <a:r>
              <a:rPr lang="en-US" sz="2200" dirty="0" err="1"/>
              <a:t>skærpet</a:t>
            </a:r>
            <a:r>
              <a:rPr lang="en-US" sz="2200" dirty="0"/>
              <a:t>. </a:t>
            </a:r>
            <a:r>
              <a:rPr lang="en-US" sz="2200" dirty="0" err="1"/>
              <a:t>Jv</a:t>
            </a:r>
            <a:r>
              <a:rPr lang="en-US" sz="2200" dirty="0"/>
              <a:t>. </a:t>
            </a:r>
            <a:r>
              <a:rPr lang="en-US" sz="2200" dirty="0" err="1"/>
              <a:t>Konkursloven</a:t>
            </a:r>
            <a:r>
              <a:rPr lang="en-US" sz="2200" dirty="0"/>
              <a:t> §64. Den </a:t>
            </a:r>
            <a:r>
              <a:rPr lang="en-US" sz="2200" dirty="0" err="1"/>
              <a:t>skal</a:t>
            </a:r>
            <a:r>
              <a:rPr lang="en-US" sz="2200" dirty="0"/>
              <a:t> </a:t>
            </a:r>
            <a:r>
              <a:rPr lang="en-US" sz="2200" dirty="0" err="1"/>
              <a:t>imødegå</a:t>
            </a:r>
            <a:r>
              <a:rPr lang="en-US" sz="2200" dirty="0"/>
              <a:t> “</a:t>
            </a:r>
            <a:r>
              <a:rPr lang="en-US" sz="2200" dirty="0" err="1"/>
              <a:t>konefinten</a:t>
            </a:r>
            <a:r>
              <a:rPr lang="en-US" sz="2200" dirty="0"/>
              <a:t>”. </a:t>
            </a:r>
          </a:p>
          <a:p>
            <a:pPr marL="0" indent="0">
              <a:buNone/>
            </a:pPr>
            <a:endParaRPr lang="en-US" sz="2200" dirty="0"/>
          </a:p>
          <a:p>
            <a:r>
              <a:rPr lang="en-US" sz="2200" dirty="0" err="1"/>
              <a:t>Ægtefæller</a:t>
            </a:r>
            <a:r>
              <a:rPr lang="en-US" sz="2200" dirty="0"/>
              <a:t> </a:t>
            </a:r>
            <a:r>
              <a:rPr lang="en-US" sz="2200" dirty="0" err="1"/>
              <a:t>kan</a:t>
            </a:r>
            <a:r>
              <a:rPr lang="en-US" sz="2200" dirty="0"/>
              <a:t> </a:t>
            </a:r>
            <a:r>
              <a:rPr lang="en-US" sz="2200" dirty="0" err="1"/>
              <a:t>sælge</a:t>
            </a:r>
            <a:r>
              <a:rPr lang="en-US" sz="2200" dirty="0"/>
              <a:t> </a:t>
            </a:r>
            <a:r>
              <a:rPr lang="en-US" sz="2200" dirty="0" err="1"/>
              <a:t>aktiver</a:t>
            </a:r>
            <a:r>
              <a:rPr lang="en-US" sz="2200" dirty="0"/>
              <a:t> </a:t>
            </a:r>
            <a:r>
              <a:rPr lang="en-US" sz="2200" dirty="0" err="1"/>
              <a:t>til</a:t>
            </a:r>
            <a:r>
              <a:rPr lang="en-US" sz="2200" dirty="0"/>
              <a:t> </a:t>
            </a:r>
            <a:r>
              <a:rPr lang="en-US" sz="2200" dirty="0" err="1"/>
              <a:t>hinanden</a:t>
            </a:r>
            <a:r>
              <a:rPr lang="en-US" sz="2200" dirty="0"/>
              <a:t>, men </a:t>
            </a:r>
            <a:r>
              <a:rPr lang="en-US" sz="2200" dirty="0" err="1"/>
              <a:t>kun</a:t>
            </a:r>
            <a:r>
              <a:rPr lang="en-US" sz="2200" dirty="0"/>
              <a:t> </a:t>
            </a:r>
            <a:r>
              <a:rPr lang="en-US" sz="2200" dirty="0" err="1"/>
              <a:t>til</a:t>
            </a:r>
            <a:r>
              <a:rPr lang="en-US" sz="2200" dirty="0"/>
              <a:t> </a:t>
            </a:r>
            <a:r>
              <a:rPr lang="en-US" sz="2200" dirty="0" err="1"/>
              <a:t>rimelige</a:t>
            </a:r>
            <a:r>
              <a:rPr lang="en-US" sz="2200" dirty="0"/>
              <a:t> </a:t>
            </a:r>
            <a:r>
              <a:rPr lang="en-US" sz="2200" dirty="0" err="1"/>
              <a:t>priser</a:t>
            </a:r>
            <a:endParaRPr lang="en-US" sz="2200" dirty="0"/>
          </a:p>
          <a:p>
            <a:endParaRPr lang="en-US" sz="2200" dirty="0"/>
          </a:p>
          <a:p>
            <a:endParaRPr lang="da-DK" sz="2200" dirty="0"/>
          </a:p>
        </p:txBody>
      </p:sp>
      <p:pic>
        <p:nvPicPr>
          <p:cNvPr id="4098" name="Picture 2" descr="Sløjfe til bil - Kæmpe rød og blød - Sløjfer til bil - Auto House Branding">
            <a:extLst>
              <a:ext uri="{FF2B5EF4-FFF2-40B4-BE49-F238E27FC236}">
                <a16:creationId xmlns:a16="http://schemas.microsoft.com/office/drawing/2014/main" id="{1C9326AC-0AE9-41A6-B44A-D6F63F0EC1B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4522"/>
            <a:ext cx="5458968" cy="4088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93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5" name="Freeform: Shape 74">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371094" y="1161288"/>
            <a:ext cx="3438144" cy="1239012"/>
          </a:xfrm>
        </p:spPr>
        <p:txBody>
          <a:bodyPr anchor="ctr">
            <a:normAutofit/>
          </a:bodyPr>
          <a:lstStyle/>
          <a:p>
            <a:r>
              <a:rPr lang="en-US" sz="4000" b="1" dirty="0" err="1"/>
              <a:t>Sameje</a:t>
            </a:r>
            <a:endParaRPr lang="da-DK" sz="4000" b="1" dirty="0"/>
          </a:p>
        </p:txBody>
      </p:sp>
      <p:sp>
        <p:nvSpPr>
          <p:cNvPr id="77" name="Rectangle 7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p:cNvSpPr>
            <a:spLocks noGrp="1"/>
          </p:cNvSpPr>
          <p:nvPr>
            <p:ph idx="1"/>
          </p:nvPr>
        </p:nvSpPr>
        <p:spPr>
          <a:xfrm>
            <a:off x="371094" y="2718054"/>
            <a:ext cx="3438906" cy="3207258"/>
          </a:xfrm>
        </p:spPr>
        <p:txBody>
          <a:bodyPr anchor="t">
            <a:normAutofit/>
          </a:bodyPr>
          <a:lstStyle/>
          <a:p>
            <a:r>
              <a:rPr lang="en-US" dirty="0" err="1"/>
              <a:t>Ægtefæller</a:t>
            </a:r>
            <a:r>
              <a:rPr lang="en-US" dirty="0"/>
              <a:t> </a:t>
            </a:r>
            <a:r>
              <a:rPr lang="en-US" dirty="0" err="1"/>
              <a:t>køber</a:t>
            </a:r>
            <a:r>
              <a:rPr lang="en-US" dirty="0"/>
              <a:t> </a:t>
            </a:r>
            <a:r>
              <a:rPr lang="en-US" dirty="0" err="1"/>
              <a:t>noget</a:t>
            </a:r>
            <a:r>
              <a:rPr lang="en-US" dirty="0"/>
              <a:t> </a:t>
            </a:r>
            <a:r>
              <a:rPr lang="en-US" dirty="0" err="1"/>
              <a:t>sammen</a:t>
            </a:r>
            <a:r>
              <a:rPr lang="en-US" dirty="0"/>
              <a:t> – </a:t>
            </a:r>
            <a:r>
              <a:rPr lang="en-US" dirty="0" err="1"/>
              <a:t>ingen</a:t>
            </a:r>
            <a:r>
              <a:rPr lang="en-US" dirty="0"/>
              <a:t> </a:t>
            </a:r>
            <a:r>
              <a:rPr lang="en-US" dirty="0" err="1"/>
              <a:t>kan</a:t>
            </a:r>
            <a:r>
              <a:rPr lang="en-US" dirty="0"/>
              <a:t> </a:t>
            </a:r>
            <a:r>
              <a:rPr lang="en-US" dirty="0" err="1"/>
              <a:t>derefter</a:t>
            </a:r>
            <a:r>
              <a:rPr lang="en-US" dirty="0"/>
              <a:t> </a:t>
            </a:r>
            <a:r>
              <a:rPr lang="en-US" dirty="0" err="1"/>
              <a:t>alene</a:t>
            </a:r>
            <a:r>
              <a:rPr lang="en-US" dirty="0"/>
              <a:t> </a:t>
            </a:r>
            <a:r>
              <a:rPr lang="en-US" dirty="0" err="1"/>
              <a:t>disponere</a:t>
            </a:r>
            <a:r>
              <a:rPr lang="en-US" dirty="0"/>
              <a:t> over </a:t>
            </a:r>
            <a:r>
              <a:rPr lang="en-US" dirty="0" err="1"/>
              <a:t>aktivet</a:t>
            </a:r>
            <a:endParaRPr lang="en-US" dirty="0"/>
          </a:p>
          <a:p>
            <a:pPr lvl="1"/>
            <a:r>
              <a:rPr lang="en-US" sz="2800" dirty="0" err="1"/>
              <a:t>Vanhjemmel</a:t>
            </a:r>
            <a:r>
              <a:rPr lang="en-US" sz="2800" dirty="0"/>
              <a:t> (</a:t>
            </a:r>
            <a:r>
              <a:rPr lang="en-US" sz="2800" dirty="0" err="1"/>
              <a:t>delvis</a:t>
            </a:r>
            <a:r>
              <a:rPr lang="en-US" sz="2800" dirty="0"/>
              <a:t>)</a:t>
            </a:r>
          </a:p>
          <a:p>
            <a:pPr lvl="1"/>
            <a:endParaRPr lang="en-US" sz="2800" dirty="0"/>
          </a:p>
          <a:p>
            <a:pPr lvl="1"/>
            <a:endParaRPr lang="da-DK" sz="1700" dirty="0"/>
          </a:p>
        </p:txBody>
      </p:sp>
      <p:pic>
        <p:nvPicPr>
          <p:cNvPr id="5122" name="Picture 2" descr="Møbelgigant vil købe kundernes brugte møbler - idenyt">
            <a:extLst>
              <a:ext uri="{FF2B5EF4-FFF2-40B4-BE49-F238E27FC236}">
                <a16:creationId xmlns:a16="http://schemas.microsoft.com/office/drawing/2014/main" id="{12BBA299-DDD5-4DB0-99F4-1A2CF0BEFA8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1184" y="1565426"/>
            <a:ext cx="6922008" cy="382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409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Særhæften</a:t>
            </a:r>
            <a:endParaRPr lang="da-DK" dirty="0"/>
          </a:p>
        </p:txBody>
      </p:sp>
      <p:sp>
        <p:nvSpPr>
          <p:cNvPr id="3" name="Pladsholder til indhold 2"/>
          <p:cNvSpPr>
            <a:spLocks noGrp="1"/>
          </p:cNvSpPr>
          <p:nvPr>
            <p:ph idx="1"/>
          </p:nvPr>
        </p:nvSpPr>
        <p:spPr/>
        <p:txBody>
          <a:bodyPr>
            <a:normAutofit fontScale="92500" lnSpcReduction="20000"/>
          </a:bodyPr>
          <a:lstStyle/>
          <a:p>
            <a:pPr marL="0" indent="0">
              <a:buNone/>
            </a:pPr>
            <a:r>
              <a:rPr lang="da-DK" b="1" dirty="0"/>
              <a:t>Lov om ægtefællers økonomiske forhold (Ægtefælleloven) § 3 </a:t>
            </a:r>
          </a:p>
          <a:p>
            <a:r>
              <a:rPr lang="da-DK" dirty="0"/>
              <a:t>Under ægteskabet hæfter hver ægtefælle med sin formue for sine forpligtelser, uanset om forpligtelserne er opstået før eller under ægteskabet.</a:t>
            </a:r>
          </a:p>
          <a:p>
            <a:pPr lvl="1"/>
            <a:r>
              <a:rPr lang="da-DK" dirty="0"/>
              <a:t>Undtagelsen vedrører skat. Der kan inddrives skattegæld hos ægtefælle, hvis gælden er oparbejdet under ægteskabet. </a:t>
            </a:r>
          </a:p>
          <a:p>
            <a:r>
              <a:rPr lang="da-DK" dirty="0"/>
              <a:t>En ægtefælle, der personligt hæfter for en gæld, hæfter med alt hvad han ejer – uanset om det er en </a:t>
            </a:r>
            <a:r>
              <a:rPr lang="da-DK" dirty="0" err="1"/>
              <a:t>bodel</a:t>
            </a:r>
            <a:r>
              <a:rPr lang="da-DK" dirty="0"/>
              <a:t> eller et særeje. </a:t>
            </a:r>
          </a:p>
          <a:p>
            <a:r>
              <a:rPr lang="da-DK" dirty="0"/>
              <a:t>Kreditors krav kommer før en ægtefælles krav </a:t>
            </a:r>
          </a:p>
          <a:p>
            <a:r>
              <a:rPr lang="da-DK" dirty="0"/>
              <a:t>Hvis man ikke kan afgøre, hvem der ejer et aktiv – vil det ofte blive opfattet som et sameje</a:t>
            </a:r>
          </a:p>
          <a:p>
            <a:r>
              <a:rPr lang="da-DK" dirty="0"/>
              <a:t>Man hæfter solidarisk for fælles gæld. </a:t>
            </a:r>
            <a:br>
              <a:rPr lang="da-DK" dirty="0"/>
            </a:br>
            <a:endParaRPr lang="da-DK" dirty="0"/>
          </a:p>
        </p:txBody>
      </p:sp>
    </p:spTree>
    <p:extLst>
      <p:ext uri="{BB962C8B-B14F-4D97-AF65-F5344CB8AC3E}">
        <p14:creationId xmlns:p14="http://schemas.microsoft.com/office/powerpoint/2010/main" val="2335701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Særeje</a:t>
            </a:r>
            <a:r>
              <a:rPr lang="en-US" dirty="0"/>
              <a:t> </a:t>
            </a:r>
            <a:r>
              <a:rPr lang="en-US"/>
              <a:t>(start her 3N)</a:t>
            </a:r>
            <a:endParaRPr lang="da-DK" dirty="0"/>
          </a:p>
        </p:txBody>
      </p:sp>
      <p:sp>
        <p:nvSpPr>
          <p:cNvPr id="3" name="Pladsholder til indhold 2"/>
          <p:cNvSpPr>
            <a:spLocks noGrp="1"/>
          </p:cNvSpPr>
          <p:nvPr>
            <p:ph idx="1"/>
          </p:nvPr>
        </p:nvSpPr>
        <p:spPr/>
        <p:txBody>
          <a:bodyPr/>
          <a:lstStyle/>
          <a:p>
            <a:r>
              <a:rPr lang="en-US" dirty="0" err="1"/>
              <a:t>Særeje</a:t>
            </a:r>
            <a:r>
              <a:rPr lang="en-US" dirty="0"/>
              <a:t> deles </a:t>
            </a:r>
            <a:r>
              <a:rPr lang="en-US" dirty="0" err="1"/>
              <a:t>ikke</a:t>
            </a:r>
            <a:r>
              <a:rPr lang="en-US" dirty="0"/>
              <a:t> </a:t>
            </a:r>
            <a:r>
              <a:rPr lang="en-US" dirty="0" err="1"/>
              <a:t>ved</a:t>
            </a:r>
            <a:r>
              <a:rPr lang="en-US" dirty="0"/>
              <a:t> </a:t>
            </a:r>
            <a:r>
              <a:rPr lang="en-US" dirty="0" err="1"/>
              <a:t>ægteskabets</a:t>
            </a:r>
            <a:r>
              <a:rPr lang="en-US" dirty="0"/>
              <a:t> </a:t>
            </a:r>
            <a:r>
              <a:rPr lang="en-US" dirty="0" err="1"/>
              <a:t>ophør</a:t>
            </a:r>
            <a:r>
              <a:rPr lang="en-US" dirty="0"/>
              <a:t> </a:t>
            </a:r>
          </a:p>
          <a:p>
            <a:r>
              <a:rPr lang="en-US" dirty="0" err="1"/>
              <a:t>Særeje</a:t>
            </a:r>
            <a:r>
              <a:rPr lang="en-US" dirty="0"/>
              <a:t> </a:t>
            </a:r>
            <a:r>
              <a:rPr lang="en-US" dirty="0" err="1"/>
              <a:t>indgår</a:t>
            </a:r>
            <a:r>
              <a:rPr lang="en-US" dirty="0"/>
              <a:t> </a:t>
            </a:r>
            <a:r>
              <a:rPr lang="en-US" dirty="0" err="1"/>
              <a:t>ikke</a:t>
            </a:r>
            <a:r>
              <a:rPr lang="en-US" dirty="0"/>
              <a:t> I </a:t>
            </a:r>
            <a:r>
              <a:rPr lang="en-US" dirty="0" err="1"/>
              <a:t>delingsformuen</a:t>
            </a:r>
            <a:endParaRPr lang="da-DK" dirty="0"/>
          </a:p>
          <a:p>
            <a:r>
              <a:rPr lang="en-US" dirty="0" err="1"/>
              <a:t>Særeje</a:t>
            </a:r>
            <a:r>
              <a:rPr lang="en-US" dirty="0"/>
              <a:t> </a:t>
            </a:r>
            <a:r>
              <a:rPr lang="en-US" dirty="0" err="1"/>
              <a:t>kan</a:t>
            </a:r>
            <a:r>
              <a:rPr lang="en-US" dirty="0"/>
              <a:t> </a:t>
            </a:r>
            <a:r>
              <a:rPr lang="en-US" dirty="0" err="1"/>
              <a:t>opstå</a:t>
            </a:r>
            <a:r>
              <a:rPr lang="en-US" dirty="0"/>
              <a:t> </a:t>
            </a:r>
            <a:r>
              <a:rPr lang="en-US" dirty="0" err="1"/>
              <a:t>på</a:t>
            </a:r>
            <a:r>
              <a:rPr lang="en-US" dirty="0"/>
              <a:t> to </a:t>
            </a:r>
            <a:r>
              <a:rPr lang="en-US" dirty="0" err="1"/>
              <a:t>måder</a:t>
            </a:r>
            <a:r>
              <a:rPr lang="en-US" dirty="0"/>
              <a:t>: </a:t>
            </a:r>
          </a:p>
          <a:p>
            <a:pPr lvl="1"/>
            <a:r>
              <a:rPr lang="en-US" dirty="0" err="1"/>
              <a:t>Ved</a:t>
            </a:r>
            <a:r>
              <a:rPr lang="en-US" dirty="0"/>
              <a:t> </a:t>
            </a:r>
            <a:r>
              <a:rPr lang="en-US" dirty="0" err="1"/>
              <a:t>aftale</a:t>
            </a:r>
            <a:r>
              <a:rPr lang="en-US" dirty="0"/>
              <a:t> (</a:t>
            </a:r>
            <a:r>
              <a:rPr lang="en-US" dirty="0" err="1"/>
              <a:t>ægtepagt</a:t>
            </a:r>
            <a:r>
              <a:rPr lang="en-US" dirty="0"/>
              <a:t>)</a:t>
            </a:r>
          </a:p>
          <a:p>
            <a:pPr lvl="1"/>
            <a:r>
              <a:rPr lang="en-US" dirty="0" err="1"/>
              <a:t>Ved</a:t>
            </a:r>
            <a:r>
              <a:rPr lang="en-US" dirty="0"/>
              <a:t> </a:t>
            </a:r>
            <a:r>
              <a:rPr lang="en-US" dirty="0" err="1"/>
              <a:t>tredjemands</a:t>
            </a:r>
            <a:r>
              <a:rPr lang="en-US" dirty="0"/>
              <a:t> </a:t>
            </a:r>
            <a:r>
              <a:rPr lang="en-US" dirty="0" err="1"/>
              <a:t>bestemmelse</a:t>
            </a:r>
            <a:r>
              <a:rPr lang="en-US" dirty="0"/>
              <a:t> (</a:t>
            </a:r>
            <a:r>
              <a:rPr lang="en-US" dirty="0" err="1"/>
              <a:t>arv</a:t>
            </a:r>
            <a:r>
              <a:rPr lang="en-US" dirty="0"/>
              <a:t>)</a:t>
            </a:r>
          </a:p>
        </p:txBody>
      </p:sp>
    </p:spTree>
    <p:extLst>
      <p:ext uri="{BB962C8B-B14F-4D97-AF65-F5344CB8AC3E}">
        <p14:creationId xmlns:p14="http://schemas.microsoft.com/office/powerpoint/2010/main" val="3817214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33320"/>
            <a:ext cx="10515600" cy="1325563"/>
          </a:xfrm>
        </p:spPr>
        <p:txBody>
          <a:bodyPr/>
          <a:lstStyle/>
          <a:p>
            <a:r>
              <a:rPr lang="en-US" dirty="0" err="1"/>
              <a:t>Særeje</a:t>
            </a:r>
            <a:endParaRPr lang="da-DK" dirty="0"/>
          </a:p>
        </p:txBody>
      </p:sp>
      <p:sp>
        <p:nvSpPr>
          <p:cNvPr id="3" name="Pladsholder til indhold 2"/>
          <p:cNvSpPr>
            <a:spLocks noGrp="1"/>
          </p:cNvSpPr>
          <p:nvPr>
            <p:ph idx="1"/>
          </p:nvPr>
        </p:nvSpPr>
        <p:spPr>
          <a:xfrm>
            <a:off x="838200" y="1825624"/>
            <a:ext cx="10515600" cy="5032375"/>
          </a:xfrm>
        </p:spPr>
        <p:txBody>
          <a:bodyPr/>
          <a:lstStyle/>
          <a:p>
            <a:pPr marL="0" indent="0">
              <a:buNone/>
            </a:pPr>
            <a:r>
              <a:rPr lang="da-DK" b="1" dirty="0"/>
              <a:t>Lov om ægtefællers økonomiske forhold §§ 19, 20 og 21</a:t>
            </a:r>
          </a:p>
          <a:p>
            <a:r>
              <a:rPr lang="da-DK" b="1" dirty="0"/>
              <a:t>§ 19</a:t>
            </a:r>
            <a:endParaRPr lang="da-DK" dirty="0"/>
          </a:p>
          <a:p>
            <a:pPr marL="0" indent="0">
              <a:buNone/>
            </a:pPr>
            <a:r>
              <a:rPr lang="da-DK" dirty="0"/>
              <a:t>Ægtefæller og kommende ægtefæller kan oprette en ægtepagt.</a:t>
            </a:r>
          </a:p>
          <a:p>
            <a:r>
              <a:rPr lang="da-DK" b="1" dirty="0"/>
              <a:t>§ 20</a:t>
            </a:r>
            <a:endParaRPr lang="da-DK" dirty="0"/>
          </a:p>
          <a:p>
            <a:pPr marL="0" indent="0">
              <a:buNone/>
            </a:pPr>
            <a:r>
              <a:rPr lang="da-DK" dirty="0"/>
              <a:t>En ægtepagt er kun gyldig, når den er underskrevet af begge ægtefæller og tinglyst i personbogen efter reglerne herom i lov om tinglysning. …..</a:t>
            </a:r>
          </a:p>
          <a:p>
            <a:r>
              <a:rPr lang="da-DK" b="1" dirty="0"/>
              <a:t>§ 21</a:t>
            </a:r>
            <a:endParaRPr lang="da-DK" dirty="0"/>
          </a:p>
          <a:p>
            <a:pPr marL="0" indent="0">
              <a:buNone/>
            </a:pPr>
            <a:r>
              <a:rPr lang="da-DK" dirty="0"/>
              <a:t>En ægtepagt kan kun ændres eller ophæves ved ægtepagt, jf. § 20.</a:t>
            </a:r>
          </a:p>
          <a:p>
            <a:pPr marL="0" indent="0">
              <a:buNone/>
            </a:pPr>
            <a:r>
              <a:rPr lang="en-US" dirty="0" err="1"/>
              <a:t>En</a:t>
            </a:r>
            <a:r>
              <a:rPr lang="en-US" dirty="0"/>
              <a:t> </a:t>
            </a:r>
            <a:r>
              <a:rPr lang="en-US" dirty="0" err="1"/>
              <a:t>ægtepagt</a:t>
            </a:r>
            <a:r>
              <a:rPr lang="en-US" dirty="0"/>
              <a:t> </a:t>
            </a:r>
            <a:r>
              <a:rPr lang="en-US" dirty="0" err="1"/>
              <a:t>kan</a:t>
            </a:r>
            <a:r>
              <a:rPr lang="en-US" dirty="0"/>
              <a:t> </a:t>
            </a:r>
            <a:r>
              <a:rPr lang="en-US" dirty="0" err="1"/>
              <a:t>være</a:t>
            </a:r>
            <a:r>
              <a:rPr lang="en-US" dirty="0"/>
              <a:t> </a:t>
            </a:r>
            <a:r>
              <a:rPr lang="en-US" dirty="0" err="1"/>
              <a:t>ugyldig</a:t>
            </a:r>
            <a:r>
              <a:rPr lang="en-US" dirty="0"/>
              <a:t>, </a:t>
            </a:r>
            <a:r>
              <a:rPr lang="en-US" dirty="0" err="1"/>
              <a:t>hvis</a:t>
            </a:r>
            <a:r>
              <a:rPr lang="en-US" dirty="0"/>
              <a:t> </a:t>
            </a:r>
            <a:r>
              <a:rPr lang="en-US" dirty="0" err="1"/>
              <a:t>en</a:t>
            </a:r>
            <a:r>
              <a:rPr lang="en-US" dirty="0"/>
              <a:t> part </a:t>
            </a:r>
            <a:r>
              <a:rPr lang="en-US" dirty="0" err="1"/>
              <a:t>påberåber</a:t>
            </a:r>
            <a:r>
              <a:rPr lang="en-US" dirty="0"/>
              <a:t> sig </a:t>
            </a:r>
            <a:r>
              <a:rPr lang="en-US" dirty="0" err="1"/>
              <a:t>en</a:t>
            </a:r>
            <a:r>
              <a:rPr lang="en-US" dirty="0"/>
              <a:t> </a:t>
            </a:r>
            <a:r>
              <a:rPr lang="en-US" dirty="0" err="1"/>
              <a:t>stærk</a:t>
            </a:r>
            <a:r>
              <a:rPr lang="en-US" dirty="0"/>
              <a:t> </a:t>
            </a:r>
            <a:r>
              <a:rPr lang="en-US" dirty="0" err="1"/>
              <a:t>eller</a:t>
            </a:r>
            <a:r>
              <a:rPr lang="en-US" dirty="0"/>
              <a:t> </a:t>
            </a:r>
            <a:r>
              <a:rPr lang="en-US" dirty="0" err="1"/>
              <a:t>svag</a:t>
            </a:r>
            <a:r>
              <a:rPr lang="en-US" dirty="0"/>
              <a:t> </a:t>
            </a:r>
            <a:r>
              <a:rPr lang="en-US" dirty="0" err="1"/>
              <a:t>ugyldighedsgrund</a:t>
            </a:r>
            <a:r>
              <a:rPr lang="en-US" dirty="0"/>
              <a:t> (</a:t>
            </a:r>
            <a:r>
              <a:rPr lang="en-US" dirty="0" err="1"/>
              <a:t>Svig</a:t>
            </a:r>
            <a:r>
              <a:rPr lang="en-US" dirty="0"/>
              <a:t>, </a:t>
            </a:r>
            <a:r>
              <a:rPr lang="en-US" dirty="0" err="1"/>
              <a:t>falsk</a:t>
            </a:r>
            <a:r>
              <a:rPr lang="en-US" dirty="0"/>
              <a:t>) Eller </a:t>
            </a:r>
            <a:r>
              <a:rPr lang="en-US" dirty="0" err="1"/>
              <a:t>ved</a:t>
            </a:r>
            <a:r>
              <a:rPr lang="en-US" dirty="0"/>
              <a:t> </a:t>
            </a:r>
            <a:r>
              <a:rPr lang="en-US" dirty="0" err="1"/>
              <a:t>urimelige</a:t>
            </a:r>
            <a:r>
              <a:rPr lang="en-US" dirty="0"/>
              <a:t> </a:t>
            </a:r>
            <a:r>
              <a:rPr lang="en-US" dirty="0" err="1"/>
              <a:t>aftaler</a:t>
            </a:r>
            <a:r>
              <a:rPr lang="en-US" dirty="0"/>
              <a:t> </a:t>
            </a:r>
            <a:r>
              <a:rPr lang="en-US" dirty="0" err="1"/>
              <a:t>Aftl</a:t>
            </a:r>
            <a:r>
              <a:rPr lang="en-US" dirty="0"/>
              <a:t> §36</a:t>
            </a:r>
          </a:p>
          <a:p>
            <a:pPr marL="0" indent="0">
              <a:buNone/>
            </a:pPr>
            <a:endParaRPr lang="da-DK" dirty="0"/>
          </a:p>
          <a:p>
            <a:pPr marL="0" indent="0">
              <a:buNone/>
            </a:pPr>
            <a:endParaRPr lang="da-DK" dirty="0"/>
          </a:p>
        </p:txBody>
      </p:sp>
      <p:pic>
        <p:nvPicPr>
          <p:cNvPr id="4" name="Billede 3"/>
          <p:cNvPicPr>
            <a:picLocks noChangeAspect="1"/>
          </p:cNvPicPr>
          <p:nvPr/>
        </p:nvPicPr>
        <p:blipFill>
          <a:blip r:embed="rId2"/>
          <a:stretch>
            <a:fillRect/>
          </a:stretch>
        </p:blipFill>
        <p:spPr>
          <a:xfrm>
            <a:off x="9358311" y="870716"/>
            <a:ext cx="2619375" cy="1743075"/>
          </a:xfrm>
          <a:prstGeom prst="rect">
            <a:avLst/>
          </a:prstGeom>
        </p:spPr>
      </p:pic>
    </p:spTree>
    <p:extLst>
      <p:ext uri="{BB962C8B-B14F-4D97-AF65-F5344CB8AC3E}">
        <p14:creationId xmlns:p14="http://schemas.microsoft.com/office/powerpoint/2010/main" val="1224636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572493" y="238539"/>
            <a:ext cx="11018520" cy="1434415"/>
          </a:xfrm>
        </p:spPr>
        <p:txBody>
          <a:bodyPr anchor="b">
            <a:normAutofit/>
          </a:bodyPr>
          <a:lstStyle/>
          <a:p>
            <a:r>
              <a:rPr lang="en-US" sz="5400"/>
              <a:t>Særejeformer - §12</a:t>
            </a:r>
            <a:endParaRPr lang="da-DK" sz="5400"/>
          </a:p>
        </p:txBody>
      </p:sp>
      <p:sp>
        <p:nvSpPr>
          <p:cNvPr id="7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p:cNvSpPr>
            <a:spLocks noGrp="1"/>
          </p:cNvSpPr>
          <p:nvPr>
            <p:ph idx="1"/>
          </p:nvPr>
        </p:nvSpPr>
        <p:spPr>
          <a:xfrm>
            <a:off x="572493" y="2071316"/>
            <a:ext cx="6713552" cy="4119172"/>
          </a:xfrm>
        </p:spPr>
        <p:txBody>
          <a:bodyPr anchor="t">
            <a:normAutofit/>
          </a:bodyPr>
          <a:lstStyle/>
          <a:p>
            <a:r>
              <a:rPr lang="da-DK" sz="2200" b="1" dirty="0"/>
              <a:t>Skilsmissesæreje: </a:t>
            </a:r>
            <a:r>
              <a:rPr lang="da-DK" sz="2200" dirty="0"/>
              <a:t>særejet gælder ved bodeling, ved separation og skilsmisse, men ikke hvis ægteskabet opløses pga. dødsfald.</a:t>
            </a:r>
          </a:p>
          <a:p>
            <a:r>
              <a:rPr lang="da-DK" sz="2200" b="1" dirty="0"/>
              <a:t>Fuldstændigt særeje: </a:t>
            </a:r>
            <a:r>
              <a:rPr lang="da-DK" sz="2200" dirty="0"/>
              <a:t>særejet gælder både ved separation, skilsmisse og dødsfald.</a:t>
            </a:r>
          </a:p>
          <a:p>
            <a:r>
              <a:rPr lang="da-DK" sz="2200" b="1" dirty="0"/>
              <a:t>Kombinationssæreje: </a:t>
            </a:r>
            <a:r>
              <a:rPr lang="da-DK" sz="2200" dirty="0"/>
              <a:t>særejet gælder ved separation og skilsmisse. Ved dødsfald bliver afdødes særeje til delingsformue, mens den længstlevende ægtefælles særeje forbliver særeje. Denne form er særlig velegnet i familier med særbørn og kombineres ofte med testamente</a:t>
            </a:r>
          </a:p>
        </p:txBody>
      </p:sp>
    </p:spTree>
    <p:extLst>
      <p:ext uri="{BB962C8B-B14F-4D97-AF65-F5344CB8AC3E}">
        <p14:creationId xmlns:p14="http://schemas.microsoft.com/office/powerpoint/2010/main" val="2261481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E8C58-5F08-47B9-9588-068F8BD1B9CB}"/>
              </a:ext>
            </a:extLst>
          </p:cNvPr>
          <p:cNvSpPr>
            <a:spLocks noGrp="1"/>
          </p:cNvSpPr>
          <p:nvPr>
            <p:ph type="title"/>
          </p:nvPr>
        </p:nvSpPr>
        <p:spPr/>
        <p:txBody>
          <a:bodyPr/>
          <a:lstStyle/>
          <a:p>
            <a:r>
              <a:rPr lang="da-DK" dirty="0"/>
              <a:t>Skilsmissesæreje</a:t>
            </a:r>
          </a:p>
        </p:txBody>
      </p:sp>
      <p:pic>
        <p:nvPicPr>
          <p:cNvPr id="4" name="Picture 2" descr="Hvad er skilsmissesæreje?">
            <a:extLst>
              <a:ext uri="{FF2B5EF4-FFF2-40B4-BE49-F238E27FC236}">
                <a16:creationId xmlns:a16="http://schemas.microsoft.com/office/drawing/2014/main" id="{05F1F9A4-2EC4-446B-801E-49EAF114126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61" r="2928" b="-6"/>
          <a:stretch/>
        </p:blipFill>
        <p:spPr bwMode="auto">
          <a:xfrm>
            <a:off x="4002893" y="1825625"/>
            <a:ext cx="418621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893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C325BE-7A08-442E-A233-710A170DA3FF}"/>
              </a:ext>
            </a:extLst>
          </p:cNvPr>
          <p:cNvSpPr>
            <a:spLocks noGrp="1"/>
          </p:cNvSpPr>
          <p:nvPr>
            <p:ph type="title"/>
          </p:nvPr>
        </p:nvSpPr>
        <p:spPr/>
        <p:txBody>
          <a:bodyPr/>
          <a:lstStyle/>
          <a:p>
            <a:r>
              <a:rPr lang="da-DK" dirty="0"/>
              <a:t>Fuldstændigt særeje</a:t>
            </a:r>
          </a:p>
        </p:txBody>
      </p:sp>
      <p:pic>
        <p:nvPicPr>
          <p:cNvPr id="7170" name="Picture 2" descr="Fuldstændigt særeje">
            <a:extLst>
              <a:ext uri="{FF2B5EF4-FFF2-40B4-BE49-F238E27FC236}">
                <a16:creationId xmlns:a16="http://schemas.microsoft.com/office/drawing/2014/main" id="{52E98464-D20C-4DF6-BAE7-1BDA76F37E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7680" y="1825625"/>
            <a:ext cx="7764998" cy="4930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279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42050-5436-41D0-8AA3-F345CAD7E785}"/>
              </a:ext>
            </a:extLst>
          </p:cNvPr>
          <p:cNvSpPr>
            <a:spLocks noGrp="1"/>
          </p:cNvSpPr>
          <p:nvPr>
            <p:ph type="title"/>
          </p:nvPr>
        </p:nvSpPr>
        <p:spPr/>
        <p:txBody>
          <a:bodyPr/>
          <a:lstStyle/>
          <a:p>
            <a:r>
              <a:rPr lang="da-DK" dirty="0"/>
              <a:t>Kombinationssæreje</a:t>
            </a:r>
          </a:p>
        </p:txBody>
      </p:sp>
      <p:sp>
        <p:nvSpPr>
          <p:cNvPr id="4" name="Pladsholder til indhold 3">
            <a:extLst>
              <a:ext uri="{FF2B5EF4-FFF2-40B4-BE49-F238E27FC236}">
                <a16:creationId xmlns:a16="http://schemas.microsoft.com/office/drawing/2014/main" id="{C5D3218C-36EB-403F-9AFD-8B5CF3C3F7CF}"/>
              </a:ext>
            </a:extLst>
          </p:cNvPr>
          <p:cNvSpPr>
            <a:spLocks noGrp="1"/>
          </p:cNvSpPr>
          <p:nvPr>
            <p:ph idx="1"/>
          </p:nvPr>
        </p:nvSpPr>
        <p:spPr/>
        <p:txBody>
          <a:bodyPr>
            <a:normAutofit fontScale="85000" lnSpcReduction="20000"/>
          </a:bodyPr>
          <a:lstStyle/>
          <a:p>
            <a:pPr algn="l" rtl="0"/>
            <a:r>
              <a:rPr lang="da-DK" b="0" i="0" dirty="0">
                <a:solidFill>
                  <a:srgbClr val="6A6A6A"/>
                </a:solidFill>
                <a:effectLst/>
                <a:latin typeface="Barlow" panose="020B0604020202020204" pitchFamily="2" charset="0"/>
              </a:rPr>
              <a:t>Kombinationssæreje er en blanding af </a:t>
            </a:r>
            <a:r>
              <a:rPr lang="da-DK" b="0" i="0" u="none" strike="noStrike" dirty="0">
                <a:solidFill>
                  <a:srgbClr val="F65734"/>
                </a:solidFill>
                <a:effectLst/>
                <a:latin typeface="Barlow" panose="020B0604020202020204" pitchFamily="2" charset="0"/>
                <a:hlinkClick r:id="rId2"/>
              </a:rPr>
              <a:t>skilsmissesæreje</a:t>
            </a:r>
            <a:r>
              <a:rPr lang="da-DK" b="0" i="0" dirty="0">
                <a:solidFill>
                  <a:srgbClr val="6A6A6A"/>
                </a:solidFill>
                <a:effectLst/>
                <a:latin typeface="Barlow" panose="020B0604020202020204" pitchFamily="2" charset="0"/>
              </a:rPr>
              <a:t> og </a:t>
            </a:r>
            <a:r>
              <a:rPr lang="da-DK" b="0" i="0" u="none" strike="noStrike" dirty="0">
                <a:solidFill>
                  <a:srgbClr val="F65734"/>
                </a:solidFill>
                <a:effectLst/>
                <a:latin typeface="Barlow" panose="020B0604020202020204" pitchFamily="2" charset="0"/>
                <a:hlinkClick r:id="rId3"/>
              </a:rPr>
              <a:t>fuldstændigt særeje</a:t>
            </a:r>
            <a:r>
              <a:rPr lang="da-DK" b="0" i="0" dirty="0">
                <a:solidFill>
                  <a:srgbClr val="6A6A6A"/>
                </a:solidFill>
                <a:effectLst/>
                <a:latin typeface="Barlow" panose="020B0604020202020204" pitchFamily="2" charset="0"/>
              </a:rPr>
              <a:t>, hvor jeres respektive formuer ikke bliver delt ved skilsmisse eller separation, samtidig med at der skabes de mest gunstige forhold for den længstlevende ægtefælle, hvis den ene skulle gå bort.</a:t>
            </a:r>
          </a:p>
          <a:p>
            <a:pPr algn="l" rtl="0"/>
            <a:r>
              <a:rPr lang="da-DK" b="0" i="0" dirty="0">
                <a:solidFill>
                  <a:srgbClr val="6A6A6A"/>
                </a:solidFill>
                <a:effectLst/>
                <a:latin typeface="Barlow" panose="020B0604020202020204" pitchFamily="2" charset="0"/>
              </a:rPr>
              <a:t>Det vil sige, at den </a:t>
            </a:r>
            <a:r>
              <a:rPr lang="da-DK" b="1" i="0" dirty="0">
                <a:solidFill>
                  <a:srgbClr val="6A6A6A"/>
                </a:solidFill>
                <a:effectLst/>
                <a:latin typeface="Barlow" panose="020B0604020202020204" pitchFamily="2" charset="0"/>
              </a:rPr>
              <a:t>afdøde ægtefælles formue i en sådan situation bliver til formuefællesskab, hvorimod længstlevende ægtefælles formue bliver til fuldstændigt særeje,</a:t>
            </a:r>
            <a:r>
              <a:rPr lang="da-DK" b="0" i="0" dirty="0">
                <a:solidFill>
                  <a:srgbClr val="6A6A6A"/>
                </a:solidFill>
                <a:effectLst/>
                <a:latin typeface="Barlow" panose="020B0604020202020204" pitchFamily="2" charset="0"/>
              </a:rPr>
              <a:t> sådan at længstlevende beholder hele sin formue. At afdødes formue bliver til formuefællesskab betyder, at den bliver delt ligeligt op, så den ene halvdel fordeles mellem eventuelle livsarvinger og længstlevende ægtefælle, mens den anden halvdel udelukkende går til længstlevende ægtefælle.</a:t>
            </a:r>
          </a:p>
          <a:p>
            <a:pPr algn="l" rtl="0"/>
            <a:r>
              <a:rPr lang="da-DK" b="0" i="0" dirty="0">
                <a:solidFill>
                  <a:srgbClr val="6A6A6A"/>
                </a:solidFill>
                <a:effectLst/>
                <a:latin typeface="Barlow" panose="020B0604020202020204" pitchFamily="2" charset="0"/>
              </a:rPr>
              <a:t>Kombinationssæreje fungerer således som skilsmissesæreje ved skilsmisse eller separation og som fuldstændigt særeje ved død, hvilket er grunden til dens popularitet.</a:t>
            </a:r>
            <a:br>
              <a:rPr lang="da-DK" b="0" i="0" dirty="0">
                <a:solidFill>
                  <a:srgbClr val="6A6A6A"/>
                </a:solidFill>
                <a:effectLst/>
                <a:latin typeface="Barlow" panose="020B0604020202020204" pitchFamily="2" charset="0"/>
              </a:rPr>
            </a:br>
            <a:endParaRPr lang="da-DK" b="0" i="0" dirty="0">
              <a:solidFill>
                <a:srgbClr val="6A6A6A"/>
              </a:solidFill>
              <a:effectLst/>
              <a:latin typeface="Barlow" panose="020B0604020202020204" pitchFamily="2" charset="0"/>
            </a:endParaRPr>
          </a:p>
          <a:p>
            <a:endParaRPr lang="da-DK" dirty="0"/>
          </a:p>
        </p:txBody>
      </p:sp>
    </p:spTree>
    <p:extLst>
      <p:ext uri="{BB962C8B-B14F-4D97-AF65-F5344CB8AC3E}">
        <p14:creationId xmlns:p14="http://schemas.microsoft.com/office/powerpoint/2010/main" val="261107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Særejeformer</a:t>
            </a:r>
            <a:endParaRPr lang="da-DK" dirty="0"/>
          </a:p>
        </p:txBody>
      </p:sp>
      <p:sp>
        <p:nvSpPr>
          <p:cNvPr id="3" name="Pladsholder til indhold 2"/>
          <p:cNvSpPr>
            <a:spLocks noGrp="1"/>
          </p:cNvSpPr>
          <p:nvPr>
            <p:ph idx="1"/>
          </p:nvPr>
        </p:nvSpPr>
        <p:spPr>
          <a:xfrm>
            <a:off x="838200" y="1825625"/>
            <a:ext cx="10515600" cy="5189772"/>
          </a:xfrm>
        </p:spPr>
        <p:txBody>
          <a:bodyPr>
            <a:normAutofit fontScale="85000" lnSpcReduction="20000"/>
          </a:bodyPr>
          <a:lstStyle/>
          <a:p>
            <a:r>
              <a:rPr lang="da-DK" b="1" dirty="0"/>
              <a:t>Stk. 2. </a:t>
            </a:r>
            <a:r>
              <a:rPr lang="da-DK" dirty="0"/>
              <a:t>En aftale efter stk. 1 kan begrænses til at angå følgende:</a:t>
            </a:r>
          </a:p>
          <a:p>
            <a:r>
              <a:rPr lang="da-DK" dirty="0"/>
              <a:t>Et eller flere aktiver. Særeje efter denne bestemmelse betegnes </a:t>
            </a:r>
            <a:r>
              <a:rPr lang="da-DK" b="1" dirty="0"/>
              <a:t>genstandssæreje.</a:t>
            </a:r>
          </a:p>
          <a:p>
            <a:r>
              <a:rPr lang="da-DK" dirty="0"/>
              <a:t>En del af en ægtefælles formue, afhængigt af hvordan eller hvornår ægtefællen har erhvervet den pågældende formue. Særeje efter denne bestemmelse betegnes </a:t>
            </a:r>
            <a:r>
              <a:rPr lang="da-DK" b="1" dirty="0"/>
              <a:t>erhvervelsessæreje.</a:t>
            </a:r>
          </a:p>
          <a:p>
            <a:r>
              <a:rPr lang="da-DK" dirty="0"/>
              <a:t>En brøkdel eller procentdel af en ægtefælles formue eller af et eller flere aktiver. Særeje efter denne bestemmelse betegnes </a:t>
            </a:r>
            <a:r>
              <a:rPr lang="da-DK" b="1" dirty="0"/>
              <a:t>brøkdelssæreje.</a:t>
            </a:r>
          </a:p>
          <a:p>
            <a:r>
              <a:rPr lang="da-DK" dirty="0"/>
              <a:t>Et bestemt beløb eller et bestemt beløb af værdien af et eller flere aktiver. Særeje efter denne bestemmelse betegnes </a:t>
            </a:r>
            <a:r>
              <a:rPr lang="da-DK" b="1" dirty="0"/>
              <a:t>sumsæreje</a:t>
            </a:r>
            <a:r>
              <a:rPr lang="da-DK" dirty="0"/>
              <a:t>.</a:t>
            </a:r>
          </a:p>
          <a:p>
            <a:r>
              <a:rPr lang="da-DK" dirty="0"/>
              <a:t>Hele en ægtefælles formue med undtagelse af et bestemt beløb eller med undtagelse af et bestemt beløb af værdien af et eller flere aktiver. Det beløb, der efter denne bestemmelse ikke er særeje, betegnes </a:t>
            </a:r>
            <a:r>
              <a:rPr lang="da-DK" b="1" dirty="0"/>
              <a:t>sumdeling.</a:t>
            </a:r>
          </a:p>
          <a:p>
            <a:r>
              <a:rPr lang="da-DK" b="1" dirty="0"/>
              <a:t>Stk. 5. </a:t>
            </a:r>
            <a:r>
              <a:rPr lang="da-DK" dirty="0"/>
              <a:t>Særeje efter stk. 1-4 kan tidsbegrænses eller aftrappes over en bestemt periode. Det skal fremgå af aftalen, hvilket tidspunkt tidsbegrænsningen og aftrapningen skal regnes fra.</a:t>
            </a:r>
          </a:p>
          <a:p>
            <a:pPr marL="0" indent="0">
              <a:buNone/>
            </a:pPr>
            <a:endParaRPr lang="da-DK" dirty="0"/>
          </a:p>
        </p:txBody>
      </p:sp>
    </p:spTree>
    <p:extLst>
      <p:ext uri="{BB962C8B-B14F-4D97-AF65-F5344CB8AC3E}">
        <p14:creationId xmlns:p14="http://schemas.microsoft.com/office/powerpoint/2010/main" val="1821418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C152D-F784-5F69-8F32-6C4B84157371}"/>
              </a:ext>
            </a:extLst>
          </p:cNvPr>
          <p:cNvSpPr>
            <a:spLocks noGrp="1"/>
          </p:cNvSpPr>
          <p:nvPr>
            <p:ph type="title"/>
          </p:nvPr>
        </p:nvSpPr>
        <p:spPr/>
        <p:txBody>
          <a:bodyPr/>
          <a:lstStyle/>
          <a:p>
            <a:r>
              <a:rPr lang="da-DK" dirty="0"/>
              <a:t>Særeje</a:t>
            </a:r>
          </a:p>
        </p:txBody>
      </p:sp>
      <p:sp>
        <p:nvSpPr>
          <p:cNvPr id="3" name="Pladsholder til indhold 2">
            <a:extLst>
              <a:ext uri="{FF2B5EF4-FFF2-40B4-BE49-F238E27FC236}">
                <a16:creationId xmlns:a16="http://schemas.microsoft.com/office/drawing/2014/main" id="{1AFD8411-DA2E-2E2B-19D9-D36D43935A98}"/>
              </a:ext>
            </a:extLst>
          </p:cNvPr>
          <p:cNvSpPr>
            <a:spLocks noGrp="1"/>
          </p:cNvSpPr>
          <p:nvPr>
            <p:ph idx="1"/>
          </p:nvPr>
        </p:nvSpPr>
        <p:spPr/>
        <p:txBody>
          <a:bodyPr/>
          <a:lstStyle/>
          <a:p>
            <a:pPr marL="0" indent="0">
              <a:buNone/>
            </a:pPr>
            <a:r>
              <a:rPr lang="da-DK" dirty="0"/>
              <a:t>§13 – ægtefællerne kan aftale at en pensionsrettighed skal være særeje</a:t>
            </a:r>
          </a:p>
          <a:p>
            <a:pPr marL="0" indent="0">
              <a:buNone/>
            </a:pPr>
            <a:endParaRPr lang="da-DK" dirty="0"/>
          </a:p>
          <a:p>
            <a:pPr marL="0" indent="0">
              <a:buNone/>
            </a:pPr>
            <a:r>
              <a:rPr lang="da-DK" dirty="0"/>
              <a:t>§14 – ægtefæller kan ved ægtepagt aftale, at særeje bestemt af tredjemand helt eller delvist skal være en anden form for særeje eller </a:t>
            </a:r>
            <a:r>
              <a:rPr lang="da-DK" dirty="0" err="1"/>
              <a:t>delingsformuel</a:t>
            </a:r>
            <a:r>
              <a:rPr lang="da-DK" dirty="0"/>
              <a:t>.</a:t>
            </a:r>
          </a:p>
        </p:txBody>
      </p:sp>
    </p:spTree>
    <p:extLst>
      <p:ext uri="{BB962C8B-B14F-4D97-AF65-F5344CB8AC3E}">
        <p14:creationId xmlns:p14="http://schemas.microsoft.com/office/powerpoint/2010/main" val="3458624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Surrogation</a:t>
            </a:r>
            <a:endParaRPr lang="da-DK" dirty="0"/>
          </a:p>
        </p:txBody>
      </p:sp>
      <p:sp>
        <p:nvSpPr>
          <p:cNvPr id="3" name="Pladsholder til indhold 2"/>
          <p:cNvSpPr>
            <a:spLocks noGrp="1"/>
          </p:cNvSpPr>
          <p:nvPr>
            <p:ph idx="1"/>
          </p:nvPr>
        </p:nvSpPr>
        <p:spPr/>
        <p:txBody>
          <a:bodyPr/>
          <a:lstStyle/>
          <a:p>
            <a:r>
              <a:rPr lang="en-US" dirty="0" err="1"/>
              <a:t>Det</a:t>
            </a:r>
            <a:r>
              <a:rPr lang="en-US" dirty="0"/>
              <a:t>, der </a:t>
            </a:r>
            <a:r>
              <a:rPr lang="en-US" dirty="0" err="1"/>
              <a:t>erstatter</a:t>
            </a:r>
            <a:r>
              <a:rPr lang="en-US" dirty="0"/>
              <a:t> </a:t>
            </a:r>
            <a:r>
              <a:rPr lang="en-US" dirty="0" err="1"/>
              <a:t>særeje</a:t>
            </a:r>
            <a:r>
              <a:rPr lang="en-US" dirty="0"/>
              <a:t>, </a:t>
            </a:r>
            <a:r>
              <a:rPr lang="en-US" dirty="0" err="1"/>
              <a:t>er</a:t>
            </a:r>
            <a:r>
              <a:rPr lang="en-US" dirty="0"/>
              <a:t> </a:t>
            </a:r>
            <a:r>
              <a:rPr lang="en-US" dirty="0" err="1"/>
              <a:t>også</a:t>
            </a:r>
            <a:r>
              <a:rPr lang="en-US" dirty="0"/>
              <a:t> </a:t>
            </a:r>
            <a:r>
              <a:rPr lang="en-US" dirty="0" err="1"/>
              <a:t>særeje</a:t>
            </a:r>
            <a:endParaRPr lang="en-US" dirty="0"/>
          </a:p>
          <a:p>
            <a:r>
              <a:rPr lang="en-US" dirty="0" err="1"/>
              <a:t>Det</a:t>
            </a:r>
            <a:r>
              <a:rPr lang="en-US" dirty="0"/>
              <a:t>, der </a:t>
            </a:r>
            <a:r>
              <a:rPr lang="en-US" dirty="0" err="1"/>
              <a:t>er</a:t>
            </a:r>
            <a:r>
              <a:rPr lang="en-US" dirty="0"/>
              <a:t> </a:t>
            </a:r>
            <a:r>
              <a:rPr lang="en-US" dirty="0" err="1"/>
              <a:t>købt</a:t>
            </a:r>
            <a:r>
              <a:rPr lang="en-US" dirty="0"/>
              <a:t> </a:t>
            </a:r>
            <a:r>
              <a:rPr lang="en-US" dirty="0" err="1"/>
              <a:t>ved</a:t>
            </a:r>
            <a:r>
              <a:rPr lang="en-US" dirty="0"/>
              <a:t> </a:t>
            </a:r>
            <a:r>
              <a:rPr lang="en-US" dirty="0" err="1"/>
              <a:t>salg</a:t>
            </a:r>
            <a:r>
              <a:rPr lang="en-US" dirty="0"/>
              <a:t> </a:t>
            </a:r>
            <a:r>
              <a:rPr lang="en-US" dirty="0" err="1"/>
              <a:t>af</a:t>
            </a:r>
            <a:r>
              <a:rPr lang="en-US" dirty="0"/>
              <a:t> </a:t>
            </a:r>
            <a:r>
              <a:rPr lang="en-US" dirty="0" err="1"/>
              <a:t>særeje</a:t>
            </a:r>
            <a:r>
              <a:rPr lang="en-US" dirty="0"/>
              <a:t>, </a:t>
            </a:r>
            <a:r>
              <a:rPr lang="en-US" dirty="0" err="1"/>
              <a:t>er</a:t>
            </a:r>
            <a:r>
              <a:rPr lang="en-US" dirty="0"/>
              <a:t> </a:t>
            </a:r>
            <a:r>
              <a:rPr lang="en-US" dirty="0" err="1"/>
              <a:t>særeje</a:t>
            </a:r>
            <a:endParaRPr lang="en-US" dirty="0"/>
          </a:p>
          <a:p>
            <a:r>
              <a:rPr lang="en-US" dirty="0" err="1"/>
              <a:t>Indtægt</a:t>
            </a:r>
            <a:r>
              <a:rPr lang="en-US" dirty="0"/>
              <a:t> </a:t>
            </a:r>
            <a:r>
              <a:rPr lang="en-US" dirty="0" err="1"/>
              <a:t>af</a:t>
            </a:r>
            <a:r>
              <a:rPr lang="en-US" dirty="0"/>
              <a:t> </a:t>
            </a:r>
            <a:r>
              <a:rPr lang="en-US" dirty="0" err="1"/>
              <a:t>særeje</a:t>
            </a:r>
            <a:r>
              <a:rPr lang="en-US" dirty="0"/>
              <a:t>, </a:t>
            </a:r>
            <a:r>
              <a:rPr lang="en-US" dirty="0" err="1"/>
              <a:t>er</a:t>
            </a:r>
            <a:r>
              <a:rPr lang="en-US" dirty="0"/>
              <a:t> </a:t>
            </a:r>
            <a:r>
              <a:rPr lang="en-US" dirty="0" err="1"/>
              <a:t>særeje</a:t>
            </a:r>
            <a:endParaRPr lang="en-US" dirty="0"/>
          </a:p>
          <a:p>
            <a:r>
              <a:rPr lang="en-US" dirty="0" err="1"/>
              <a:t>Gæld</a:t>
            </a:r>
            <a:r>
              <a:rPr lang="en-US" dirty="0"/>
              <a:t> </a:t>
            </a:r>
            <a:r>
              <a:rPr lang="en-US" dirty="0" err="1"/>
              <a:t>af</a:t>
            </a:r>
            <a:r>
              <a:rPr lang="en-US" dirty="0"/>
              <a:t> </a:t>
            </a:r>
            <a:r>
              <a:rPr lang="en-US" dirty="0" err="1"/>
              <a:t>særeje</a:t>
            </a:r>
            <a:r>
              <a:rPr lang="en-US" dirty="0"/>
              <a:t> </a:t>
            </a:r>
            <a:r>
              <a:rPr lang="en-US" dirty="0" err="1"/>
              <a:t>indgår</a:t>
            </a:r>
            <a:r>
              <a:rPr lang="en-US" dirty="0"/>
              <a:t> </a:t>
            </a:r>
            <a:r>
              <a:rPr lang="en-US" dirty="0" err="1"/>
              <a:t>ikke</a:t>
            </a:r>
            <a:r>
              <a:rPr lang="en-US" dirty="0"/>
              <a:t> I </a:t>
            </a:r>
            <a:r>
              <a:rPr lang="en-US" dirty="0" err="1"/>
              <a:t>delingsformuen</a:t>
            </a:r>
            <a:endParaRPr lang="da-DK" dirty="0"/>
          </a:p>
        </p:txBody>
      </p:sp>
    </p:spTree>
    <p:extLst>
      <p:ext uri="{BB962C8B-B14F-4D97-AF65-F5344CB8AC3E}">
        <p14:creationId xmlns:p14="http://schemas.microsoft.com/office/powerpoint/2010/main" val="4112247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Billedresultat for skilsmisse">
            <a:extLst>
              <a:ext uri="{FF2B5EF4-FFF2-40B4-BE49-F238E27FC236}">
                <a16:creationId xmlns:a16="http://schemas.microsoft.com/office/drawing/2014/main" id="{F85C1538-8120-4ACD-A17A-22E248E224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004" r="-2" b="1378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a:extLst>
              <a:ext uri="{FF2B5EF4-FFF2-40B4-BE49-F238E27FC236}">
                <a16:creationId xmlns:a16="http://schemas.microsoft.com/office/drawing/2014/main" id="{56909EDE-8F61-4B80-82A5-E6736E30612E}"/>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Ægteskabets ophør</a:t>
            </a:r>
          </a:p>
        </p:txBody>
      </p:sp>
      <p:sp>
        <p:nvSpPr>
          <p:cNvPr id="3" name="Pladsholder til indhold 2">
            <a:extLst>
              <a:ext uri="{FF2B5EF4-FFF2-40B4-BE49-F238E27FC236}">
                <a16:creationId xmlns:a16="http://schemas.microsoft.com/office/drawing/2014/main" id="{86FD04FF-6E1F-4CCA-BB85-55CD54897859}"/>
              </a:ext>
            </a:extLst>
          </p:cNvPr>
          <p:cNvSpPr>
            <a:spLocks noGrp="1"/>
          </p:cNvSpPr>
          <p:nvPr>
            <p:ph idx="1"/>
          </p:nvPr>
        </p:nvSpPr>
        <p:spPr>
          <a:xfrm>
            <a:off x="7782910" y="5242675"/>
            <a:ext cx="4330262" cy="683284"/>
          </a:xfrm>
        </p:spPr>
        <p:txBody>
          <a:bodyPr vert="horz" lIns="91440" tIns="45720" rIns="91440" bIns="45720" rtlCol="0">
            <a:normAutofit/>
          </a:bodyPr>
          <a:lstStyle/>
          <a:p>
            <a:pPr marL="0" indent="0" algn="ctr">
              <a:buNone/>
            </a:pPr>
            <a:r>
              <a:rPr lang="en-US" sz="2000" dirty="0" err="1"/>
              <a:t>Ægteskabsloven</a:t>
            </a:r>
            <a:endParaRPr lang="en-US" sz="2000" dirty="0"/>
          </a:p>
        </p:txBody>
      </p:sp>
      <p:cxnSp>
        <p:nvCxnSpPr>
          <p:cNvPr id="73" name="Straight Connector 7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30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BBD045FE-A553-457A-8DB6-6E604ACAD24A}"/>
              </a:ext>
            </a:extLst>
          </p:cNvPr>
          <p:cNvSpPr>
            <a:spLocks noGrp="1"/>
          </p:cNvSpPr>
          <p:nvPr>
            <p:ph type="title"/>
          </p:nvPr>
        </p:nvSpPr>
        <p:spPr>
          <a:xfrm>
            <a:off x="643467" y="321734"/>
            <a:ext cx="10905066" cy="1135737"/>
          </a:xfrm>
        </p:spPr>
        <p:txBody>
          <a:bodyPr>
            <a:normAutofit/>
          </a:bodyPr>
          <a:lstStyle/>
          <a:p>
            <a:r>
              <a:rPr lang="da-DK" sz="3600" b="1" dirty="0"/>
              <a:t>Ægteskabets ophør - Ægteskabsloven</a:t>
            </a:r>
          </a:p>
        </p:txBody>
      </p:sp>
      <p:sp>
        <p:nvSpPr>
          <p:cNvPr id="3" name="Pladsholder til indhold 2">
            <a:extLst>
              <a:ext uri="{FF2B5EF4-FFF2-40B4-BE49-F238E27FC236}">
                <a16:creationId xmlns:a16="http://schemas.microsoft.com/office/drawing/2014/main" id="{68D7CD7F-02BE-4E2C-B190-2FD841D345EA}"/>
              </a:ext>
            </a:extLst>
          </p:cNvPr>
          <p:cNvSpPr>
            <a:spLocks noGrp="1"/>
          </p:cNvSpPr>
          <p:nvPr>
            <p:ph idx="1"/>
          </p:nvPr>
        </p:nvSpPr>
        <p:spPr>
          <a:xfrm>
            <a:off x="643468" y="1782980"/>
            <a:ext cx="4924211" cy="4753285"/>
          </a:xfrm>
        </p:spPr>
        <p:txBody>
          <a:bodyPr>
            <a:normAutofit/>
          </a:bodyPr>
          <a:lstStyle/>
          <a:p>
            <a:pPr marL="0" indent="0">
              <a:buNone/>
            </a:pPr>
            <a:r>
              <a:rPr lang="da-DK" sz="1600" b="1" dirty="0"/>
              <a:t>Enighed</a:t>
            </a:r>
          </a:p>
          <a:p>
            <a:r>
              <a:rPr lang="da-DK" sz="1600" b="1" dirty="0"/>
              <a:t>§29  </a:t>
            </a:r>
            <a:r>
              <a:rPr lang="da-DK" sz="1600" dirty="0"/>
              <a:t>Ægtefæller har ret til separation eller skilsmisse, når de er enige om det – jf. §42 (Reflektionsperiode)</a:t>
            </a:r>
          </a:p>
          <a:p>
            <a:pPr marL="0" indent="0">
              <a:buNone/>
            </a:pPr>
            <a:r>
              <a:rPr lang="da-DK" sz="1600" b="1" dirty="0"/>
              <a:t>Uenighed</a:t>
            </a:r>
          </a:p>
          <a:p>
            <a:r>
              <a:rPr lang="da-DK" sz="1600" b="1" dirty="0"/>
              <a:t>§30 </a:t>
            </a:r>
            <a:r>
              <a:rPr lang="da-DK" sz="1600" dirty="0"/>
              <a:t>En ægtefælle har ret til separation</a:t>
            </a:r>
          </a:p>
          <a:p>
            <a:pPr lvl="1"/>
            <a:r>
              <a:rPr lang="da-DK" sz="1600" dirty="0"/>
              <a:t>En ægtefælle har ret til skilsmisse efter 6 mdr. separation</a:t>
            </a:r>
          </a:p>
          <a:p>
            <a:pPr marL="0" indent="0">
              <a:buNone/>
            </a:pPr>
            <a:r>
              <a:rPr lang="da-DK" sz="1600" b="1" dirty="0"/>
              <a:t>Bortfald af separation</a:t>
            </a:r>
          </a:p>
          <a:p>
            <a:r>
              <a:rPr lang="da-DK" sz="1600" b="1" dirty="0"/>
              <a:t>§31 </a:t>
            </a:r>
            <a:r>
              <a:rPr lang="da-DK" sz="1600" dirty="0"/>
              <a:t>Separationens virkninger bortfalder for fremtiden, hvis ægtefællerne genoptager eller fortsætter samlivet. </a:t>
            </a:r>
          </a:p>
          <a:p>
            <a:pPr marL="0" indent="0">
              <a:buNone/>
            </a:pPr>
            <a:r>
              <a:rPr lang="da-DK" sz="1600" b="1" dirty="0"/>
              <a:t>2 års adskillelse</a:t>
            </a:r>
          </a:p>
          <a:p>
            <a:r>
              <a:rPr lang="da-DK" sz="1600" b="1" dirty="0"/>
              <a:t>§32 </a:t>
            </a:r>
            <a:r>
              <a:rPr lang="da-DK" sz="1600" dirty="0"/>
              <a:t>En ægtefælle har ret til skilsmisse, når ægtefællen på grund af uoverensstemmelse har levet adskilt i de sidste 2 år.</a:t>
            </a:r>
          </a:p>
          <a:p>
            <a:pPr marL="0" indent="0">
              <a:buNone/>
            </a:pPr>
            <a:endParaRPr lang="da-DK" sz="1600" dirty="0"/>
          </a:p>
          <a:p>
            <a:pPr marL="0" indent="0">
              <a:buNone/>
            </a:pPr>
            <a:endParaRPr lang="da-DK" sz="1400" dirty="0"/>
          </a:p>
        </p:txBody>
      </p:sp>
      <p:grpSp>
        <p:nvGrpSpPr>
          <p:cNvPr id="1029" name="Group 7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Dansk skilsmisse-undersøgelse: Alder, penge og konflikt har betydning for,  hvor godt du klarer den | Kroppen | DR">
            <a:extLst>
              <a:ext uri="{FF2B5EF4-FFF2-40B4-BE49-F238E27FC236}">
                <a16:creationId xmlns:a16="http://schemas.microsoft.com/office/drawing/2014/main" id="{5E18E58B-9BAB-4EA3-8437-2F0CA7759E0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3524" y="3125844"/>
            <a:ext cx="5270190" cy="2951306"/>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8" name="Rectangle 7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629672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Ægteskabets</a:t>
            </a:r>
            <a:r>
              <a:rPr lang="en-US" dirty="0"/>
              <a:t> </a:t>
            </a:r>
            <a:r>
              <a:rPr lang="en-US" dirty="0" err="1"/>
              <a:t>ophør</a:t>
            </a:r>
            <a:r>
              <a:rPr lang="en-US" dirty="0"/>
              <a:t> - </a:t>
            </a:r>
            <a:r>
              <a:rPr lang="en-US" dirty="0" err="1"/>
              <a:t>Bodeling</a:t>
            </a:r>
            <a:endParaRPr lang="da-DK" dirty="0"/>
          </a:p>
        </p:txBody>
      </p:sp>
      <p:sp>
        <p:nvSpPr>
          <p:cNvPr id="3" name="Pladsholder til indhold 2"/>
          <p:cNvSpPr>
            <a:spLocks noGrp="1"/>
          </p:cNvSpPr>
          <p:nvPr>
            <p:ph idx="1"/>
          </p:nvPr>
        </p:nvSpPr>
        <p:spPr/>
        <p:txBody>
          <a:bodyPr>
            <a:normAutofit fontScale="92500" lnSpcReduction="20000"/>
          </a:bodyPr>
          <a:lstStyle/>
          <a:p>
            <a:r>
              <a:rPr lang="en-US" dirty="0"/>
              <a:t>Separation ( man </a:t>
            </a:r>
            <a:r>
              <a:rPr lang="en-US" dirty="0" err="1"/>
              <a:t>skal</a:t>
            </a:r>
            <a:r>
              <a:rPr lang="en-US" dirty="0"/>
              <a:t> </a:t>
            </a:r>
            <a:r>
              <a:rPr lang="en-US" dirty="0" err="1"/>
              <a:t>flytte</a:t>
            </a:r>
            <a:r>
              <a:rPr lang="en-US" dirty="0"/>
              <a:t> </a:t>
            </a:r>
            <a:r>
              <a:rPr lang="en-US" dirty="0" err="1"/>
              <a:t>fra</a:t>
            </a:r>
            <a:r>
              <a:rPr lang="en-US" dirty="0"/>
              <a:t> </a:t>
            </a:r>
            <a:r>
              <a:rPr lang="en-US" dirty="0" err="1"/>
              <a:t>hinanden</a:t>
            </a:r>
            <a:r>
              <a:rPr lang="en-US" dirty="0"/>
              <a:t> (3 </a:t>
            </a:r>
            <a:r>
              <a:rPr lang="en-US" dirty="0" err="1"/>
              <a:t>mdr</a:t>
            </a:r>
            <a:r>
              <a:rPr lang="en-US" dirty="0"/>
              <a:t>.))</a:t>
            </a:r>
          </a:p>
          <a:p>
            <a:r>
              <a:rPr lang="en-US" dirty="0" err="1"/>
              <a:t>Skilsmisse</a:t>
            </a:r>
            <a:endParaRPr lang="da-DK" dirty="0"/>
          </a:p>
          <a:p>
            <a:pPr marL="0" indent="0">
              <a:buNone/>
            </a:pPr>
            <a:r>
              <a:rPr lang="en-US" dirty="0"/>
              <a:t>Man </a:t>
            </a:r>
            <a:r>
              <a:rPr lang="en-US" dirty="0" err="1"/>
              <a:t>bestemmer</a:t>
            </a:r>
            <a:r>
              <a:rPr lang="en-US" dirty="0"/>
              <a:t> </a:t>
            </a:r>
            <a:r>
              <a:rPr lang="en-US" dirty="0" err="1"/>
              <a:t>egenrådigt</a:t>
            </a:r>
            <a:r>
              <a:rPr lang="en-US" dirty="0"/>
              <a:t>, om man </a:t>
            </a:r>
            <a:r>
              <a:rPr lang="en-US" dirty="0" err="1"/>
              <a:t>vil</a:t>
            </a:r>
            <a:r>
              <a:rPr lang="en-US" dirty="0"/>
              <a:t> </a:t>
            </a:r>
            <a:r>
              <a:rPr lang="en-US" dirty="0" err="1"/>
              <a:t>separeres</a:t>
            </a:r>
            <a:r>
              <a:rPr lang="en-US" dirty="0"/>
              <a:t> </a:t>
            </a:r>
            <a:r>
              <a:rPr lang="en-US" dirty="0" err="1"/>
              <a:t>eller</a:t>
            </a:r>
            <a:r>
              <a:rPr lang="en-US" dirty="0"/>
              <a:t> </a:t>
            </a:r>
            <a:r>
              <a:rPr lang="en-US" dirty="0" err="1"/>
              <a:t>skilles</a:t>
            </a:r>
            <a:r>
              <a:rPr lang="en-US" dirty="0"/>
              <a:t>. </a:t>
            </a:r>
          </a:p>
          <a:p>
            <a:pPr marL="0" indent="0">
              <a:buNone/>
            </a:pPr>
            <a:r>
              <a:rPr lang="en-US" dirty="0"/>
              <a:t>De </a:t>
            </a:r>
            <a:r>
              <a:rPr lang="en-US" dirty="0" err="1"/>
              <a:t>fleste</a:t>
            </a:r>
            <a:r>
              <a:rPr lang="en-US" dirty="0"/>
              <a:t> </a:t>
            </a:r>
            <a:r>
              <a:rPr lang="en-US" dirty="0" err="1"/>
              <a:t>retsvirkninger</a:t>
            </a:r>
            <a:r>
              <a:rPr lang="en-US" dirty="0"/>
              <a:t> </a:t>
            </a:r>
            <a:r>
              <a:rPr lang="en-US" dirty="0" err="1"/>
              <a:t>af</a:t>
            </a:r>
            <a:r>
              <a:rPr lang="en-US" dirty="0"/>
              <a:t> </a:t>
            </a:r>
            <a:r>
              <a:rPr lang="en-US" dirty="0" err="1"/>
              <a:t>ægtekabet</a:t>
            </a:r>
            <a:r>
              <a:rPr lang="en-US" dirty="0"/>
              <a:t> </a:t>
            </a:r>
            <a:r>
              <a:rPr lang="en-US" dirty="0" err="1"/>
              <a:t>bortfalder</a:t>
            </a:r>
            <a:r>
              <a:rPr lang="en-US" dirty="0"/>
              <a:t> </a:t>
            </a:r>
            <a:r>
              <a:rPr lang="en-US" dirty="0" err="1"/>
              <a:t>ved</a:t>
            </a:r>
            <a:r>
              <a:rPr lang="en-US" dirty="0"/>
              <a:t> </a:t>
            </a:r>
            <a:r>
              <a:rPr lang="en-US" dirty="0" err="1"/>
              <a:t>indgivelse</a:t>
            </a:r>
            <a:r>
              <a:rPr lang="en-US" dirty="0"/>
              <a:t> </a:t>
            </a:r>
            <a:r>
              <a:rPr lang="en-US" dirty="0" err="1"/>
              <a:t>af</a:t>
            </a:r>
            <a:r>
              <a:rPr lang="en-US" dirty="0"/>
              <a:t> separations </a:t>
            </a:r>
            <a:r>
              <a:rPr lang="en-US" dirty="0" err="1"/>
              <a:t>eller</a:t>
            </a:r>
            <a:r>
              <a:rPr lang="en-US" dirty="0"/>
              <a:t> </a:t>
            </a:r>
            <a:r>
              <a:rPr lang="en-US" dirty="0" err="1"/>
              <a:t>skilsmisseanmodning</a:t>
            </a:r>
            <a:r>
              <a:rPr lang="en-US" dirty="0"/>
              <a:t>. </a:t>
            </a:r>
          </a:p>
          <a:p>
            <a:r>
              <a:rPr lang="en-US" dirty="0" err="1"/>
              <a:t>Arveret</a:t>
            </a:r>
            <a:endParaRPr lang="en-US" dirty="0"/>
          </a:p>
          <a:p>
            <a:r>
              <a:rPr lang="en-US" dirty="0" err="1"/>
              <a:t>Formuefællesskab</a:t>
            </a:r>
            <a:r>
              <a:rPr lang="en-US" dirty="0"/>
              <a:t> (§5 – </a:t>
            </a:r>
            <a:r>
              <a:rPr lang="en-US" dirty="0" err="1"/>
              <a:t>Ægtefælleloven</a:t>
            </a:r>
            <a:r>
              <a:rPr lang="en-US" dirty="0"/>
              <a:t>)</a:t>
            </a:r>
          </a:p>
          <a:p>
            <a:r>
              <a:rPr lang="en-US" dirty="0" err="1"/>
              <a:t>Forsørgelsespligt</a:t>
            </a:r>
            <a:r>
              <a:rPr lang="en-US" dirty="0"/>
              <a:t> (§4 – </a:t>
            </a:r>
            <a:r>
              <a:rPr lang="en-US" dirty="0" err="1"/>
              <a:t>Ægtefælleloven</a:t>
            </a:r>
            <a:r>
              <a:rPr lang="en-US" dirty="0"/>
              <a:t>)</a:t>
            </a:r>
          </a:p>
          <a:p>
            <a:r>
              <a:rPr lang="en-US" dirty="0" err="1"/>
              <a:t>Troskabspligt</a:t>
            </a:r>
            <a:endParaRPr lang="en-US" dirty="0"/>
          </a:p>
          <a:p>
            <a:pPr marL="0" indent="0">
              <a:buNone/>
            </a:pPr>
            <a:r>
              <a:rPr lang="da-DK" dirty="0">
                <a:hlinkClick r:id="rId2"/>
              </a:rPr>
              <a:t>https://www.dinretshjaelp.dk/juridiske-omraader/familieliv/seperation-og-skilsmisse/</a:t>
            </a:r>
            <a:endParaRPr lang="da-DK" dirty="0"/>
          </a:p>
          <a:p>
            <a:pPr marL="0" indent="0">
              <a:buNone/>
            </a:pPr>
            <a:endParaRPr lang="da-DK" dirty="0"/>
          </a:p>
        </p:txBody>
      </p:sp>
    </p:spTree>
    <p:extLst>
      <p:ext uri="{BB962C8B-B14F-4D97-AF65-F5344CB8AC3E}">
        <p14:creationId xmlns:p14="http://schemas.microsoft.com/office/powerpoint/2010/main" val="4123091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endParaRPr lang="da-DK" dirty="0"/>
          </a:p>
        </p:txBody>
      </p:sp>
      <p:sp>
        <p:nvSpPr>
          <p:cNvPr id="3" name="Pladsholder til indhold 2"/>
          <p:cNvSpPr>
            <a:spLocks noGrp="1"/>
          </p:cNvSpPr>
          <p:nvPr>
            <p:ph idx="1"/>
          </p:nvPr>
        </p:nvSpPr>
        <p:spPr>
          <a:xfrm>
            <a:off x="838200" y="1825625"/>
            <a:ext cx="10515600" cy="4844998"/>
          </a:xfrm>
        </p:spPr>
        <p:txBody>
          <a:bodyPr>
            <a:normAutofit fontScale="92500" lnSpcReduction="10000"/>
          </a:bodyPr>
          <a:lstStyle/>
          <a:p>
            <a:pPr marL="0" indent="0">
              <a:buNone/>
            </a:pPr>
            <a:r>
              <a:rPr lang="da-DK" b="1" dirty="0"/>
              <a:t>Lov om ægtefællers økonomiske forhold § 5 </a:t>
            </a:r>
          </a:p>
          <a:p>
            <a:pPr marL="0" indent="0">
              <a:buNone/>
            </a:pPr>
            <a:r>
              <a:rPr lang="da-DK" dirty="0"/>
              <a:t>Ved separation eller skilsmisse deler ægtefællerne deres formuer lige, medmindre de har indgået en aftale om delingen efter § 32 eller andet følger af § 26.</a:t>
            </a:r>
          </a:p>
          <a:p>
            <a:pPr marL="0" indent="0">
              <a:buNone/>
            </a:pPr>
            <a:r>
              <a:rPr lang="da-DK" dirty="0"/>
              <a:t>Ved en ægtefælles død og ved skifte af et uskiftet bo deles ægtefællernes formue lige mellem den længstlevende ægtefælle eller dennes dødsbo og den førstafdøde ægtefælles dødsbo, medmindre andet følger af § 51.</a:t>
            </a:r>
          </a:p>
          <a:p>
            <a:r>
              <a:rPr lang="da-DK" dirty="0"/>
              <a:t>Stk. 2. En ægtefælles formue, der efter stk. 1 </a:t>
            </a:r>
            <a:r>
              <a:rPr lang="da-DK" dirty="0" err="1"/>
              <a:t>ligedeles</a:t>
            </a:r>
            <a:r>
              <a:rPr lang="da-DK" dirty="0"/>
              <a:t>, betegnes delingsformue. Ægtefællernes delingsformue udgør et formuefællesskab mellem ægtefællerne.</a:t>
            </a:r>
          </a:p>
          <a:p>
            <a:pPr marL="0" indent="0">
              <a:buNone/>
            </a:pPr>
            <a:br>
              <a:rPr lang="da-DK" dirty="0"/>
            </a:br>
            <a:endParaRPr lang="da-DK" dirty="0"/>
          </a:p>
        </p:txBody>
      </p:sp>
    </p:spTree>
    <p:extLst>
      <p:ext uri="{BB962C8B-B14F-4D97-AF65-F5344CB8AC3E}">
        <p14:creationId xmlns:p14="http://schemas.microsoft.com/office/powerpoint/2010/main" val="1795877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2F762-F83F-90A8-3361-4F8EE81B88BC}"/>
              </a:ext>
            </a:extLst>
          </p:cNvPr>
          <p:cNvSpPr>
            <a:spLocks noGrp="1"/>
          </p:cNvSpPr>
          <p:nvPr>
            <p:ph type="title"/>
          </p:nvPr>
        </p:nvSpPr>
        <p:spPr/>
        <p:txBody>
          <a:bodyPr/>
          <a:lstStyle/>
          <a:p>
            <a:r>
              <a:rPr lang="da-DK" dirty="0"/>
              <a:t>”Gold </a:t>
            </a:r>
            <a:r>
              <a:rPr lang="da-DK" dirty="0" err="1"/>
              <a:t>digger</a:t>
            </a:r>
            <a:r>
              <a:rPr lang="da-DK" dirty="0"/>
              <a:t>”- reglen</a:t>
            </a:r>
          </a:p>
        </p:txBody>
      </p:sp>
      <p:sp>
        <p:nvSpPr>
          <p:cNvPr id="3" name="Pladsholder til indhold 2">
            <a:extLst>
              <a:ext uri="{FF2B5EF4-FFF2-40B4-BE49-F238E27FC236}">
                <a16:creationId xmlns:a16="http://schemas.microsoft.com/office/drawing/2014/main" id="{990CA820-1CEE-A204-3C1C-2551A491EA73}"/>
              </a:ext>
            </a:extLst>
          </p:cNvPr>
          <p:cNvSpPr>
            <a:spLocks noGrp="1"/>
          </p:cNvSpPr>
          <p:nvPr>
            <p:ph idx="1"/>
          </p:nvPr>
        </p:nvSpPr>
        <p:spPr/>
        <p:txBody>
          <a:bodyPr>
            <a:normAutofit lnSpcReduction="10000"/>
          </a:bodyPr>
          <a:lstStyle/>
          <a:p>
            <a:pPr algn="ctr">
              <a:spcBef>
                <a:spcPts val="1500"/>
              </a:spcBef>
              <a:spcAft>
                <a:spcPts val="500"/>
              </a:spcAft>
            </a:pPr>
            <a:r>
              <a:rPr lang="da-DK" b="0" i="1" dirty="0">
                <a:solidFill>
                  <a:srgbClr val="212529"/>
                </a:solidFill>
                <a:effectLst/>
                <a:latin typeface="Questa-Regular"/>
              </a:rPr>
              <a:t>Fravigelse af ligedelingen</a:t>
            </a:r>
          </a:p>
          <a:p>
            <a:pPr indent="0" algn="l">
              <a:spcBef>
                <a:spcPts val="1000"/>
              </a:spcBef>
              <a:buNone/>
            </a:pPr>
            <a:r>
              <a:rPr lang="da-DK" b="1" i="0" dirty="0">
                <a:solidFill>
                  <a:srgbClr val="212529"/>
                </a:solidFill>
                <a:effectLst/>
                <a:latin typeface="Questa-Regular"/>
              </a:rPr>
              <a:t>§ 33.</a:t>
            </a:r>
            <a:r>
              <a:rPr lang="da-DK" b="0" i="0" dirty="0">
                <a:solidFill>
                  <a:srgbClr val="212529"/>
                </a:solidFill>
                <a:effectLst/>
                <a:latin typeface="Questa-Regular"/>
              </a:rPr>
              <a:t> Tilhørte den væsentligste del af ægtefællernes delingsformue den ene ægtefælle ved indgåelsen af ægteskabet, eller har den ene ægtefælle under ægteskabet erhvervet den væsentligste del af delingsformuen ved arv eller gave, og vil ligedeling af formuen efter § 5, stk. 1, 1. pkt., være åbenbart urimelig, navnlig fordi ægteskabet har været kortvarigt og uden økonomisk fællesskab af betydning, kan det ved formuedeling bestemmes, at denne ægtefælle helt eller delvis kan beholde værdien af egen formue.</a:t>
            </a:r>
          </a:p>
          <a:p>
            <a:pPr indent="0" algn="l">
              <a:spcBef>
                <a:spcPts val="1000"/>
              </a:spcBef>
              <a:buNone/>
            </a:pPr>
            <a:endParaRPr lang="da-DK" dirty="0">
              <a:solidFill>
                <a:srgbClr val="212529"/>
              </a:solidFill>
              <a:latin typeface="Questa-Regular"/>
            </a:endParaRPr>
          </a:p>
          <a:p>
            <a:pPr indent="0" algn="l">
              <a:spcBef>
                <a:spcPts val="1000"/>
              </a:spcBef>
              <a:buNone/>
            </a:pPr>
            <a:r>
              <a:rPr lang="da-DK" b="0" i="0" dirty="0">
                <a:solidFill>
                  <a:srgbClr val="212529"/>
                </a:solidFill>
                <a:effectLst/>
                <a:latin typeface="Questa-Regular"/>
              </a:rPr>
              <a:t>Hvor længe er et kortvarigt ægteskab???</a:t>
            </a:r>
          </a:p>
          <a:p>
            <a:pPr marL="0" indent="0">
              <a:buNone/>
            </a:pPr>
            <a:endParaRPr lang="da-DK" dirty="0"/>
          </a:p>
        </p:txBody>
      </p:sp>
    </p:spTree>
    <p:extLst>
      <p:ext uri="{BB962C8B-B14F-4D97-AF65-F5344CB8AC3E}">
        <p14:creationId xmlns:p14="http://schemas.microsoft.com/office/powerpoint/2010/main" val="3623030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r>
              <a:rPr lang="en-US" dirty="0"/>
              <a:t> </a:t>
            </a:r>
            <a:endParaRPr lang="da-DK" dirty="0"/>
          </a:p>
        </p:txBody>
      </p:sp>
      <p:sp>
        <p:nvSpPr>
          <p:cNvPr id="3" name="Pladsholder til indhold 2"/>
          <p:cNvSpPr>
            <a:spLocks noGrp="1"/>
          </p:cNvSpPr>
          <p:nvPr>
            <p:ph idx="1"/>
          </p:nvPr>
        </p:nvSpPr>
        <p:spPr/>
        <p:txBody>
          <a:bodyPr/>
          <a:lstStyle/>
          <a:p>
            <a:r>
              <a:rPr lang="da-DK" dirty="0"/>
              <a:t>Ligedeling</a:t>
            </a:r>
          </a:p>
          <a:p>
            <a:pPr lvl="1"/>
            <a:r>
              <a:rPr lang="da-DK" dirty="0"/>
              <a:t>Ved separation, skilsmisse eller død</a:t>
            </a:r>
          </a:p>
          <a:p>
            <a:pPr lvl="1"/>
            <a:r>
              <a:rPr lang="da-DK" dirty="0"/>
              <a:t>Opgørelse af</a:t>
            </a:r>
          </a:p>
          <a:p>
            <a:pPr lvl="2"/>
            <a:r>
              <a:rPr lang="da-DK" dirty="0"/>
              <a:t>Hver ægtefælles </a:t>
            </a:r>
            <a:r>
              <a:rPr lang="da-DK" b="1" dirty="0"/>
              <a:t>bodel (aktiver minus passiver) (netto bodel)</a:t>
            </a:r>
          </a:p>
          <a:p>
            <a:pPr lvl="2"/>
            <a:r>
              <a:rPr lang="da-DK" dirty="0"/>
              <a:t>Hver persons aktiver minus passiver (reelle værdi)</a:t>
            </a:r>
          </a:p>
          <a:p>
            <a:pPr lvl="2"/>
            <a:r>
              <a:rPr lang="da-DK" b="1" dirty="0">
                <a:solidFill>
                  <a:srgbClr val="FF0000"/>
                </a:solidFill>
              </a:rPr>
              <a:t>Underskud nulstilles</a:t>
            </a:r>
          </a:p>
          <a:p>
            <a:pPr lvl="2"/>
            <a:r>
              <a:rPr lang="da-DK" b="1" dirty="0" err="1"/>
              <a:t>Boslod</a:t>
            </a:r>
            <a:r>
              <a:rPr lang="da-DK" b="1" dirty="0"/>
              <a:t> (det man har krav på ved bodelingen)</a:t>
            </a:r>
          </a:p>
          <a:p>
            <a:pPr lvl="2"/>
            <a:endParaRPr lang="da-DK" b="1" dirty="0"/>
          </a:p>
          <a:p>
            <a:pPr lvl="2"/>
            <a:r>
              <a:rPr lang="da-DK" b="1" dirty="0"/>
              <a:t>Værdifastsættelse i praksis – opgørelse af værdi.</a:t>
            </a:r>
          </a:p>
          <a:p>
            <a:pPr marL="0" indent="0">
              <a:buNone/>
            </a:pPr>
            <a:endParaRPr lang="da-DK" dirty="0"/>
          </a:p>
        </p:txBody>
      </p:sp>
    </p:spTree>
    <p:extLst>
      <p:ext uri="{BB962C8B-B14F-4D97-AF65-F5344CB8AC3E}">
        <p14:creationId xmlns:p14="http://schemas.microsoft.com/office/powerpoint/2010/main" val="3986084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r>
              <a:rPr lang="en-US" dirty="0"/>
              <a:t> 1</a:t>
            </a:r>
            <a:endParaRPr lang="da-DK"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798556275"/>
              </p:ext>
            </p:extLst>
          </p:nvPr>
        </p:nvGraphicFramePr>
        <p:xfrm>
          <a:off x="838199" y="1475874"/>
          <a:ext cx="10311063" cy="4487445"/>
        </p:xfrm>
        <a:graphic>
          <a:graphicData uri="http://schemas.openxmlformats.org/drawingml/2006/table">
            <a:tbl>
              <a:tblPr/>
              <a:tblGrid>
                <a:gridCol w="3437021">
                  <a:extLst>
                    <a:ext uri="{9D8B030D-6E8A-4147-A177-3AD203B41FA5}">
                      <a16:colId xmlns:a16="http://schemas.microsoft.com/office/drawing/2014/main" val="38783419"/>
                    </a:ext>
                  </a:extLst>
                </a:gridCol>
                <a:gridCol w="3437021">
                  <a:extLst>
                    <a:ext uri="{9D8B030D-6E8A-4147-A177-3AD203B41FA5}">
                      <a16:colId xmlns:a16="http://schemas.microsoft.com/office/drawing/2014/main" val="3383164727"/>
                    </a:ext>
                  </a:extLst>
                </a:gridCol>
                <a:gridCol w="3437021">
                  <a:extLst>
                    <a:ext uri="{9D8B030D-6E8A-4147-A177-3AD203B41FA5}">
                      <a16:colId xmlns:a16="http://schemas.microsoft.com/office/drawing/2014/main" val="4066997688"/>
                    </a:ext>
                  </a:extLst>
                </a:gridCol>
              </a:tblGrid>
              <a:tr h="855735">
                <a:tc>
                  <a:txBody>
                    <a:bodyPr/>
                    <a:lstStyle/>
                    <a:p>
                      <a:pPr algn="ctr" fontAlgn="t"/>
                      <a:endParaRPr lang="da-DK" sz="3600" b="1" dirty="0">
                        <a:effectLst/>
                      </a:endParaRP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ctr" fontAlgn="t"/>
                      <a:r>
                        <a:rPr lang="da-DK" sz="3600" b="1" dirty="0">
                          <a:effectLst/>
                        </a:rPr>
                        <a:t>Ægtefælle 1</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ctr" fontAlgn="t"/>
                      <a:r>
                        <a:rPr lang="da-DK" sz="3600" b="1">
                          <a:effectLst/>
                        </a:rPr>
                        <a:t>Ægtefælle 2</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extLst>
                  <a:ext uri="{0D108BD9-81ED-4DB2-BD59-A6C34878D82A}">
                    <a16:rowId xmlns:a16="http://schemas.microsoft.com/office/drawing/2014/main" val="641676257"/>
                  </a:ext>
                </a:extLst>
              </a:tr>
              <a:tr h="488992">
                <a:tc>
                  <a:txBody>
                    <a:bodyPr/>
                    <a:lstStyle/>
                    <a:p>
                      <a:pPr algn="l" fontAlgn="t"/>
                      <a:r>
                        <a:rPr lang="da-DK" sz="3600" b="1">
                          <a:effectLst/>
                        </a:rPr>
                        <a:t>Aktiver</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300.000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a:effectLst/>
                        </a:rPr>
                        <a:t>40.000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827622976"/>
                  </a:ext>
                </a:extLst>
              </a:tr>
              <a:tr h="488992">
                <a:tc>
                  <a:txBody>
                    <a:bodyPr/>
                    <a:lstStyle/>
                    <a:p>
                      <a:pPr algn="l" fontAlgn="t"/>
                      <a:r>
                        <a:rPr lang="da-DK" sz="3600" b="1" dirty="0">
                          <a:effectLst/>
                        </a:rPr>
                        <a:t>Passiver</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100.000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10.000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385133712"/>
                  </a:ext>
                </a:extLst>
              </a:tr>
              <a:tr h="855735">
                <a:tc>
                  <a:txBody>
                    <a:bodyPr/>
                    <a:lstStyle/>
                    <a:p>
                      <a:pPr algn="l" fontAlgn="t"/>
                      <a:r>
                        <a:rPr lang="da-DK" sz="3600" b="1">
                          <a:effectLst/>
                        </a:rPr>
                        <a:t>Nettobodel</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a:effectLst/>
                        </a:rPr>
                        <a:t>200.000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30.000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412602603"/>
                  </a:ext>
                </a:extLst>
              </a:tr>
              <a:tr h="855735">
                <a:tc>
                  <a:txBody>
                    <a:bodyPr/>
                    <a:lstStyle/>
                    <a:p>
                      <a:pPr algn="l" fontAlgn="t"/>
                      <a:r>
                        <a:rPr lang="da-DK" sz="3600" b="1">
                          <a:effectLst/>
                        </a:rPr>
                        <a:t>Til hver fra</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a:effectLst/>
                        </a:rPr>
                        <a:t>100.000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15.000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378543827"/>
                  </a:ext>
                </a:extLst>
              </a:tr>
              <a:tr h="488992">
                <a:tc>
                  <a:txBody>
                    <a:bodyPr/>
                    <a:lstStyle/>
                    <a:p>
                      <a:pPr algn="l" fontAlgn="t"/>
                      <a:r>
                        <a:rPr lang="da-DK" sz="3600" b="1">
                          <a:effectLst/>
                        </a:rPr>
                        <a:t>Boslod</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a:effectLst/>
                        </a:rPr>
                        <a:t>115.000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115.000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4158726994"/>
                  </a:ext>
                </a:extLst>
              </a:tr>
            </a:tbl>
          </a:graphicData>
        </a:graphic>
      </p:graphicFrame>
    </p:spTree>
    <p:extLst>
      <p:ext uri="{BB962C8B-B14F-4D97-AF65-F5344CB8AC3E}">
        <p14:creationId xmlns:p14="http://schemas.microsoft.com/office/powerpoint/2010/main" val="3777981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r>
              <a:rPr lang="en-US" dirty="0"/>
              <a:t> 2</a:t>
            </a:r>
            <a:endParaRPr lang="da-DK"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354726756"/>
              </p:ext>
            </p:extLst>
          </p:nvPr>
        </p:nvGraphicFramePr>
        <p:xfrm>
          <a:off x="554636" y="1935816"/>
          <a:ext cx="10957810" cy="4534074"/>
        </p:xfrm>
        <a:graphic>
          <a:graphicData uri="http://schemas.openxmlformats.org/drawingml/2006/table">
            <a:tbl>
              <a:tblPr/>
              <a:tblGrid>
                <a:gridCol w="3647198">
                  <a:extLst>
                    <a:ext uri="{9D8B030D-6E8A-4147-A177-3AD203B41FA5}">
                      <a16:colId xmlns:a16="http://schemas.microsoft.com/office/drawing/2014/main" val="158932925"/>
                    </a:ext>
                  </a:extLst>
                </a:gridCol>
                <a:gridCol w="3647198">
                  <a:extLst>
                    <a:ext uri="{9D8B030D-6E8A-4147-A177-3AD203B41FA5}">
                      <a16:colId xmlns:a16="http://schemas.microsoft.com/office/drawing/2014/main" val="3213775298"/>
                    </a:ext>
                  </a:extLst>
                </a:gridCol>
                <a:gridCol w="3663414">
                  <a:extLst>
                    <a:ext uri="{9D8B030D-6E8A-4147-A177-3AD203B41FA5}">
                      <a16:colId xmlns:a16="http://schemas.microsoft.com/office/drawing/2014/main" val="3612289610"/>
                    </a:ext>
                  </a:extLst>
                </a:gridCol>
              </a:tblGrid>
              <a:tr h="1173066">
                <a:tc>
                  <a:txBody>
                    <a:bodyPr/>
                    <a:lstStyle/>
                    <a:p>
                      <a:pPr algn="ctr" fontAlgn="t"/>
                      <a:br>
                        <a:rPr lang="da-DK" sz="3600" b="1" dirty="0">
                          <a:effectLst/>
                        </a:rPr>
                      </a:br>
                      <a:endParaRPr lang="da-DK" sz="3600" b="1" dirty="0">
                        <a:effectLst/>
                      </a:endParaRP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ctr" fontAlgn="t"/>
                      <a:endParaRPr lang="da-DK" sz="3600" b="1" dirty="0">
                        <a:effectLst/>
                      </a:endParaRPr>
                    </a:p>
                    <a:p>
                      <a:pPr algn="ctr" fontAlgn="t"/>
                      <a:r>
                        <a:rPr lang="da-DK" sz="3600" b="1" dirty="0">
                          <a:effectLst/>
                        </a:rPr>
                        <a:t>Ægtefælle 1</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endParaRPr lang="en-US" sz="3600" dirty="0"/>
                    </a:p>
                    <a:p>
                      <a:r>
                        <a:rPr lang="en-US" sz="3600" dirty="0" err="1"/>
                        <a:t>Ægtefælle</a:t>
                      </a:r>
                      <a:r>
                        <a:rPr lang="en-US" sz="3600" dirty="0"/>
                        <a:t> 2</a:t>
                      </a:r>
                      <a:endParaRPr lang="da-DK" sz="3600" dirty="0"/>
                    </a:p>
                  </a:txBody>
                  <a:tcPr>
                    <a:lnL w="6350" cap="flat" cmpd="sng" algn="ctr">
                      <a:solidFill>
                        <a:srgbClr val="DBDBDB"/>
                      </a:solidFill>
                      <a:prstDash val="solid"/>
                      <a:round/>
                      <a:headEnd type="none" w="med" len="med"/>
                      <a:tailEnd type="none" w="med" len="med"/>
                    </a:lnL>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403117132"/>
                  </a:ext>
                </a:extLst>
              </a:tr>
              <a:tr h="631651">
                <a:tc>
                  <a:txBody>
                    <a:bodyPr/>
                    <a:lstStyle/>
                    <a:p>
                      <a:pPr algn="l" fontAlgn="t"/>
                      <a:r>
                        <a:rPr lang="da-DK" sz="3600" b="1">
                          <a:effectLst/>
                        </a:rPr>
                        <a:t>Aktiver</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300.000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a:effectLst/>
                        </a:rPr>
                        <a:t>200.000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069920748"/>
                  </a:ext>
                </a:extLst>
              </a:tr>
              <a:tr h="631651">
                <a:tc>
                  <a:txBody>
                    <a:bodyPr/>
                    <a:lstStyle/>
                    <a:p>
                      <a:pPr algn="l" fontAlgn="t"/>
                      <a:r>
                        <a:rPr lang="da-DK" sz="3600" b="1">
                          <a:effectLst/>
                        </a:rPr>
                        <a:t>Passiver</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600.000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a:effectLst/>
                        </a:rPr>
                        <a:t>20.000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2550642983"/>
                  </a:ext>
                </a:extLst>
              </a:tr>
              <a:tr h="712557">
                <a:tc>
                  <a:txBody>
                    <a:bodyPr/>
                    <a:lstStyle/>
                    <a:p>
                      <a:pPr algn="l" fontAlgn="t"/>
                      <a:r>
                        <a:rPr lang="da-DK" sz="3600" b="1">
                          <a:effectLst/>
                        </a:rPr>
                        <a:t>Nettobodel</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-300.000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a:effectLst/>
                        </a:rPr>
                        <a:t>180.000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2959925529"/>
                  </a:ext>
                </a:extLst>
              </a:tr>
              <a:tr h="712557">
                <a:tc>
                  <a:txBody>
                    <a:bodyPr/>
                    <a:lstStyle/>
                    <a:p>
                      <a:pPr algn="l" fontAlgn="t"/>
                      <a:r>
                        <a:rPr lang="da-DK" sz="3600" b="1">
                          <a:effectLst/>
                        </a:rPr>
                        <a:t>Til hver fra</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dirty="0">
                          <a:effectLst/>
                        </a:rPr>
                        <a:t>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90.000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489662303"/>
                  </a:ext>
                </a:extLst>
              </a:tr>
              <a:tr h="631651">
                <a:tc>
                  <a:txBody>
                    <a:bodyPr/>
                    <a:lstStyle/>
                    <a:p>
                      <a:pPr algn="l" fontAlgn="t"/>
                      <a:r>
                        <a:rPr lang="da-DK" sz="3600" b="1">
                          <a:effectLst/>
                        </a:rPr>
                        <a:t>Boslod</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3600">
                          <a:effectLst/>
                        </a:rPr>
                        <a:t>90.000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3600" dirty="0">
                          <a:effectLst/>
                        </a:rPr>
                        <a:t>90.000</a:t>
                      </a:r>
                    </a:p>
                  </a:txBody>
                  <a:tcP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2087710340"/>
                  </a:ext>
                </a:extLst>
              </a:tr>
            </a:tbl>
          </a:graphicData>
        </a:graphic>
      </p:graphicFrame>
    </p:spTree>
    <p:extLst>
      <p:ext uri="{BB962C8B-B14F-4D97-AF65-F5344CB8AC3E}">
        <p14:creationId xmlns:p14="http://schemas.microsoft.com/office/powerpoint/2010/main" val="664509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r>
              <a:rPr lang="en-US" dirty="0"/>
              <a:t> 3 – med </a:t>
            </a:r>
            <a:r>
              <a:rPr lang="en-US" dirty="0" err="1"/>
              <a:t>særeje</a:t>
            </a:r>
            <a:endParaRPr lang="da-DK"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698035700"/>
              </p:ext>
            </p:extLst>
          </p:nvPr>
        </p:nvGraphicFramePr>
        <p:xfrm>
          <a:off x="2464066" y="1825625"/>
          <a:ext cx="7045695" cy="4351337"/>
        </p:xfrm>
        <a:graphic>
          <a:graphicData uri="http://schemas.openxmlformats.org/drawingml/2006/table">
            <a:tbl>
              <a:tblPr/>
              <a:tblGrid>
                <a:gridCol w="2348565">
                  <a:extLst>
                    <a:ext uri="{9D8B030D-6E8A-4147-A177-3AD203B41FA5}">
                      <a16:colId xmlns:a16="http://schemas.microsoft.com/office/drawing/2014/main" val="2190883954"/>
                    </a:ext>
                  </a:extLst>
                </a:gridCol>
                <a:gridCol w="2348565">
                  <a:extLst>
                    <a:ext uri="{9D8B030D-6E8A-4147-A177-3AD203B41FA5}">
                      <a16:colId xmlns:a16="http://schemas.microsoft.com/office/drawing/2014/main" val="955235959"/>
                    </a:ext>
                  </a:extLst>
                </a:gridCol>
                <a:gridCol w="2348565">
                  <a:extLst>
                    <a:ext uri="{9D8B030D-6E8A-4147-A177-3AD203B41FA5}">
                      <a16:colId xmlns:a16="http://schemas.microsoft.com/office/drawing/2014/main" val="2324001551"/>
                    </a:ext>
                  </a:extLst>
                </a:gridCol>
              </a:tblGrid>
              <a:tr h="429005">
                <a:tc>
                  <a:txBody>
                    <a:bodyPr/>
                    <a:lstStyle/>
                    <a:p>
                      <a:pPr algn="ctr" fontAlgn="t"/>
                      <a:endParaRPr lang="da-DK" sz="2400" b="1" dirty="0">
                        <a:effectLst/>
                      </a:endParaRP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ctr" fontAlgn="t"/>
                      <a:r>
                        <a:rPr lang="da-DK" sz="2400" b="1" dirty="0">
                          <a:effectLst/>
                        </a:rPr>
                        <a:t>Ægtefælle 1</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ctr" fontAlgn="t"/>
                      <a:r>
                        <a:rPr lang="da-DK" sz="2400" b="1">
                          <a:effectLst/>
                        </a:rPr>
                        <a:t>Ægtefælle 2</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extLst>
                  <a:ext uri="{0D108BD9-81ED-4DB2-BD59-A6C34878D82A}">
                    <a16:rowId xmlns:a16="http://schemas.microsoft.com/office/drawing/2014/main" val="1762011448"/>
                  </a:ext>
                </a:extLst>
              </a:tr>
              <a:tr h="429005">
                <a:tc>
                  <a:txBody>
                    <a:bodyPr/>
                    <a:lstStyle/>
                    <a:p>
                      <a:pPr algn="l" fontAlgn="t"/>
                      <a:r>
                        <a:rPr lang="da-DK" sz="2400" b="1">
                          <a:effectLst/>
                        </a:rPr>
                        <a:t>Aktiver</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5.500.000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r>
                        <a:rPr lang="da-DK" sz="2400">
                          <a:effectLst/>
                        </a:rPr>
                        <a:t>300.000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729882630"/>
                  </a:ext>
                </a:extLst>
              </a:tr>
              <a:tr h="429005">
                <a:tc>
                  <a:txBody>
                    <a:bodyPr/>
                    <a:lstStyle/>
                    <a:p>
                      <a:pPr algn="l" fontAlgn="t"/>
                      <a:r>
                        <a:rPr lang="da-DK" sz="2400" b="1">
                          <a:effectLst/>
                        </a:rPr>
                        <a:t>Sumsæreje</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1.000.000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endParaRPr lang="da-DK" sz="2400">
                        <a:effectLst/>
                      </a:endParaRP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969109576"/>
                  </a:ext>
                </a:extLst>
              </a:tr>
              <a:tr h="429005">
                <a:tc>
                  <a:txBody>
                    <a:bodyPr/>
                    <a:lstStyle/>
                    <a:p>
                      <a:pPr algn="l" fontAlgn="t"/>
                      <a:r>
                        <a:rPr lang="da-DK" sz="2400" b="1">
                          <a:effectLst/>
                        </a:rPr>
                        <a:t>Passiver</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2.500.000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r>
                        <a:rPr lang="da-DK" sz="2400">
                          <a:effectLst/>
                        </a:rPr>
                        <a:t>250.000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898624875"/>
                  </a:ext>
                </a:extLst>
              </a:tr>
              <a:tr h="429005">
                <a:tc>
                  <a:txBody>
                    <a:bodyPr/>
                    <a:lstStyle/>
                    <a:p>
                      <a:pPr algn="l" fontAlgn="t"/>
                      <a:r>
                        <a:rPr lang="da-DK" sz="2400" b="1">
                          <a:effectLst/>
                        </a:rPr>
                        <a:t>Nettobodel</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2.000.000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r>
                        <a:rPr lang="da-DK" sz="2400">
                          <a:effectLst/>
                        </a:rPr>
                        <a:t>50.000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607449946"/>
                  </a:ext>
                </a:extLst>
              </a:tr>
              <a:tr h="429005">
                <a:tc>
                  <a:txBody>
                    <a:bodyPr/>
                    <a:lstStyle/>
                    <a:p>
                      <a:pPr algn="l" fontAlgn="t"/>
                      <a:r>
                        <a:rPr lang="da-DK" sz="2400" b="1">
                          <a:effectLst/>
                        </a:rPr>
                        <a:t>Til hver fra</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1.000.000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r>
                        <a:rPr lang="da-DK" sz="2400" dirty="0">
                          <a:effectLst/>
                        </a:rPr>
                        <a:t>25.000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501108126"/>
                  </a:ext>
                </a:extLst>
              </a:tr>
              <a:tr h="429005">
                <a:tc>
                  <a:txBody>
                    <a:bodyPr/>
                    <a:lstStyle/>
                    <a:p>
                      <a:pPr algn="l" fontAlgn="t"/>
                      <a:r>
                        <a:rPr lang="da-DK" sz="2400" b="1">
                          <a:effectLst/>
                        </a:rPr>
                        <a:t>Boslod</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dirty="0">
                          <a:effectLst/>
                        </a:rPr>
                        <a:t>1.025.000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tc>
                  <a:txBody>
                    <a:bodyPr/>
                    <a:lstStyle/>
                    <a:p>
                      <a:pPr algn="l" fontAlgn="t"/>
                      <a:r>
                        <a:rPr lang="da-DK" sz="2400" dirty="0">
                          <a:effectLst/>
                        </a:rPr>
                        <a:t>1.025.000</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175205180"/>
                  </a:ext>
                </a:extLst>
              </a:tr>
              <a:tr h="1348302">
                <a:tc>
                  <a:txBody>
                    <a:bodyPr/>
                    <a:lstStyle/>
                    <a:p>
                      <a:pPr algn="l" fontAlgn="t"/>
                      <a:endParaRPr lang="da-DK" sz="2400" b="1" i="0">
                        <a:solidFill>
                          <a:srgbClr val="333333"/>
                        </a:solidFill>
                        <a:effectLst/>
                        <a:latin typeface="arial" panose="020B0604020202020204" pitchFamily="34" charset="0"/>
                      </a:endParaRP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EA5F61"/>
                    </a:solidFill>
                  </a:tcPr>
                </a:tc>
                <a:tc>
                  <a:txBody>
                    <a:bodyPr/>
                    <a:lstStyle/>
                    <a:p>
                      <a:pPr algn="l" fontAlgn="t"/>
                      <a:r>
                        <a:rPr lang="da-DK" sz="2400" b="0" i="0" dirty="0">
                          <a:solidFill>
                            <a:srgbClr val="333333"/>
                          </a:solidFill>
                          <a:effectLst/>
                          <a:latin typeface="arial" panose="020B0604020202020204" pitchFamily="34" charset="0"/>
                        </a:rPr>
                        <a:t>+ 1.000.000</a:t>
                      </a:r>
                    </a:p>
                    <a:p>
                      <a:pPr algn="l" fontAlgn="t"/>
                      <a:r>
                        <a:rPr lang="da-DK" sz="2400" b="0" i="0" dirty="0">
                          <a:solidFill>
                            <a:srgbClr val="333333"/>
                          </a:solidFill>
                          <a:effectLst/>
                          <a:latin typeface="arial" panose="020B0604020202020204" pitchFamily="34" charset="0"/>
                        </a:rPr>
                        <a:t>(særejet skal ikke deles)</a:t>
                      </a:r>
                    </a:p>
                  </a:txBody>
                  <a:tcPr marL="61286" marR="61286" marT="30643" marB="30643">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rgbClr val="FFFFFF"/>
                    </a:solidFill>
                  </a:tcPr>
                </a:tc>
                <a:tc>
                  <a:txBody>
                    <a:bodyPr/>
                    <a:lstStyle/>
                    <a:p>
                      <a:endParaRPr lang="da-DK" sz="2400" dirty="0"/>
                    </a:p>
                  </a:txBody>
                  <a:tcPr marL="61286" marR="61286" marT="30643" marB="30643">
                    <a:lnL w="6350" cap="flat" cmpd="sng" algn="ctr">
                      <a:solidFill>
                        <a:srgbClr val="DBDBDB"/>
                      </a:solidFill>
                      <a:prstDash val="solid"/>
                      <a:round/>
                      <a:headEnd type="none" w="med" len="med"/>
                      <a:tailEnd type="none" w="med" len="med"/>
                    </a:lnL>
                    <a:lnT w="6350" cap="flat" cmpd="sng" algn="ctr">
                      <a:solidFill>
                        <a:srgbClr val="DBDBDB"/>
                      </a:solidFill>
                      <a:prstDash val="solid"/>
                      <a:round/>
                      <a:headEnd type="none" w="med" len="med"/>
                      <a:tailEnd type="none" w="med" len="med"/>
                    </a:lnT>
                  </a:tcPr>
                </a:tc>
                <a:extLst>
                  <a:ext uri="{0D108BD9-81ED-4DB2-BD59-A6C34878D82A}">
                    <a16:rowId xmlns:a16="http://schemas.microsoft.com/office/drawing/2014/main" val="3989824549"/>
                  </a:ext>
                </a:extLst>
              </a:tr>
            </a:tbl>
          </a:graphicData>
        </a:graphic>
      </p:graphicFrame>
    </p:spTree>
    <p:extLst>
      <p:ext uri="{BB962C8B-B14F-4D97-AF65-F5344CB8AC3E}">
        <p14:creationId xmlns:p14="http://schemas.microsoft.com/office/powerpoint/2010/main" val="4149795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Bodeling</a:t>
            </a:r>
            <a:r>
              <a:rPr lang="en-US" dirty="0"/>
              <a:t> – </a:t>
            </a:r>
            <a:r>
              <a:rPr lang="en-US" dirty="0" err="1"/>
              <a:t>principper</a:t>
            </a:r>
            <a:r>
              <a:rPr lang="en-US" dirty="0"/>
              <a:t> – </a:t>
            </a:r>
            <a:r>
              <a:rPr lang="en-US" dirty="0" err="1"/>
              <a:t>vigtigt</a:t>
            </a:r>
            <a:r>
              <a:rPr lang="en-US" dirty="0"/>
              <a:t> !</a:t>
            </a:r>
            <a:endParaRPr lang="da-DK" dirty="0"/>
          </a:p>
        </p:txBody>
      </p:sp>
      <p:sp>
        <p:nvSpPr>
          <p:cNvPr id="3" name="Pladsholder til indhold 2"/>
          <p:cNvSpPr>
            <a:spLocks noGrp="1"/>
          </p:cNvSpPr>
          <p:nvPr>
            <p:ph idx="1"/>
          </p:nvPr>
        </p:nvSpPr>
        <p:spPr/>
        <p:txBody>
          <a:bodyPr>
            <a:normAutofit/>
          </a:bodyPr>
          <a:lstStyle/>
          <a:p>
            <a:r>
              <a:rPr lang="da-DK" dirty="0"/>
              <a:t>Ligedeling</a:t>
            </a:r>
          </a:p>
          <a:p>
            <a:pPr lvl="1"/>
            <a:r>
              <a:rPr lang="da-DK" dirty="0"/>
              <a:t>Fortrinsret (personlige genstande, medbragt i ægteskabet)</a:t>
            </a:r>
          </a:p>
          <a:p>
            <a:pPr lvl="1"/>
            <a:r>
              <a:rPr lang="da-DK" dirty="0"/>
              <a:t>Krydsende udtagelse (ægtefællen med børnene)</a:t>
            </a:r>
          </a:p>
          <a:p>
            <a:pPr marL="0" indent="0">
              <a:buNone/>
            </a:pPr>
            <a:r>
              <a:rPr lang="da-DK" sz="2400" dirty="0">
                <a:solidFill>
                  <a:srgbClr val="333333"/>
                </a:solidFill>
                <a:latin typeface="inherit"/>
              </a:rPr>
              <a:t>	Familiens bolig ejes af den ene ægtefælle, men den anden får 			forældremyndigheden over parrets børn eller skal have dem boende fast, 	kan der blive tale om krydsende udtagelse.</a:t>
            </a:r>
          </a:p>
          <a:p>
            <a:pPr marL="0" indent="0">
              <a:buNone/>
            </a:pPr>
            <a:r>
              <a:rPr lang="da-DK" sz="2400" i="0" dirty="0">
                <a:solidFill>
                  <a:srgbClr val="333333"/>
                </a:solidFill>
                <a:effectLst/>
                <a:latin typeface="inherit"/>
              </a:rPr>
              <a:t>	Krydsende udtagelse betyder, at ægtefællen med børnene kan få udlagt 	boligen ved delingen pga. børnenes tarv. Den overtagende ægtefælle SKAL 	have råd til at overtage ejendommen, samt kan betale differencen, hvis 	værdien er større end </a:t>
            </a:r>
            <a:r>
              <a:rPr lang="da-DK" sz="2400" i="0" dirty="0" err="1">
                <a:solidFill>
                  <a:srgbClr val="333333"/>
                </a:solidFill>
                <a:effectLst/>
                <a:latin typeface="inherit"/>
              </a:rPr>
              <a:t>bosloddet</a:t>
            </a:r>
            <a:r>
              <a:rPr lang="da-DK" sz="2400" i="0" dirty="0">
                <a:solidFill>
                  <a:srgbClr val="333333"/>
                </a:solidFill>
                <a:effectLst/>
                <a:latin typeface="inherit"/>
              </a:rPr>
              <a:t>. (Reglen går imod princippet om 	ægtefællens ret til eget aktiv)</a:t>
            </a:r>
          </a:p>
          <a:p>
            <a:pPr lvl="1"/>
            <a:endParaRPr lang="da-DK" dirty="0"/>
          </a:p>
          <a:p>
            <a:pPr lvl="1"/>
            <a:endParaRPr lang="da-DK" dirty="0"/>
          </a:p>
          <a:p>
            <a:pPr marL="0" indent="0">
              <a:buNone/>
            </a:pPr>
            <a:endParaRPr lang="en-US" dirty="0"/>
          </a:p>
        </p:txBody>
      </p:sp>
    </p:spTree>
    <p:extLst>
      <p:ext uri="{BB962C8B-B14F-4D97-AF65-F5344CB8AC3E}">
        <p14:creationId xmlns:p14="http://schemas.microsoft.com/office/powerpoint/2010/main" val="729755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38CADD-075A-45CF-8737-DB58B99C48E4}"/>
              </a:ext>
            </a:extLst>
          </p:cNvPr>
          <p:cNvSpPr>
            <a:spLocks noGrp="1"/>
          </p:cNvSpPr>
          <p:nvPr>
            <p:ph type="title"/>
          </p:nvPr>
        </p:nvSpPr>
        <p:spPr/>
        <p:txBody>
          <a:bodyPr/>
          <a:lstStyle/>
          <a:p>
            <a:r>
              <a:rPr lang="da-DK" dirty="0"/>
              <a:t>Bodeling - principper</a:t>
            </a:r>
          </a:p>
        </p:txBody>
      </p:sp>
      <p:sp>
        <p:nvSpPr>
          <p:cNvPr id="3" name="Pladsholder til indhold 2">
            <a:extLst>
              <a:ext uri="{FF2B5EF4-FFF2-40B4-BE49-F238E27FC236}">
                <a16:creationId xmlns:a16="http://schemas.microsoft.com/office/drawing/2014/main" id="{5C8DDFAF-A47A-4C9A-9963-E142A0F632C2}"/>
              </a:ext>
            </a:extLst>
          </p:cNvPr>
          <p:cNvSpPr>
            <a:spLocks noGrp="1"/>
          </p:cNvSpPr>
          <p:nvPr>
            <p:ph idx="1"/>
          </p:nvPr>
        </p:nvSpPr>
        <p:spPr/>
        <p:txBody>
          <a:bodyPr/>
          <a:lstStyle/>
          <a:p>
            <a:r>
              <a:rPr lang="da-DK" dirty="0"/>
              <a:t>§33 Skævdeling (Lov om ægtefællers økonomiske forhold)</a:t>
            </a:r>
          </a:p>
          <a:p>
            <a:pPr lvl="1"/>
            <a:r>
              <a:rPr lang="da-DK" dirty="0"/>
              <a:t>Forholdet i bodele er urimeligt</a:t>
            </a:r>
          </a:p>
          <a:p>
            <a:pPr lvl="2"/>
            <a:r>
              <a:rPr lang="da-DK" dirty="0"/>
              <a:t>Kortvarigt ægteskab (5-7 år) </a:t>
            </a:r>
            <a:r>
              <a:rPr lang="da-DK" b="1" dirty="0">
                <a:solidFill>
                  <a:srgbClr val="FF0000"/>
                </a:solidFill>
              </a:rPr>
              <a:t>”Gold </a:t>
            </a:r>
            <a:r>
              <a:rPr lang="da-DK" b="1" dirty="0" err="1">
                <a:solidFill>
                  <a:srgbClr val="FF0000"/>
                </a:solidFill>
              </a:rPr>
              <a:t>digger</a:t>
            </a:r>
            <a:r>
              <a:rPr lang="da-DK" b="1" dirty="0">
                <a:solidFill>
                  <a:srgbClr val="FF0000"/>
                </a:solidFill>
              </a:rPr>
              <a:t> reglen”</a:t>
            </a:r>
          </a:p>
          <a:p>
            <a:pPr lvl="2"/>
            <a:r>
              <a:rPr lang="da-DK" dirty="0"/>
              <a:t>K</a:t>
            </a:r>
            <a:r>
              <a:rPr lang="en-US" dirty="0"/>
              <a:t>un </a:t>
            </a:r>
            <a:r>
              <a:rPr lang="en-US" dirty="0" err="1"/>
              <a:t>aflevere</a:t>
            </a:r>
            <a:r>
              <a:rPr lang="en-US" dirty="0"/>
              <a:t> </a:t>
            </a:r>
            <a:r>
              <a:rPr lang="en-US" dirty="0" err="1"/>
              <a:t>f.eks</a:t>
            </a:r>
            <a:r>
              <a:rPr lang="en-US" dirty="0"/>
              <a:t>. 1/3 </a:t>
            </a:r>
            <a:r>
              <a:rPr lang="en-US" dirty="0" err="1"/>
              <a:t>af</a:t>
            </a:r>
            <a:r>
              <a:rPr lang="en-US" dirty="0"/>
              <a:t> sin </a:t>
            </a:r>
            <a:r>
              <a:rPr lang="en-US" dirty="0" err="1"/>
              <a:t>netto-bodel</a:t>
            </a:r>
            <a:endParaRPr lang="en-US" dirty="0"/>
          </a:p>
          <a:p>
            <a:pPr lvl="2"/>
            <a:endParaRPr lang="en-US" dirty="0"/>
          </a:p>
          <a:p>
            <a:endParaRPr lang="da-DK" dirty="0"/>
          </a:p>
        </p:txBody>
      </p:sp>
    </p:spTree>
    <p:extLst>
      <p:ext uri="{BB962C8B-B14F-4D97-AF65-F5344CB8AC3E}">
        <p14:creationId xmlns:p14="http://schemas.microsoft.com/office/powerpoint/2010/main" val="4008195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Misbrug</a:t>
            </a:r>
            <a:r>
              <a:rPr lang="en-US" dirty="0"/>
              <a:t> </a:t>
            </a:r>
            <a:r>
              <a:rPr lang="en-US" dirty="0" err="1"/>
              <a:t>af</a:t>
            </a:r>
            <a:r>
              <a:rPr lang="en-US" dirty="0"/>
              <a:t> </a:t>
            </a:r>
            <a:r>
              <a:rPr lang="en-US" dirty="0" err="1"/>
              <a:t>delingsformue</a:t>
            </a:r>
            <a:endParaRPr lang="da-DK" dirty="0"/>
          </a:p>
        </p:txBody>
      </p:sp>
      <p:sp>
        <p:nvSpPr>
          <p:cNvPr id="3" name="Pladsholder til indhold 2"/>
          <p:cNvSpPr>
            <a:spLocks noGrp="1"/>
          </p:cNvSpPr>
          <p:nvPr>
            <p:ph idx="1"/>
          </p:nvPr>
        </p:nvSpPr>
        <p:spPr/>
        <p:txBody>
          <a:bodyPr>
            <a:normAutofit fontScale="92500" lnSpcReduction="10000"/>
          </a:bodyPr>
          <a:lstStyle/>
          <a:p>
            <a:pPr marL="0" indent="0">
              <a:buNone/>
            </a:pPr>
            <a:r>
              <a:rPr lang="da-DK" sz="3500" dirty="0"/>
              <a:t>En ægtefælle kan misbruge sin delingsformue ved:</a:t>
            </a:r>
          </a:p>
          <a:p>
            <a:r>
              <a:rPr lang="da-DK" dirty="0"/>
              <a:t>At give store arveforskud til andre end ægtefællen</a:t>
            </a:r>
          </a:p>
          <a:p>
            <a:r>
              <a:rPr lang="da-DK" dirty="0"/>
              <a:t>At give store gaver til tredjemænd</a:t>
            </a:r>
          </a:p>
          <a:p>
            <a:r>
              <a:rPr lang="da-DK" dirty="0"/>
              <a:t>At ødelægge egne værdier med forsæt</a:t>
            </a:r>
          </a:p>
          <a:p>
            <a:r>
              <a:rPr lang="da-DK" dirty="0"/>
              <a:t>At lave forsætlige skader på personer eller tredjemænds aktiver</a:t>
            </a:r>
          </a:p>
          <a:p>
            <a:r>
              <a:rPr lang="da-DK" dirty="0"/>
              <a:t>At undlade at vedligeholde aktiver af stor værdi, så de forfalder unødigt</a:t>
            </a:r>
          </a:p>
          <a:p>
            <a:r>
              <a:rPr lang="da-DK" dirty="0"/>
              <a:t>At indbetale uforholdsmæssigt store beløb på pensionsordninger, der ikke skal deles</a:t>
            </a:r>
          </a:p>
          <a:p>
            <a:r>
              <a:rPr lang="da-DK" dirty="0"/>
              <a:t>At overføre store midler til egen særejekonto/særejevirksomhed</a:t>
            </a:r>
          </a:p>
          <a:p>
            <a:r>
              <a:rPr lang="da-DK" dirty="0"/>
              <a:t>At spille og tabe store beløb (ludomani)</a:t>
            </a:r>
          </a:p>
          <a:p>
            <a:pPr marL="0" indent="0">
              <a:buNone/>
            </a:pPr>
            <a:endParaRPr lang="da-DK" dirty="0"/>
          </a:p>
        </p:txBody>
      </p:sp>
    </p:spTree>
    <p:extLst>
      <p:ext uri="{BB962C8B-B14F-4D97-AF65-F5344CB8AC3E}">
        <p14:creationId xmlns:p14="http://schemas.microsoft.com/office/powerpoint/2010/main" val="944795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Kompensationskrav</a:t>
            </a:r>
            <a:endParaRPr lang="da-DK" dirty="0">
              <a:solidFill>
                <a:srgbClr val="FF0000"/>
              </a:solidFill>
            </a:endParaRPr>
          </a:p>
        </p:txBody>
      </p:sp>
      <p:sp>
        <p:nvSpPr>
          <p:cNvPr id="3" name="Pladsholder til indhold 2"/>
          <p:cNvSpPr>
            <a:spLocks noGrp="1"/>
          </p:cNvSpPr>
          <p:nvPr>
            <p:ph idx="1"/>
          </p:nvPr>
        </p:nvSpPr>
        <p:spPr/>
        <p:txBody>
          <a:bodyPr>
            <a:normAutofit fontScale="62500" lnSpcReduction="20000"/>
          </a:bodyPr>
          <a:lstStyle/>
          <a:p>
            <a:pPr marL="0" indent="0">
              <a:buNone/>
            </a:pPr>
            <a:r>
              <a:rPr lang="da-DK" sz="4600" b="1" dirty="0"/>
              <a:t>Lov om ægtefællers økonomiske forhold § 41 </a:t>
            </a:r>
          </a:p>
          <a:p>
            <a:pPr marL="0" indent="0">
              <a:buNone/>
            </a:pPr>
            <a:r>
              <a:rPr lang="da-DK" sz="4600" dirty="0"/>
              <a:t>”En ægtefælle, der har medvirket til at </a:t>
            </a:r>
            <a:r>
              <a:rPr lang="da-DK" sz="4600" b="1" dirty="0"/>
              <a:t>bevare eller forøge </a:t>
            </a:r>
            <a:r>
              <a:rPr lang="da-DK" sz="4600" dirty="0"/>
              <a:t>den anden ægtefælles formue, som ikke indgår i delingen, herunder gennem arbejde i hjemmet, varetagelse af omsorgen for børnene, fordeling af familiens udgifter eller på anden lignende måde,</a:t>
            </a:r>
            <a:r>
              <a:rPr lang="da-DK" sz="4600" b="1" dirty="0"/>
              <a:t> kan </a:t>
            </a:r>
            <a:r>
              <a:rPr lang="da-DK" sz="4600" dirty="0"/>
              <a:t>få tilkendt en kompensation”.</a:t>
            </a:r>
            <a:endParaRPr lang="da-DK" dirty="0"/>
          </a:p>
          <a:p>
            <a:r>
              <a:rPr lang="da-DK" b="0" i="0" dirty="0">
                <a:solidFill>
                  <a:srgbClr val="333333"/>
                </a:solidFill>
                <a:effectLst/>
                <a:latin typeface="arial" panose="020B0604020202020204" pitchFamily="34" charset="0"/>
              </a:rPr>
              <a:t>Reglen gør det muligt for en ægtefælle, der har understøttet den anden, så dennes formue er steget markant, at få del i denne værdistigning. Bestemmelsen har rod i den tid, hvor kvinder ofte var hjemmegående og på den måde bidrog til, at manden som den eneste kunne foretage dispositioner, der øgede hans formue. </a:t>
            </a:r>
          </a:p>
          <a:p>
            <a:r>
              <a:rPr lang="da-DK" b="0" i="0" dirty="0">
                <a:solidFill>
                  <a:srgbClr val="333333"/>
                </a:solidFill>
                <a:effectLst/>
                <a:latin typeface="arial" panose="020B0604020202020204" pitchFamily="34" charset="0"/>
              </a:rPr>
              <a:t>I dag vil reglen primært blive anvendt i situationer, hvor den ene ægtefælle A påstår, at den andens (B's) bidrag var en gave, mens B påstår, at beløbets overførsel var udtryk for, at der var ydet et lån, eller at der skulle være sameje.</a:t>
            </a:r>
            <a:endParaRPr lang="da-DK" dirty="0"/>
          </a:p>
          <a:p>
            <a:pPr marL="0" indent="0">
              <a:buNone/>
            </a:pPr>
            <a:br>
              <a:rPr lang="da-DK" dirty="0"/>
            </a:br>
            <a:endParaRPr lang="da-DK" dirty="0"/>
          </a:p>
        </p:txBody>
      </p:sp>
    </p:spTree>
    <p:extLst>
      <p:ext uri="{BB962C8B-B14F-4D97-AF65-F5344CB8AC3E}">
        <p14:creationId xmlns:p14="http://schemas.microsoft.com/office/powerpoint/2010/main" val="4229832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A1B93A-A157-4277-A84E-A1EA75494819}"/>
              </a:ext>
            </a:extLst>
          </p:cNvPr>
          <p:cNvSpPr>
            <a:spLocks noGrp="1"/>
          </p:cNvSpPr>
          <p:nvPr>
            <p:ph type="title"/>
          </p:nvPr>
        </p:nvSpPr>
        <p:spPr/>
        <p:txBody>
          <a:bodyPr/>
          <a:lstStyle/>
          <a:p>
            <a:r>
              <a:rPr lang="da-DK" dirty="0"/>
              <a:t>Rimelighedskompensation</a:t>
            </a:r>
          </a:p>
        </p:txBody>
      </p:sp>
      <p:sp>
        <p:nvSpPr>
          <p:cNvPr id="3" name="Pladsholder til indhold 2">
            <a:extLst>
              <a:ext uri="{FF2B5EF4-FFF2-40B4-BE49-F238E27FC236}">
                <a16:creationId xmlns:a16="http://schemas.microsoft.com/office/drawing/2014/main" id="{EDF0E902-4E33-46F0-B7B3-776608A2EA51}"/>
              </a:ext>
            </a:extLst>
          </p:cNvPr>
          <p:cNvSpPr>
            <a:spLocks noGrp="1"/>
          </p:cNvSpPr>
          <p:nvPr>
            <p:ph idx="1"/>
          </p:nvPr>
        </p:nvSpPr>
        <p:spPr/>
        <p:txBody>
          <a:bodyPr>
            <a:normAutofit fontScale="92500" lnSpcReduction="10000"/>
          </a:bodyPr>
          <a:lstStyle/>
          <a:p>
            <a:pPr marL="0" indent="0">
              <a:buNone/>
            </a:pPr>
            <a:r>
              <a:rPr lang="da-DK" b="1" dirty="0"/>
              <a:t>§42  (Økonomisk urimeligt stillet ægtefælle)</a:t>
            </a:r>
          </a:p>
          <a:p>
            <a:pPr marL="0" indent="0">
              <a:buNone/>
            </a:pPr>
            <a:r>
              <a:rPr lang="da-DK" dirty="0"/>
              <a:t>Har en ægtefælle en formue, der ikke indgår i formuedelingen, kan den anden ægtefælle ved formuedeling få tilkendt en kompensation for at sikre, at denne ægtefælle ikke bliver stillet urimeligt  økonomisk. Ved vurderingen lægges vægt på ægteskabets varighed, et eventuelt forudgående samliv, ægtefællernes indtægts-, formue- og pensionsforhold og omstændighederne i øvrigt.</a:t>
            </a:r>
          </a:p>
          <a:p>
            <a:pPr marL="0" indent="0">
              <a:buNone/>
            </a:pPr>
            <a:r>
              <a:rPr lang="da-DK" b="1" dirty="0"/>
              <a:t>§45 (Rimelighedskompensation)</a:t>
            </a:r>
          </a:p>
          <a:p>
            <a:pPr marL="0" indent="0">
              <a:buNone/>
            </a:pPr>
            <a:r>
              <a:rPr lang="da-DK" dirty="0"/>
              <a:t>Der kan  ved formuedelingen tilkendes en ægtefælle en kompensation for at sikre, at denne ikke stilles urimeligt i pensionsmæssig henseende, hvis 1. ægteskabet har været af længere varighed og 2. der er stor forskel i værdierne af ægtefællernes pensionsrettigheder. </a:t>
            </a:r>
          </a:p>
        </p:txBody>
      </p:sp>
    </p:spTree>
    <p:extLst>
      <p:ext uri="{BB962C8B-B14F-4D97-AF65-F5344CB8AC3E}">
        <p14:creationId xmlns:p14="http://schemas.microsoft.com/office/powerpoint/2010/main" val="3715020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FF40D-C44D-472D-A262-CB516F41A408}"/>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D7819C9E-BCEE-4868-B0A9-3E6DFAF45C43}"/>
              </a:ext>
            </a:extLst>
          </p:cNvPr>
          <p:cNvSpPr>
            <a:spLocks noGrp="1"/>
          </p:cNvSpPr>
          <p:nvPr>
            <p:ph idx="1"/>
          </p:nvPr>
        </p:nvSpPr>
        <p:spPr/>
        <p:txBody>
          <a:bodyPr>
            <a:normAutofit/>
          </a:bodyPr>
          <a:lstStyle/>
          <a:p>
            <a:pPr marL="0" indent="0">
              <a:buNone/>
            </a:pPr>
            <a:r>
              <a:rPr lang="da-DK" sz="8800" dirty="0"/>
              <a:t>Papirløst forhold</a:t>
            </a:r>
          </a:p>
        </p:txBody>
      </p:sp>
    </p:spTree>
    <p:extLst>
      <p:ext uri="{BB962C8B-B14F-4D97-AF65-F5344CB8AC3E}">
        <p14:creationId xmlns:p14="http://schemas.microsoft.com/office/powerpoint/2010/main" val="2564473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Papirløst</a:t>
            </a:r>
            <a:r>
              <a:rPr lang="en-US" dirty="0"/>
              <a:t> </a:t>
            </a:r>
            <a:r>
              <a:rPr lang="en-US" dirty="0" err="1"/>
              <a:t>forhold</a:t>
            </a:r>
            <a:endParaRPr lang="da-DK" dirty="0"/>
          </a:p>
        </p:txBody>
      </p:sp>
      <p:sp>
        <p:nvSpPr>
          <p:cNvPr id="3" name="Pladsholder til indhold 2"/>
          <p:cNvSpPr>
            <a:spLocks noGrp="1"/>
          </p:cNvSpPr>
          <p:nvPr>
            <p:ph idx="1"/>
          </p:nvPr>
        </p:nvSpPr>
        <p:spPr>
          <a:xfrm>
            <a:off x="838200" y="1859492"/>
            <a:ext cx="10515600" cy="4351338"/>
          </a:xfrm>
        </p:spPr>
        <p:txBody>
          <a:bodyPr>
            <a:normAutofit fontScale="77500" lnSpcReduction="20000"/>
          </a:bodyPr>
          <a:lstStyle/>
          <a:p>
            <a:pPr marL="0" indent="0">
              <a:buNone/>
            </a:pPr>
            <a:r>
              <a:rPr lang="da-DK" dirty="0"/>
              <a:t>I modsætning til i ægteskabet findes der i et papirløst samlivsforhold</a:t>
            </a:r>
            <a:r>
              <a:rPr lang="da-DK" b="1" dirty="0"/>
              <a:t> ikke:</a:t>
            </a:r>
            <a:endParaRPr lang="da-DK" dirty="0"/>
          </a:p>
          <a:p>
            <a:r>
              <a:rPr lang="da-DK" dirty="0"/>
              <a:t>Formuefællesskab og ligedeling ved samlivets ophør</a:t>
            </a:r>
          </a:p>
          <a:p>
            <a:r>
              <a:rPr lang="da-DK" dirty="0"/>
              <a:t>Beskyttelse ved salg/pantsætning af fælles bolig</a:t>
            </a:r>
          </a:p>
          <a:p>
            <a:r>
              <a:rPr lang="da-DK" dirty="0"/>
              <a:t>Automatisk arveret.</a:t>
            </a:r>
          </a:p>
          <a:p>
            <a:pPr marL="0" indent="0">
              <a:buNone/>
            </a:pPr>
            <a:r>
              <a:rPr lang="da-DK" dirty="0"/>
              <a:t>Arveloven indeholder bestemmelser, der gør det muligt at oprette et </a:t>
            </a:r>
            <a:r>
              <a:rPr lang="da-DK" b="1" dirty="0"/>
              <a:t>udvidet samlivstestamente. </a:t>
            </a:r>
            <a:r>
              <a:rPr lang="da-DK" dirty="0"/>
              <a:t>Det betyder, at samlevende kan sikre hinanden ved død, så de stilles, som om der var indgået et ægteskab, og parterne vil dermed arve hinanden.</a:t>
            </a:r>
          </a:p>
          <a:p>
            <a:pPr marL="0" indent="0">
              <a:buNone/>
            </a:pPr>
            <a:r>
              <a:rPr lang="da-DK" dirty="0"/>
              <a:t>Af arv mellem samlevende skal betales 15% i boafgift, hvis samlivet har varet i mindst to år, eller de samlevende har/venter barn sammen. Ved kortere samliv betales der en tillægsboafgift, så der i alt skal betales 36,25%. </a:t>
            </a:r>
          </a:p>
          <a:p>
            <a:pPr marL="0" indent="0">
              <a:buNone/>
            </a:pPr>
            <a:r>
              <a:rPr lang="da-DK" b="1" dirty="0"/>
              <a:t>Der skal ikke betales boafgift til staten af arv mellem ægtefæller.</a:t>
            </a:r>
          </a:p>
          <a:p>
            <a:pPr marL="0" indent="0">
              <a:buNone/>
            </a:pPr>
            <a:r>
              <a:rPr lang="da-DK" dirty="0"/>
              <a:t>Hvis et papirløst samlevende par har et eller flere børn, kan et udvidet samlivstestamente være særligt vigtigt, netop fordi de ikke har legal arveret efter hinanden.</a:t>
            </a:r>
          </a:p>
          <a:p>
            <a:pPr marL="0" indent="0">
              <a:buNone/>
            </a:pPr>
            <a:endParaRPr lang="da-DK" dirty="0"/>
          </a:p>
        </p:txBody>
      </p:sp>
    </p:spTree>
    <p:extLst>
      <p:ext uri="{BB962C8B-B14F-4D97-AF65-F5344CB8AC3E}">
        <p14:creationId xmlns:p14="http://schemas.microsoft.com/office/powerpoint/2010/main" val="2559579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Papirløst</a:t>
            </a:r>
            <a:r>
              <a:rPr lang="en-US" dirty="0"/>
              <a:t> </a:t>
            </a:r>
            <a:r>
              <a:rPr lang="en-US" dirty="0" err="1"/>
              <a:t>samliv</a:t>
            </a:r>
            <a:endParaRPr lang="da-DK" dirty="0"/>
          </a:p>
        </p:txBody>
      </p:sp>
      <p:sp>
        <p:nvSpPr>
          <p:cNvPr id="3" name="Pladsholder til indhold 2"/>
          <p:cNvSpPr>
            <a:spLocks noGrp="1"/>
          </p:cNvSpPr>
          <p:nvPr>
            <p:ph idx="1"/>
          </p:nvPr>
        </p:nvSpPr>
        <p:spPr/>
        <p:txBody>
          <a:bodyPr>
            <a:normAutofit fontScale="77500" lnSpcReduction="20000"/>
          </a:bodyPr>
          <a:lstStyle/>
          <a:p>
            <a:pPr marL="0" indent="0">
              <a:buNone/>
            </a:pPr>
            <a:r>
              <a:rPr lang="en-US" dirty="0"/>
              <a:t>Ingen </a:t>
            </a:r>
            <a:r>
              <a:rPr lang="en-US" dirty="0" err="1"/>
              <a:t>beskyttelse</a:t>
            </a:r>
            <a:r>
              <a:rPr lang="en-US" dirty="0"/>
              <a:t> </a:t>
            </a:r>
            <a:r>
              <a:rPr lang="en-US" dirty="0" err="1"/>
              <a:t>ved</a:t>
            </a:r>
            <a:r>
              <a:rPr lang="en-US" dirty="0"/>
              <a:t> </a:t>
            </a:r>
            <a:r>
              <a:rPr lang="en-US" dirty="0" err="1"/>
              <a:t>papirløst</a:t>
            </a:r>
            <a:r>
              <a:rPr lang="en-US" dirty="0"/>
              <a:t> </a:t>
            </a:r>
            <a:r>
              <a:rPr lang="en-US" dirty="0" err="1"/>
              <a:t>samliv</a:t>
            </a:r>
            <a:r>
              <a:rPr lang="en-US" dirty="0"/>
              <a:t>, </a:t>
            </a:r>
            <a:r>
              <a:rPr lang="en-US" dirty="0" err="1"/>
              <a:t>kun</a:t>
            </a:r>
            <a:r>
              <a:rPr lang="en-US" dirty="0"/>
              <a:t> </a:t>
            </a:r>
            <a:r>
              <a:rPr lang="en-US" dirty="0" err="1"/>
              <a:t>hvis</a:t>
            </a:r>
            <a:r>
              <a:rPr lang="en-US" dirty="0"/>
              <a:t> man er </a:t>
            </a:r>
            <a:r>
              <a:rPr lang="en-US" dirty="0" err="1"/>
              <a:t>sammen</a:t>
            </a:r>
            <a:r>
              <a:rPr lang="en-US" dirty="0"/>
              <a:t> </a:t>
            </a:r>
            <a:r>
              <a:rPr lang="en-US" dirty="0" err="1"/>
              <a:t>på</a:t>
            </a:r>
            <a:r>
              <a:rPr lang="en-US" dirty="0"/>
              <a:t> </a:t>
            </a:r>
            <a:r>
              <a:rPr lang="en-US" dirty="0" err="1"/>
              <a:t>en</a:t>
            </a:r>
            <a:r>
              <a:rPr lang="en-US" dirty="0"/>
              <a:t> </a:t>
            </a:r>
            <a:r>
              <a:rPr lang="en-US" dirty="0" err="1"/>
              <a:t>aftale</a:t>
            </a:r>
            <a:r>
              <a:rPr lang="en-US" dirty="0"/>
              <a:t>.</a:t>
            </a:r>
          </a:p>
          <a:p>
            <a:pPr marL="0" indent="0">
              <a:buNone/>
            </a:pPr>
            <a:endParaRPr lang="en-US" dirty="0"/>
          </a:p>
          <a:p>
            <a:pPr marL="0" indent="0">
              <a:buNone/>
            </a:pPr>
            <a:r>
              <a:rPr lang="en-US" b="1" dirty="0" err="1"/>
              <a:t>Løsning</a:t>
            </a:r>
            <a:r>
              <a:rPr lang="en-US" b="1" dirty="0"/>
              <a:t>: </a:t>
            </a:r>
            <a:r>
              <a:rPr lang="en-US" dirty="0" err="1"/>
              <a:t>Samlivskontrakt</a:t>
            </a:r>
            <a:r>
              <a:rPr lang="en-US" dirty="0"/>
              <a:t>/</a:t>
            </a:r>
            <a:r>
              <a:rPr lang="en-US" dirty="0" err="1"/>
              <a:t>samejeoverenskomst</a:t>
            </a:r>
            <a:r>
              <a:rPr lang="en-US"/>
              <a:t>   </a:t>
            </a:r>
          </a:p>
          <a:p>
            <a:pPr marL="0" indent="0">
              <a:buNone/>
            </a:pPr>
            <a:r>
              <a:rPr lang="en-US" dirty="0"/>
              <a:t>	*	</a:t>
            </a:r>
            <a:r>
              <a:rPr lang="en-US" dirty="0" err="1"/>
              <a:t>eks</a:t>
            </a:r>
            <a:r>
              <a:rPr lang="en-US" dirty="0"/>
              <a:t>. </a:t>
            </a:r>
            <a:r>
              <a:rPr lang="en-US" dirty="0" err="1"/>
              <a:t>Forkøbsret</a:t>
            </a:r>
            <a:r>
              <a:rPr lang="en-US" dirty="0"/>
              <a:t> </a:t>
            </a:r>
            <a:r>
              <a:rPr lang="en-US" dirty="0" err="1"/>
              <a:t>til</a:t>
            </a:r>
            <a:r>
              <a:rPr lang="en-US" dirty="0"/>
              <a:t> </a:t>
            </a:r>
            <a:r>
              <a:rPr lang="en-US" dirty="0" err="1"/>
              <a:t>aktiver</a:t>
            </a:r>
            <a:endParaRPr lang="en-US" dirty="0"/>
          </a:p>
          <a:p>
            <a:pPr marL="0" indent="0">
              <a:buNone/>
            </a:pPr>
            <a:endParaRPr lang="en-US" dirty="0"/>
          </a:p>
          <a:p>
            <a:pPr marL="0" indent="0">
              <a:buNone/>
            </a:pPr>
            <a:r>
              <a:rPr lang="en-US" dirty="0"/>
              <a:t>Se de </a:t>
            </a:r>
            <a:r>
              <a:rPr lang="en-US" dirty="0" err="1"/>
              <a:t>små</a:t>
            </a:r>
            <a:r>
              <a:rPr lang="en-US" dirty="0"/>
              <a:t> </a:t>
            </a:r>
            <a:r>
              <a:rPr lang="en-US" dirty="0" err="1"/>
              <a:t>videoer</a:t>
            </a:r>
            <a:r>
              <a:rPr lang="en-US" dirty="0"/>
              <a:t> </a:t>
            </a:r>
            <a:r>
              <a:rPr lang="en-US" dirty="0" err="1"/>
              <a:t>sidst</a:t>
            </a:r>
            <a:r>
              <a:rPr lang="en-US" dirty="0"/>
              <a:t> I </a:t>
            </a:r>
            <a:r>
              <a:rPr lang="en-US" dirty="0" err="1"/>
              <a:t>kapitel</a:t>
            </a:r>
            <a:r>
              <a:rPr lang="en-US" dirty="0"/>
              <a:t> 21</a:t>
            </a:r>
          </a:p>
          <a:p>
            <a:pPr marL="0" indent="0">
              <a:buNone/>
            </a:pPr>
            <a:endParaRPr lang="en-US" dirty="0"/>
          </a:p>
          <a:p>
            <a:pPr marL="0" indent="0">
              <a:buNone/>
            </a:pPr>
            <a:r>
              <a:rPr lang="en-US" dirty="0" err="1"/>
              <a:t>Hvem</a:t>
            </a:r>
            <a:r>
              <a:rPr lang="en-US" dirty="0"/>
              <a:t> </a:t>
            </a:r>
            <a:r>
              <a:rPr lang="en-US" dirty="0" err="1"/>
              <a:t>skal</a:t>
            </a:r>
            <a:r>
              <a:rPr lang="en-US" dirty="0"/>
              <a:t> </a:t>
            </a:r>
            <a:r>
              <a:rPr lang="en-US" dirty="0" err="1"/>
              <a:t>overtage</a:t>
            </a:r>
            <a:r>
              <a:rPr lang="en-US" dirty="0"/>
              <a:t> </a:t>
            </a:r>
            <a:r>
              <a:rPr lang="en-US" dirty="0" err="1"/>
              <a:t>lejligheden</a:t>
            </a:r>
            <a:endParaRPr lang="en-US" dirty="0"/>
          </a:p>
          <a:p>
            <a:pPr marL="0" indent="0">
              <a:buNone/>
            </a:pPr>
            <a:endParaRPr lang="en-US" dirty="0"/>
          </a:p>
          <a:p>
            <a:pPr marL="0" indent="0">
              <a:buNone/>
            </a:pPr>
            <a:r>
              <a:rPr lang="en-US" dirty="0"/>
              <a:t>Diverse </a:t>
            </a:r>
            <a:r>
              <a:rPr lang="en-US" dirty="0" err="1"/>
              <a:t>kontrakter</a:t>
            </a:r>
            <a:r>
              <a:rPr lang="en-US" dirty="0"/>
              <a:t>:</a:t>
            </a:r>
          </a:p>
          <a:p>
            <a:pPr marL="0" indent="0">
              <a:buNone/>
            </a:pPr>
            <a:r>
              <a:rPr lang="en-US" dirty="0">
                <a:hlinkClick r:id="rId2"/>
              </a:rPr>
              <a:t>http://www.familieadvokaten.dk/klubben/buy/buy.asp?gclid=Cj0KCQiA1pyCBhCtARIsAHaY_5fGb4xeb4sqfFckZjo7VG7xLM9ixP3CpKpM8rhYcB_u8Ag5FQOZykEaAm7sEALw_wcB</a:t>
            </a:r>
            <a:endParaRPr lang="en-US" dirty="0"/>
          </a:p>
          <a:p>
            <a:pPr marL="0" indent="0">
              <a:buNone/>
            </a:pPr>
            <a:endParaRPr lang="en-US" dirty="0"/>
          </a:p>
          <a:p>
            <a:pPr marL="0" indent="0">
              <a:buNone/>
            </a:pPr>
            <a:endParaRPr lang="en-US" dirty="0"/>
          </a:p>
          <a:p>
            <a:pPr marL="0" indent="0">
              <a:buNone/>
            </a:pPr>
            <a:endParaRPr lang="da-DK" dirty="0"/>
          </a:p>
        </p:txBody>
      </p:sp>
    </p:spTree>
    <p:extLst>
      <p:ext uri="{BB962C8B-B14F-4D97-AF65-F5344CB8AC3E}">
        <p14:creationId xmlns:p14="http://schemas.microsoft.com/office/powerpoint/2010/main" val="28065968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7116FE-1723-42C1-A2A6-B19EBED3636F}"/>
              </a:ext>
            </a:extLst>
          </p:cNvPr>
          <p:cNvSpPr>
            <a:spLocks noGrp="1"/>
          </p:cNvSpPr>
          <p:nvPr>
            <p:ph type="title"/>
          </p:nvPr>
        </p:nvSpPr>
        <p:spPr/>
        <p:txBody>
          <a:bodyPr/>
          <a:lstStyle/>
          <a:p>
            <a:r>
              <a:rPr lang="da-DK" dirty="0"/>
              <a:t>HUSK</a:t>
            </a:r>
          </a:p>
        </p:txBody>
      </p:sp>
      <p:sp>
        <p:nvSpPr>
          <p:cNvPr id="3" name="Pladsholder til indhold 2">
            <a:extLst>
              <a:ext uri="{FF2B5EF4-FFF2-40B4-BE49-F238E27FC236}">
                <a16:creationId xmlns:a16="http://schemas.microsoft.com/office/drawing/2014/main" id="{A3988A6B-AA2C-497B-9CFC-F52E1AD3FC6F}"/>
              </a:ext>
            </a:extLst>
          </p:cNvPr>
          <p:cNvSpPr>
            <a:spLocks noGrp="1"/>
          </p:cNvSpPr>
          <p:nvPr>
            <p:ph idx="1"/>
          </p:nvPr>
        </p:nvSpPr>
        <p:spPr/>
        <p:txBody>
          <a:bodyPr/>
          <a:lstStyle/>
          <a:p>
            <a:r>
              <a:rPr lang="da-DK" dirty="0" err="1"/>
              <a:t>Særråden</a:t>
            </a:r>
            <a:r>
              <a:rPr lang="da-DK" dirty="0"/>
              <a:t> og </a:t>
            </a:r>
            <a:r>
              <a:rPr lang="da-DK" dirty="0" err="1"/>
              <a:t>særhæften</a:t>
            </a:r>
            <a:endParaRPr lang="da-DK" dirty="0"/>
          </a:p>
          <a:p>
            <a:r>
              <a:rPr lang="da-DK" dirty="0"/>
              <a:t>Bodeling</a:t>
            </a:r>
          </a:p>
          <a:p>
            <a:r>
              <a:rPr lang="da-DK" dirty="0"/>
              <a:t>Særeje</a:t>
            </a:r>
          </a:p>
          <a:p>
            <a:pPr marL="0" indent="0">
              <a:buNone/>
            </a:pPr>
            <a:endParaRPr lang="da-DK" dirty="0"/>
          </a:p>
          <a:p>
            <a:endParaRPr lang="da-DK" dirty="0"/>
          </a:p>
          <a:p>
            <a:endParaRPr lang="da-DK" dirty="0"/>
          </a:p>
        </p:txBody>
      </p:sp>
    </p:spTree>
    <p:extLst>
      <p:ext uri="{BB962C8B-B14F-4D97-AF65-F5344CB8AC3E}">
        <p14:creationId xmlns:p14="http://schemas.microsoft.com/office/powerpoint/2010/main" val="1765114647"/>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22380</TotalTime>
  <Words>3327</Words>
  <Application>Microsoft Office PowerPoint</Application>
  <PresentationFormat>Widescreen</PresentationFormat>
  <Paragraphs>328</Paragraphs>
  <Slides>46</Slides>
  <Notes>0</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46</vt:i4>
      </vt:variant>
    </vt:vector>
  </HeadingPairs>
  <TitlesOfParts>
    <vt:vector size="57" baseType="lpstr">
      <vt:lpstr>Arial</vt:lpstr>
      <vt:lpstr>Arial</vt:lpstr>
      <vt:lpstr>Barlow</vt:lpstr>
      <vt:lpstr>Calibri</vt:lpstr>
      <vt:lpstr>Calibri Light</vt:lpstr>
      <vt:lpstr>georgia</vt:lpstr>
      <vt:lpstr>inherit</vt:lpstr>
      <vt:lpstr>kg-icons</vt:lpstr>
      <vt:lpstr>Questa-Regular</vt:lpstr>
      <vt:lpstr>Roboto</vt:lpstr>
      <vt:lpstr>Office-tema</vt:lpstr>
      <vt:lpstr>Kapitel 23</vt:lpstr>
      <vt:lpstr>PowerPoint-præsentation</vt:lpstr>
      <vt:lpstr>Lov om ægteskabers indgåelse og opløsning “Ægteskabsloven” </vt:lpstr>
      <vt:lpstr>Separation &amp; Skilsmisse (Ægteskabsloven)</vt:lpstr>
      <vt:lpstr>Bortfald af separation (Ægteskabsloven)</vt:lpstr>
      <vt:lpstr>Lov om ægteskabers indgåelse og opløsning “Ægteskabsloven”</vt:lpstr>
      <vt:lpstr>Fremgangsmåde ved skilsmisse</vt:lpstr>
      <vt:lpstr>PowerPoint-præsentation</vt:lpstr>
      <vt:lpstr>Lov om ægtefællers økonomiske forhold “Ægtefælleloven”</vt:lpstr>
      <vt:lpstr>Formuefællesskab (Ikke “fælles økonomi”)</vt:lpstr>
      <vt:lpstr>Formuefællesskab</vt:lpstr>
      <vt:lpstr>Formuefællesskab</vt:lpstr>
      <vt:lpstr>PowerPoint-præsentation</vt:lpstr>
      <vt:lpstr>Særråden Ægtefælleloven §1</vt:lpstr>
      <vt:lpstr>Særråden ?? Vigtigt! </vt:lpstr>
      <vt:lpstr>Råden over hinandens aktiver</vt:lpstr>
      <vt:lpstr>Gæld og handler mellem ægtefæller</vt:lpstr>
      <vt:lpstr>Sameje</vt:lpstr>
      <vt:lpstr>Særhæften</vt:lpstr>
      <vt:lpstr>Særeje (start her 3N)</vt:lpstr>
      <vt:lpstr>Særeje</vt:lpstr>
      <vt:lpstr>Særejeformer - §12</vt:lpstr>
      <vt:lpstr>Skilsmissesæreje</vt:lpstr>
      <vt:lpstr>Fuldstændigt særeje</vt:lpstr>
      <vt:lpstr>Kombinationssæreje</vt:lpstr>
      <vt:lpstr>Særejeformer</vt:lpstr>
      <vt:lpstr>Særeje</vt:lpstr>
      <vt:lpstr>Surrogation</vt:lpstr>
      <vt:lpstr>Ægteskabets ophør</vt:lpstr>
      <vt:lpstr>Ægteskabets ophør - Ægteskabsloven</vt:lpstr>
      <vt:lpstr>Ægteskabets ophør - Bodeling</vt:lpstr>
      <vt:lpstr>Bodeling</vt:lpstr>
      <vt:lpstr>”Gold digger”- reglen</vt:lpstr>
      <vt:lpstr>Bodeling </vt:lpstr>
      <vt:lpstr>Bodeling 1</vt:lpstr>
      <vt:lpstr>Bodeling 2</vt:lpstr>
      <vt:lpstr>Bodeling 3 – med særeje</vt:lpstr>
      <vt:lpstr>Bodeling – principper – vigtigt !</vt:lpstr>
      <vt:lpstr>Bodeling - principper</vt:lpstr>
      <vt:lpstr>Misbrug af delingsformue</vt:lpstr>
      <vt:lpstr>Kompensationskrav</vt:lpstr>
      <vt:lpstr>Rimelighedskompensation</vt:lpstr>
      <vt:lpstr>PowerPoint-præsentation</vt:lpstr>
      <vt:lpstr>Papirløst forhold</vt:lpstr>
      <vt:lpstr>Papirløst samliv</vt:lpstr>
      <vt:lpstr>HUSK</vt:lpstr>
    </vt:vector>
  </TitlesOfParts>
  <Company>Niels Brock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Kapitel 21</dc:title>
  <dc:creator>Lena Holm Jensen Lindskog</dc:creator>
  <cp:lastModifiedBy>Lena Holm Jensen Lindskog</cp:lastModifiedBy>
  <cp:revision>76</cp:revision>
  <dcterms:created xsi:type="dcterms:W3CDTF">2019-03-14T12:13:41Z</dcterms:created>
  <dcterms:modified xsi:type="dcterms:W3CDTF">2025-05-01T12:49:39Z</dcterms:modified>
</cp:coreProperties>
</file>