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79" r:id="rId9"/>
    <p:sldId id="262" r:id="rId10"/>
    <p:sldId id="375" r:id="rId11"/>
    <p:sldId id="263" r:id="rId12"/>
    <p:sldId id="269" r:id="rId13"/>
    <p:sldId id="271" r:id="rId14"/>
    <p:sldId id="264" r:id="rId15"/>
    <p:sldId id="272" r:id="rId16"/>
    <p:sldId id="265" r:id="rId17"/>
    <p:sldId id="278" r:id="rId18"/>
    <p:sldId id="277" r:id="rId19"/>
    <p:sldId id="274" r:id="rId20"/>
    <p:sldId id="376" r:id="rId21"/>
    <p:sldId id="378" r:id="rId22"/>
    <p:sldId id="267" r:id="rId23"/>
    <p:sldId id="327" r:id="rId24"/>
    <p:sldId id="275" r:id="rId25"/>
    <p:sldId id="379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4660"/>
  </p:normalViewPr>
  <p:slideViewPr>
    <p:cSldViewPr snapToGrid="0">
      <p:cViewPr varScale="1">
        <p:scale>
          <a:sx n="45" d="100"/>
          <a:sy n="45" d="100"/>
        </p:scale>
        <p:origin x="5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8DADE-2016-4287-A204-E1789F492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354B84E-45DB-43F4-9781-92AFB412C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B31A1C-68D0-4D11-80DE-BC702589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0A8FF6-5FB0-4C46-86A4-250850F28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D71E45-149B-4F96-93F1-BAD73F56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40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9EA8-AD25-4649-8013-2E81EBA5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CF30BD-5569-4A02-8918-7826802B1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D2EFAB-C4B7-44BB-8BA8-5D7787F0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6BC81F-92D4-44BB-8540-60AA3B6E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F3D502-D9CE-4ED4-8F04-354F3B75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8862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D5BB9-76F8-491E-BB2C-244215FD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341667-188C-44E1-91A7-08490181B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15A7AB-8968-453D-8F14-B45F72C6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12FEE1-C438-4C14-9A12-C63D8C3E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088C8E-540C-44AE-B0A4-EE60B6E29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08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BD77B-8363-48A5-8907-805B56B1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DDA173-EAF4-480C-A422-4F560BBC1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88ADECB-0652-4CAC-ACF7-562338EAC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F6AFA4-2BE0-4E94-96F5-FFCD7774D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9D82EC4-C7F9-4D65-AF3A-F287C48A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D85CDE-7A94-4C67-B57B-7C926178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39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BA447C-BD2B-4835-8824-6757563C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4FEB92-3E7B-4AD8-A796-838313A0A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5AC973-6D0D-4DC1-8653-611896232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D8A455D-EACE-4614-8F44-54800F589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BE9404E-55A7-4797-9084-0E5D24131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46682F9-A4CF-4D92-89A9-7B211408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193FABC-0CBB-4BA7-89F9-7C8CEC57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555D329-91E9-415E-B516-3A02BA74F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436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20646-BD16-4984-8F3E-CDF5235DD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8CF36C1-12F7-4470-82B7-5CBBCEB1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21CC6A9-7C72-4B11-9CA6-C5BE3F5C1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F9D9209-7819-4EC2-980C-00811C9D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88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A31637D-34D0-4303-B466-05C7C902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93E0D38-4A3E-4809-9697-A420601D1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07FCAA-5CB4-40A7-A7F1-1234BB9D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0080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102D7-D2A9-430B-BB21-43758E2A3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698DD0-4563-4491-B07A-713E9AD6F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FC07A05-30B8-402E-A95F-7A23509F3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2399E2-2B8B-42DF-B573-05460162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9BD461-809D-47F2-9721-8B699FA5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27A7C2E-5C20-43E7-AE95-1953D784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45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4721F-0993-400C-ADE8-D50E6640D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86A1B62-C4AB-4478-8083-EC5AA7DED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9B4D7A-CC83-48C5-B57A-1547B552F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156800-A7F9-4D13-A94C-1CB004AD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ED06C3-6535-45A8-AF4A-5D9ACEE9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F55064-9273-406F-8BCB-B2EB0E6E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09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09652-A651-4F75-BA8F-209A982C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05B4546-25AB-4144-B5E6-30E6C478F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3EEA2B-2442-474C-A366-1DE7F41D8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D38E9A-5982-4D3A-9A61-FAFB851E9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DFD489-8F50-4081-BBCD-214B1CBB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79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EC2DBF5-F6EA-4B86-8B6C-5B1F7271E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CA9EF6-2D7A-433A-A538-C2AFCF71B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669EB3-A9B1-48E6-BAAB-1601F911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6859B8-4576-4707-A21D-C71D0169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166CB3-58A0-4D2E-9EAC-307545B03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449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F960-AB8C-49B7-82A1-9F5AD5F03D33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31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C604-5CAC-43A0-92EC-7434CDE7F995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09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803568B-12CD-4312-A469-39801E097BF1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846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AA86-A7A2-49C1-9813-82D5E8F1F095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37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1A5D9-6BDC-4AC5-9656-3943D383275D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93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BC323-C110-4443-A8CB-DFBBA28FAB2F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43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C166-5A13-4D0D-8BF0-C51127F1F49A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554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FC0-5755-4519-B806-F7BE9658592F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14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EE68-92A8-46D2-86BD-C480B38D49EF}" type="datetime1">
              <a:rPr lang="en-US" smtClean="0"/>
              <a:t>1/10/2025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38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F1F3-133C-47AF-8D1F-4903D2F279B6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2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5C36-4133-4BA9-825B-9A0F6D77106B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20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61BB623-4881-4820-8727-C0823C136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7E1CF6-55CF-44D7-8249-4D3B2DF0C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CA5AA6-E330-44B5-A1EE-7397BBDCC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1B031-B9FE-4C44-BC14-7F241D00F33D}" type="datetimeFigureOut">
              <a:rPr lang="da-DK" smtClean="0"/>
              <a:t>10-01-2025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1DE5F7-149E-42F7-A984-9D6ED286F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645ABE-358F-45B3-A1AA-6B9F89871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A954B-AD1A-45A8-A8BD-DA8B7AD79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393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30EF92E-396A-4E12-ABAF-19C38DBE2BF2}" type="datetime1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5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brutamerica/videos/58773453275774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tology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M1cijnO4nA" TargetMode="External"/><Relationship Id="rId2" Type="http://schemas.openxmlformats.org/officeDocument/2006/relationships/hyperlink" Target="https://www.cairn.info/revue-francaise-d-etudes-americaines-2012-1-page-49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0C007E8-6782-4570-87B5-F423F51E11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117" r="5225"/>
          <a:stretch/>
        </p:blipFill>
        <p:spPr>
          <a:xfrm>
            <a:off x="-305" y="-1"/>
            <a:ext cx="6423053" cy="6858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D986552-18DE-4CC6-8E1F-3B14644AA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8272" y="3992591"/>
            <a:ext cx="4800261" cy="1644592"/>
          </a:xfrm>
        </p:spPr>
        <p:txBody>
          <a:bodyPr anchor="t">
            <a:normAutofit/>
          </a:bodyPr>
          <a:lstStyle/>
          <a:p>
            <a:pPr algn="l"/>
            <a:r>
              <a:rPr lang="da-DK" sz="3700">
                <a:solidFill>
                  <a:srgbClr val="000000"/>
                </a:solidFill>
                <a:latin typeface="Bahnschrift SemiBold Condensed" panose="020B0502040204020203" pitchFamily="34" charset="0"/>
              </a:rPr>
              <a:t>Studieretningsprojektet 2025</a:t>
            </a:r>
            <a:endParaRPr lang="da-DK" sz="3700" dirty="0">
              <a:solidFill>
                <a:srgbClr val="0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8D5B6CF-46D8-4F5A-8C5A-A83023588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8272" y="3153758"/>
            <a:ext cx="4711745" cy="838831"/>
          </a:xfrm>
        </p:spPr>
        <p:txBody>
          <a:bodyPr anchor="b">
            <a:normAutofit/>
          </a:bodyPr>
          <a:lstStyle/>
          <a:p>
            <a:pPr algn="l"/>
            <a:r>
              <a:rPr lang="da-DK" sz="180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Engelsk A, Musik A og Religion C</a:t>
            </a:r>
          </a:p>
        </p:txBody>
      </p:sp>
    </p:spTree>
    <p:extLst>
      <p:ext uri="{BB962C8B-B14F-4D97-AF65-F5344CB8AC3E}">
        <p14:creationId xmlns:p14="http://schemas.microsoft.com/office/powerpoint/2010/main" val="219332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0721B5-B87E-4602-B9FB-D61A30725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0991"/>
            <a:ext cx="5015484" cy="4836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Religion kan ALT (… næsten). Vi kan – lidt flot sagt – arbejde med alt lige fra verdens skabelse og til i dag, lige fra det helt nære og lokale til et globalt eller ligefrem et universelt perspektiv; vi kan arbejde med ’den virkelige verden’ og med fiktioner.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Det kræver dog religionsfaglig empiri!!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Det er ikke nok blot at undersøge eller analysere et fænomen/en kirke/en begivenhed/m.v.; man skal altid gøre dette på et empirisk grundlag – altså med udgangspunkt i en eller flere kilder. Dette bør tænkes ind i emnevalget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CD24E99-C6DD-43C6-BDB2-D5318627F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78" r="12350" b="2"/>
          <a:stretch/>
        </p:blipFill>
        <p:spPr>
          <a:xfrm>
            <a:off x="6279730" y="1131548"/>
            <a:ext cx="507407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52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CC201-E3A1-4518-8D65-04E43681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 SemiBold Condensed" panose="020B0502040204020203" pitchFamily="34" charset="0"/>
              </a:rPr>
              <a:t>Hvilken empiri?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F931B2-1BC2-47A8-A020-3457951FB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Data og information, som I selv indsamler gennem feltarbejde fx via kvalitativ metode.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Tekster med religiøst indhold, klassiske eller repræsentative kilder.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Vær sikker på at der er empiri (tjek fx på nettet selv!). I en SRP skal I lave en kildegennemgang.</a:t>
            </a:r>
          </a:p>
          <a:p>
            <a:endParaRPr lang="da-DK" sz="1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2EDB97A-19D0-47D1-BAAF-AC5D0E1F6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3" r="24558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6029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EC538-6785-4CCD-8428-160068D6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 SemiBold Condensed" panose="020B0502040204020203" pitchFamily="34" charset="0"/>
              </a:rPr>
              <a:t>Metoder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455EE08-0AC5-433B-B6F5-0D8EB9D31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7" r="2" b="2"/>
          <a:stretch/>
        </p:blipFill>
        <p:spPr>
          <a:xfrm>
            <a:off x="838200" y="1904281"/>
            <a:ext cx="6233160" cy="4272681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5447F6-B4B9-4C55-BA00-A0F4BF0F9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2944" y="1825625"/>
            <a:ext cx="380085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900" dirty="0">
                <a:latin typeface="Bahnschrift SemiLight Condensed" panose="020B0502040204020203" pitchFamily="34" charset="0"/>
              </a:rPr>
              <a:t>Religionsfagets metoder skal eksplicit anvendes i SRP med religion.</a:t>
            </a:r>
          </a:p>
          <a:p>
            <a:endParaRPr lang="da-DK" sz="1900" dirty="0">
              <a:latin typeface="Bahnschrift SemiLight Condensed" panose="020B0502040204020203" pitchFamily="34" charset="0"/>
            </a:endParaRPr>
          </a:p>
          <a:p>
            <a:r>
              <a:rPr lang="da-DK" sz="1900" dirty="0">
                <a:latin typeface="Bahnschrift SemiLight Condensed" panose="020B0502040204020203" pitchFamily="34" charset="0"/>
              </a:rPr>
              <a:t>Tekstlæsningsmetode til kildegennemgang </a:t>
            </a:r>
          </a:p>
          <a:p>
            <a:r>
              <a:rPr lang="da-DK" sz="1900" dirty="0">
                <a:latin typeface="Bahnschrift SemiLight Condensed" panose="020B0502040204020203" pitchFamily="34" charset="0"/>
              </a:rPr>
              <a:t>Ritualanalyse (fx Van </a:t>
            </a:r>
            <a:r>
              <a:rPr lang="da-DK" sz="1900" dirty="0" err="1">
                <a:latin typeface="Bahnschrift SemiLight Condensed" panose="020B0502040204020203" pitchFamily="34" charset="0"/>
              </a:rPr>
              <a:t>Genneps</a:t>
            </a:r>
            <a:r>
              <a:rPr lang="da-DK" sz="1900" dirty="0">
                <a:latin typeface="Bahnschrift SemiLight Condensed" panose="020B0502040204020203" pitchFamily="34" charset="0"/>
              </a:rPr>
              <a:t> overgangsritual)</a:t>
            </a:r>
          </a:p>
          <a:p>
            <a:r>
              <a:rPr lang="da-DK" sz="1900" dirty="0">
                <a:latin typeface="Bahnschrift SemiLight Condensed" panose="020B0502040204020203" pitchFamily="34" charset="0"/>
              </a:rPr>
              <a:t>Dobbelte synsvinkel (</a:t>
            </a:r>
            <a:r>
              <a:rPr lang="da-DK" sz="1900" dirty="0" err="1">
                <a:latin typeface="Bahnschrift SemiLight Condensed" panose="020B0502040204020203" pitchFamily="34" charset="0"/>
              </a:rPr>
              <a:t>emic</a:t>
            </a:r>
            <a:r>
              <a:rPr lang="da-DK" sz="1900" dirty="0">
                <a:latin typeface="Bahnschrift SemiLight Condensed" panose="020B0502040204020203" pitchFamily="34" charset="0"/>
              </a:rPr>
              <a:t> og </a:t>
            </a:r>
            <a:r>
              <a:rPr lang="da-DK" sz="1900" dirty="0" err="1">
                <a:latin typeface="Bahnschrift SemiLight Condensed" panose="020B0502040204020203" pitchFamily="34" charset="0"/>
              </a:rPr>
              <a:t>etic</a:t>
            </a:r>
            <a:r>
              <a:rPr lang="da-DK" sz="1900" dirty="0">
                <a:latin typeface="Bahnschrift SemiLight Condensed" panose="020B0502040204020203" pitchFamily="34" charset="0"/>
              </a:rPr>
              <a:t>)</a:t>
            </a:r>
          </a:p>
          <a:p>
            <a:r>
              <a:rPr lang="da-DK" sz="1900" dirty="0">
                <a:latin typeface="Bahnschrift SemiLight Condensed" panose="020B0502040204020203" pitchFamily="34" charset="0"/>
              </a:rPr>
              <a:t>Feltarbejde</a:t>
            </a:r>
          </a:p>
          <a:p>
            <a:endParaRPr lang="da-DK" sz="1900" dirty="0">
              <a:latin typeface="Bahnschrift SemiLight Condensed" panose="020B0502040204020203" pitchFamily="34" charset="0"/>
            </a:endParaRPr>
          </a:p>
          <a:p>
            <a:r>
              <a:rPr lang="da-DK" sz="1900" dirty="0">
                <a:latin typeface="Bahnschrift SemiLight Condensed" panose="020B0502040204020203" pitchFamily="34" charset="0"/>
              </a:rPr>
              <a:t>Hvis I vælger at skrive i religion, kan I genhøre min podcast ”Religionsfagets metoder” fra FF-forløbet</a:t>
            </a:r>
          </a:p>
          <a:p>
            <a:endParaRPr lang="da-DK" sz="1900" dirty="0"/>
          </a:p>
        </p:txBody>
      </p:sp>
    </p:spTree>
    <p:extLst>
      <p:ext uri="{BB962C8B-B14F-4D97-AF65-F5344CB8AC3E}">
        <p14:creationId xmlns:p14="http://schemas.microsoft.com/office/powerpoint/2010/main" val="559080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C2656-0573-4126-A63E-224514F15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ahnschrift SemiBold Condensed" panose="020B0502040204020203" pitchFamily="34" charset="0"/>
              </a:rPr>
              <a:t>Teori </a:t>
            </a:r>
            <a:r>
              <a:rPr lang="da-DK" u="sng" dirty="0">
                <a:latin typeface="Bahnschrift SemiBold Condensed" panose="020B0502040204020203" pitchFamily="34" charset="0"/>
              </a:rPr>
              <a:t>kan</a:t>
            </a:r>
            <a:r>
              <a:rPr lang="da-DK" dirty="0">
                <a:latin typeface="Bahnschrift SemiBold Condensed" panose="020B0502040204020203" pitchFamily="34" charset="0"/>
              </a:rPr>
              <a:t> anvendes med fordel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6E74CF-08B8-4512-90FB-A4B34B593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latin typeface="Bahnschrift SemiLight Condensed" panose="020B0502040204020203" pitchFamily="34" charset="0"/>
              </a:rPr>
              <a:t>Teori løfter analyse og bidrager med gode religionsfaglige begreber, men teori er ikke et krav på religion c (men religionsfaglig terminologi er!).</a:t>
            </a:r>
          </a:p>
          <a:p>
            <a:pPr marL="0" indent="0">
              <a:buNone/>
            </a:pPr>
            <a:endParaRPr lang="da-DK" dirty="0">
              <a:latin typeface="Bahnschrift SemiLight Condensed" panose="020B0502040204020203" pitchFamily="34" charset="0"/>
            </a:endParaRPr>
          </a:p>
          <a:p>
            <a:pPr marL="0" indent="0">
              <a:buNone/>
            </a:pPr>
            <a:r>
              <a:rPr lang="da-DK" dirty="0">
                <a:latin typeface="Bahnschrift SemiLight Condensed" panose="020B0502040204020203" pitchFamily="34" charset="0"/>
              </a:rPr>
              <a:t>Eksempler på teori</a:t>
            </a:r>
          </a:p>
          <a:p>
            <a:pPr marL="0" indent="0">
              <a:buNone/>
            </a:pPr>
            <a:r>
              <a:rPr lang="da-DK" dirty="0">
                <a:latin typeface="Bahnschrift SemiLight Condensed" panose="020B0502040204020203" pitchFamily="34" charset="0"/>
              </a:rPr>
              <a:t>Linda </a:t>
            </a:r>
            <a:r>
              <a:rPr lang="da-DK" dirty="0" err="1">
                <a:latin typeface="Bahnschrift SemiLight Condensed" panose="020B0502040204020203" pitchFamily="34" charset="0"/>
              </a:rPr>
              <a:t>Woodhead</a:t>
            </a:r>
            <a:r>
              <a:rPr lang="da-DK" dirty="0">
                <a:latin typeface="Bahnschrift SemiLight Condensed" panose="020B0502040204020203" pitchFamily="34" charset="0"/>
              </a:rPr>
              <a:t>: Den subjektive vending</a:t>
            </a:r>
          </a:p>
          <a:p>
            <a:pPr marL="0" indent="0">
              <a:buNone/>
            </a:pPr>
            <a:r>
              <a:rPr lang="da-DK" dirty="0">
                <a:latin typeface="Bahnschrift SemiLight Condensed" panose="020B0502040204020203" pitchFamily="34" charset="0"/>
              </a:rPr>
              <a:t>Bruce Lincoln: Myteteori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CF50E1B-55BA-40AD-9A79-72171F22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045" y="3721365"/>
            <a:ext cx="6003701" cy="294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5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61013-2CB5-4EE9-8364-C0775FF0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 SemiBold Condensed" panose="020B0502040204020203" pitchFamily="34" charset="0"/>
              </a:rPr>
              <a:t>Faldgruber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DFDC20-3BFA-415E-A0CA-426EFA55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45" y="1427921"/>
            <a:ext cx="4394269" cy="51673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At elever vælger fiktive tekster som empiri og ikke er opmærksomme på, at man ikke kan slutte fra fiktion til virkelighed.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At der ikke er religionsfagligt indhold i den empiri, som vælges.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At det ikke altid er tilfældet at begge fags metoder kommer i spil.</a:t>
            </a:r>
          </a:p>
          <a:p>
            <a:pPr marL="0" indent="0">
              <a:buNone/>
            </a:pPr>
            <a:r>
              <a:rPr lang="da-DK" sz="2400">
                <a:latin typeface="Bahnschrift SemiLight Condensed" panose="020B0502040204020203" pitchFamily="34" charset="0"/>
              </a:rPr>
              <a:t>Det </a:t>
            </a:r>
            <a:r>
              <a:rPr lang="da-DK" sz="2400" dirty="0">
                <a:latin typeface="Bahnschrift SemiLight Condensed" panose="020B0502040204020203" pitchFamily="34" charset="0"/>
              </a:rPr>
              <a:t>kan være en fordel i at vælge en af de religioner vi har arbejdet med, men det er ikke et krav. Hvis I vælger et emne (med en anden religion), skal I have samme vidensniveau som vi arbejder med i undervisningen.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972CE59-2248-40EB-97D6-2D548A9BDC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56" r="1" b="9637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2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8C5FBA-7476-46E2-9D2D-B0E55071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rgbClr val="FFFFFF"/>
                </a:solidFill>
                <a:latin typeface="Bahnschrift SemiBold Condensed" panose="020B0502040204020203" pitchFamily="34" charset="0"/>
              </a:rPr>
              <a:t>Lån</a:t>
            </a:r>
            <a:r>
              <a:rPr lang="en-US" sz="4800" kern="1200" dirty="0">
                <a:solidFill>
                  <a:srgbClr val="FFFFFF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Bahnschrift SemiBold Condensed" panose="020B0502040204020203" pitchFamily="34" charset="0"/>
              </a:rPr>
              <a:t>denne</a:t>
            </a:r>
            <a:r>
              <a:rPr lang="en-US" sz="4800" kern="1200" dirty="0">
                <a:solidFill>
                  <a:srgbClr val="FFFFFF"/>
                </a:solidFill>
                <a:latin typeface="Bahnschrift SemiBold Condensed" panose="020B0502040204020203" pitchFamily="34" charset="0"/>
              </a:rPr>
              <a:t> bog hos </a:t>
            </a:r>
            <a:r>
              <a:rPr lang="en-US" sz="4800" kern="1200" dirty="0" err="1">
                <a:solidFill>
                  <a:srgbClr val="FFFFFF"/>
                </a:solidFill>
                <a:latin typeface="Bahnschrift SemiBold Condensed" panose="020B0502040204020203" pitchFamily="34" charset="0"/>
              </a:rPr>
              <a:t>Karsten</a:t>
            </a:r>
            <a:endParaRPr lang="en-US" sz="4800" kern="1200" dirty="0">
              <a:solidFill>
                <a:srgbClr val="FFFFFF"/>
              </a:solidFill>
              <a:latin typeface="Bahnschrift SemiBold Condensed" panose="020B0502040204020203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AE6DB51-2F08-4D3A-B718-9A7C2C3A2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17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2DB13-29B5-4496-8153-7442BB5F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28506D-1A4E-46BE-8005-D6FBCB79F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586489" cy="37854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4000" b="1" dirty="0">
                <a:latin typeface="Bahnschrift SemiLight Condensed" panose="020B0502040204020203" pitchFamily="34" charset="0"/>
              </a:rPr>
              <a:t>Fundamentalisme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Kristen fundamentalisme i USA/bibelbæltet</a:t>
            </a:r>
          </a:p>
          <a:p>
            <a:pPr marL="0" indent="0">
              <a:buNone/>
            </a:pPr>
            <a:r>
              <a:rPr lang="da-DK" sz="2400" dirty="0" err="1">
                <a:latin typeface="Bahnschrift SemiLight Condensed" panose="020B0502040204020203" pitchFamily="34" charset="0"/>
              </a:rPr>
              <a:t>Prolife</a:t>
            </a:r>
            <a:endParaRPr lang="da-DK" sz="2400" dirty="0">
              <a:latin typeface="Bahnschrift Semi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Dokumentarfilm: Jesus Camp.</a:t>
            </a: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Kreationisme vs. Darwin (Of Pandas and people-materiale og </a:t>
            </a:r>
            <a:r>
              <a:rPr lang="da-DK" sz="2400" dirty="0" err="1">
                <a:latin typeface="Bahnschrift SemiLight Condensed" panose="020B0502040204020203" pitchFamily="34" charset="0"/>
              </a:rPr>
              <a:t>Scopes-trial</a:t>
            </a:r>
            <a:r>
              <a:rPr lang="da-DK" sz="2400" dirty="0">
                <a:latin typeface="Bahnschrift SemiLight Condensed" panose="020B0502040204020203" pitchFamily="34" charset="0"/>
              </a:rPr>
              <a:t>) CFU: Kampen mod Darwin? 50 min </a:t>
            </a:r>
          </a:p>
          <a:p>
            <a:endParaRPr lang="da-DK" sz="2400" dirty="0">
              <a:latin typeface="Bahnschrift Semi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400" dirty="0">
                <a:latin typeface="Bahnschrift SemiLight Condensed" panose="020B0502040204020203" pitchFamily="34" charset="0"/>
              </a:rPr>
              <a:t>Vi har en god bog hos Karsten med kilder og teori: </a:t>
            </a:r>
            <a:r>
              <a:rPr lang="da-DK" sz="2400" dirty="0" err="1">
                <a:latin typeface="Bahnschrift SemiLight Condensed" panose="020B0502040204020203" pitchFamily="34" charset="0"/>
              </a:rPr>
              <a:t>Følner</a:t>
            </a:r>
            <a:r>
              <a:rPr lang="da-DK" sz="2400" dirty="0">
                <a:latin typeface="Bahnschrift SemiLight Condensed" panose="020B0502040204020203" pitchFamily="34" charset="0"/>
              </a:rPr>
              <a:t> og lund. Fundamentalisme i islam og kristendom</a:t>
            </a:r>
          </a:p>
          <a:p>
            <a:endParaRPr lang="da-DK" sz="24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EC1197A-9E62-40DF-852D-27FE1F784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9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34566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A694A8-95ED-1472-BA40-C3D6C501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 err="1">
                <a:latin typeface="Bahnschrift Condensed" panose="020B0502040204020203" pitchFamily="34" charset="0"/>
              </a:rPr>
              <a:t>Prolife</a:t>
            </a:r>
            <a:r>
              <a:rPr lang="da-DK" sz="4000" dirty="0">
                <a:latin typeface="Bahnschrift Condensed" panose="020B0502040204020203" pitchFamily="34" charset="0"/>
              </a:rPr>
              <a:t>-debat i USA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EB4F015-3BB0-129F-1161-BB4AD1AAB6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30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C5F0FD-69EC-30A7-F372-0B889E5AD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dirty="0">
                <a:hlinkClick r:id="rId3"/>
              </a:rPr>
              <a:t>https://www.facebook.com/brutamerica/videos/587734532757745/</a:t>
            </a:r>
            <a:endParaRPr lang="da-DK" sz="2000" dirty="0"/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/>
              <a:t>De nylige stramninger i abortlovgivningen) </a:t>
            </a:r>
          </a:p>
          <a:p>
            <a:pPr marL="0" indent="0">
              <a:buNone/>
            </a:pPr>
            <a:r>
              <a:rPr lang="da-DK" sz="2000" dirty="0"/>
              <a:t>Abort i Jesusland (Dokumentar på mit cfu)) </a:t>
            </a:r>
          </a:p>
          <a:p>
            <a:pPr marL="0" indent="0">
              <a:buNone/>
            </a:pPr>
            <a:r>
              <a:rPr lang="da-DK" sz="2000" dirty="0"/>
              <a:t>Materiale med argumentation, retorik i engelsk</a:t>
            </a:r>
          </a:p>
          <a:p>
            <a:pPr marL="0" indent="0">
              <a:buNone/>
            </a:pPr>
            <a:r>
              <a:rPr lang="da-DK" sz="2000" dirty="0"/>
              <a:t>Bog om fundamentalisme (</a:t>
            </a:r>
            <a:r>
              <a:rPr lang="da-DK" sz="2000" dirty="0" err="1"/>
              <a:t>Følner</a:t>
            </a:r>
            <a:r>
              <a:rPr lang="da-DK" sz="2000" dirty="0"/>
              <a:t> og Lund)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11754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F0F3F77E-C179-4387-97E5-7CDEF9E7BF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1" b="2367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372468-87B2-4CD2-8E41-5234D3A7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da-DK" sz="3100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6841B3-81A8-4C47-87A0-195CDD1C1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b="1" dirty="0" err="1">
                <a:latin typeface="Bahnschrift SemiLight Condensed" panose="020B0502040204020203" pitchFamily="34" charset="0"/>
              </a:rPr>
              <a:t>MegaChurches</a:t>
            </a:r>
            <a:r>
              <a:rPr lang="da-DK" sz="4000" b="1" dirty="0">
                <a:latin typeface="Bahnschrift SemiLight Condensed" panose="020B0502040204020203" pitchFamily="34" charset="0"/>
              </a:rPr>
              <a:t> i USA</a:t>
            </a:r>
          </a:p>
          <a:p>
            <a:pPr marL="0" indent="0">
              <a:buNone/>
            </a:pPr>
            <a:endParaRPr lang="en-US" sz="2400" dirty="0">
              <a:latin typeface="Bahnschrift SemiLigh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Bahnschrift SemiLight Condensed" panose="020B0502040204020203" pitchFamily="34" charset="0"/>
              </a:rPr>
              <a:t>Case: Lakewood Church</a:t>
            </a:r>
          </a:p>
          <a:p>
            <a:pPr marL="0" indent="0">
              <a:buNone/>
            </a:pPr>
            <a:r>
              <a:rPr lang="en-US" sz="2400" dirty="0">
                <a:latin typeface="Bahnschrift SemiLight Condensed" panose="020B0502040204020203" pitchFamily="34" charset="0"/>
              </a:rPr>
              <a:t>Linda </a:t>
            </a:r>
            <a:r>
              <a:rPr lang="en-US" sz="2400" dirty="0" err="1">
                <a:latin typeface="Bahnschrift SemiLight Condensed" panose="020B0502040204020203" pitchFamily="34" charset="0"/>
              </a:rPr>
              <a:t>Woddhead</a:t>
            </a:r>
            <a:r>
              <a:rPr lang="en-US" sz="2400" dirty="0">
                <a:latin typeface="Bahnschrift SemiLight Condensed" panose="020B0502040204020203" pitchFamily="34" charset="0"/>
              </a:rPr>
              <a:t>. Den subjective vending </a:t>
            </a:r>
            <a:r>
              <a:rPr lang="en-US" sz="2400" dirty="0" err="1">
                <a:latin typeface="Bahnschrift SemiLight Condensed" panose="020B0502040204020203" pitchFamily="34" charset="0"/>
              </a:rPr>
              <a:t>og</a:t>
            </a:r>
            <a:r>
              <a:rPr lang="en-US" sz="2400" dirty="0">
                <a:latin typeface="Bahnschrift SemiLight Condensed" panose="020B0502040204020203" pitchFamily="34" charset="0"/>
              </a:rPr>
              <a:t> Power from above to power from below</a:t>
            </a:r>
          </a:p>
          <a:p>
            <a:pPr marL="0" indent="0">
              <a:buNone/>
            </a:pPr>
            <a:r>
              <a:rPr lang="en-US" sz="2400" dirty="0" err="1">
                <a:latin typeface="Bahnschrift SemiLight Condensed" panose="020B0502040204020203" pitchFamily="34" charset="0"/>
              </a:rPr>
              <a:t>Hvilken</a:t>
            </a:r>
            <a:r>
              <a:rPr lang="en-US" sz="2400" dirty="0">
                <a:latin typeface="Bahnschrift SemiLight Condensed" panose="020B0502040204020203" pitchFamily="34" charset="0"/>
              </a:rPr>
              <a:t> </a:t>
            </a:r>
            <a:r>
              <a:rPr lang="en-US" sz="2400" dirty="0" err="1">
                <a:latin typeface="Bahnschrift SemiLight Condensed" panose="020B0502040204020203" pitchFamily="34" charset="0"/>
              </a:rPr>
              <a:t>kristendomsforståelse</a:t>
            </a:r>
            <a:r>
              <a:rPr lang="en-US" sz="2400" dirty="0">
                <a:latin typeface="Bahnschrift SemiLight Condensed" panose="020B0502040204020203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dirty="0">
                <a:latin typeface="Bahnschrift SemiLight Condensed" panose="020B0502040204020203" pitchFamily="34" charset="0"/>
              </a:rPr>
              <a:t>https://www.lakewoodchurch.com/</a:t>
            </a:r>
          </a:p>
          <a:p>
            <a:pPr marL="0" indent="0">
              <a:buNone/>
            </a:pP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7468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5F8FF-9223-477D-B62E-CC5680BB3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65379-0B56-40C5-BDDF-5813B5DA0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b="1" dirty="0">
                <a:latin typeface="Bahnschrift Light Condensed" panose="020B0502040204020203" pitchFamily="34" charset="0"/>
              </a:rPr>
              <a:t>Civilreligiøse forestillinger i USA</a:t>
            </a:r>
          </a:p>
          <a:p>
            <a:endParaRPr lang="da-DK" sz="24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400" dirty="0">
                <a:latin typeface="Bahnschrift Light Condensed" panose="020B0502040204020203" pitchFamily="34" charset="0"/>
              </a:rPr>
              <a:t>Præsidenttaler etc.</a:t>
            </a:r>
          </a:p>
          <a:p>
            <a:pPr marL="0" indent="0">
              <a:buNone/>
            </a:pPr>
            <a:r>
              <a:rPr lang="da-DK" sz="2400" dirty="0">
                <a:latin typeface="Bahnschrift Light Condensed" panose="020B0502040204020203" pitchFamily="34" charset="0"/>
              </a:rPr>
              <a:t>Ground Zero som et </a:t>
            </a:r>
            <a:r>
              <a:rPr lang="da-DK" sz="2400" dirty="0" err="1">
                <a:latin typeface="Bahnschrift Light Condensed" panose="020B0502040204020203" pitchFamily="34" charset="0"/>
              </a:rPr>
              <a:t>civiltreligiøst</a:t>
            </a:r>
            <a:r>
              <a:rPr lang="da-DK" sz="2400" dirty="0">
                <a:latin typeface="Bahnschrift Light Condensed" panose="020B0502040204020203" pitchFamily="34" charset="0"/>
              </a:rPr>
              <a:t> </a:t>
            </a:r>
            <a:r>
              <a:rPr lang="da-DK" sz="2400" dirty="0" err="1">
                <a:latin typeface="Bahnschrift Light Condensed" panose="020B0502040204020203" pitchFamily="34" charset="0"/>
              </a:rPr>
              <a:t>helligsted</a:t>
            </a:r>
            <a:endParaRPr lang="da-DK" sz="24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400" dirty="0">
                <a:latin typeface="Bahnschrift Light Condensed" panose="020B0502040204020203" pitchFamily="34" charset="0"/>
              </a:rPr>
              <a:t>Religions betydning i valgkamp</a:t>
            </a:r>
          </a:p>
          <a:p>
            <a:endParaRPr lang="da-DK" sz="24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E13E68D-7693-4FFF-B72F-5EDE470B53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9" r="1" b="1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9259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B0104FAB-1FC1-4025-A28D-9AD3B5B7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6ED675-3BF8-4BE0-B686-06E03BFBB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 fontScale="90000"/>
          </a:bodyPr>
          <a:lstStyle/>
          <a:p>
            <a:r>
              <a:rPr lang="da-DK" sz="4000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7A92D4-28B1-4C02-8803-ECDA55F20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>
                <a:latin typeface="Bahnschrift Light Condensed" panose="020B0502040204020203" pitchFamily="34" charset="0"/>
              </a:rPr>
              <a:t>Scientology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På hvilken måde formidles Scientologys religiøse budskab til offentligheden?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USA holdning til nye religioner. Jf. </a:t>
            </a:r>
            <a:r>
              <a:rPr lang="da-DK" sz="1800" dirty="0" err="1">
                <a:latin typeface="Bahnschrift Light Condensed" panose="020B0502040204020203" pitchFamily="34" charset="0"/>
              </a:rPr>
              <a:t>scientology</a:t>
            </a:r>
            <a:r>
              <a:rPr lang="da-DK" sz="1800" dirty="0">
                <a:latin typeface="Bahnschrift Light Condensed" panose="020B0502040204020203" pitchFamily="34" charset="0"/>
              </a:rPr>
              <a:t> er en anerkendt religion i USA, men ikke i Danmark.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Hjemmesiden </a:t>
            </a:r>
            <a:r>
              <a:rPr lang="da-DK" sz="1800" dirty="0">
                <a:latin typeface="Bahnschrift Light Condensed" panose="020B0502040204020203" pitchFamily="34" charset="0"/>
                <a:hlinkClick r:id="rId3"/>
              </a:rPr>
              <a:t>www.scientology.com</a:t>
            </a:r>
            <a:endParaRPr lang="da-DK" sz="18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Dokumentarfilmen </a:t>
            </a:r>
            <a:r>
              <a:rPr lang="da-DK" sz="1800" dirty="0" err="1">
                <a:latin typeface="Bahnschrift Light Condensed" panose="020B0502040204020203" pitchFamily="34" charset="0"/>
              </a:rPr>
              <a:t>Going</a:t>
            </a:r>
            <a:r>
              <a:rPr lang="da-DK" sz="1800" dirty="0">
                <a:latin typeface="Bahnschrift Light Condensed" panose="020B0502040204020203" pitchFamily="34" charset="0"/>
              </a:rPr>
              <a:t> Clear. Scientology and the </a:t>
            </a:r>
            <a:r>
              <a:rPr lang="da-DK" sz="1800" dirty="0" err="1">
                <a:latin typeface="Bahnschrift Light Condensed" panose="020B0502040204020203" pitchFamily="34" charset="0"/>
              </a:rPr>
              <a:t>prison</a:t>
            </a:r>
            <a:r>
              <a:rPr lang="da-DK" sz="1800" dirty="0">
                <a:latin typeface="Bahnschrift Light Condensed" panose="020B0502040204020203" pitchFamily="34" charset="0"/>
              </a:rPr>
              <a:t> of </a:t>
            </a:r>
            <a:r>
              <a:rPr lang="da-DK" sz="1800" dirty="0" err="1">
                <a:latin typeface="Bahnschrift Light Condensed" panose="020B0502040204020203" pitchFamily="34" charset="0"/>
              </a:rPr>
              <a:t>belief</a:t>
            </a:r>
            <a:r>
              <a:rPr lang="da-DK" sz="1800" dirty="0">
                <a:latin typeface="Bahnschrift Light Condensed" panose="020B0502040204020203" pitchFamily="34" charset="0"/>
              </a:rPr>
              <a:t>: </a:t>
            </a:r>
          </a:p>
          <a:p>
            <a:pPr marL="0" indent="0">
              <a:buNone/>
            </a:pPr>
            <a:r>
              <a:rPr lang="da-DK" sz="1800" dirty="0" err="1">
                <a:latin typeface="Bahnschrift Light Condensed" panose="020B0502040204020203" pitchFamily="34" charset="0"/>
              </a:rPr>
              <a:t>Apostasi</a:t>
            </a:r>
            <a:r>
              <a:rPr lang="da-DK" sz="1800" dirty="0">
                <a:latin typeface="Bahnschrift Light Condensed" panose="020B0502040204020203" pitchFamily="34" charset="0"/>
              </a:rPr>
              <a:t>-beretninger</a:t>
            </a:r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475167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2E93C9-6B17-4679-B3F2-CC182D4D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a-DK" sz="4100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26CF4F8-1890-4DC4-8701-893FB9B816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8" r="2" b="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1D6B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242885-DBF2-4A80-8DF6-97308B424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b="1" dirty="0">
                <a:latin typeface="Bahnschrift Light Condensed" panose="020B0502040204020203" pitchFamily="34" charset="0"/>
              </a:rPr>
              <a:t>Konversionsberetninger</a:t>
            </a:r>
          </a:p>
          <a:p>
            <a:pPr marL="0" indent="0">
              <a:buNone/>
            </a:pPr>
            <a:r>
              <a:rPr lang="da-DK" sz="2000" dirty="0">
                <a:latin typeface="Bahnschrift Light Condensed" panose="020B0502040204020203" pitchFamily="34" charset="0"/>
              </a:rPr>
              <a:t>Ian </a:t>
            </a:r>
            <a:r>
              <a:rPr lang="da-DK" sz="2000" dirty="0" err="1">
                <a:latin typeface="Bahnschrift Light Condensed" panose="020B0502040204020203" pitchFamily="34" charset="0"/>
              </a:rPr>
              <a:t>Nisbets</a:t>
            </a:r>
            <a:r>
              <a:rPr lang="da-DK" sz="2000" dirty="0">
                <a:latin typeface="Bahnschrift Light Condensed" panose="020B0502040204020203" pitchFamily="34" charset="0"/>
              </a:rPr>
              <a:t> bog </a:t>
            </a:r>
            <a:r>
              <a:rPr lang="da-DK" sz="2000" dirty="0" err="1">
                <a:latin typeface="Bahnschrift Light Condensed" panose="020B0502040204020203" pitchFamily="34" charset="0"/>
              </a:rPr>
              <a:t>Why</a:t>
            </a:r>
            <a:r>
              <a:rPr lang="da-DK" sz="2000" dirty="0">
                <a:latin typeface="Bahnschrift Light Condensed" panose="020B0502040204020203" pitchFamily="34" charset="0"/>
              </a:rPr>
              <a:t> I </a:t>
            </a:r>
            <a:r>
              <a:rPr lang="da-DK" sz="2000" dirty="0" err="1">
                <a:latin typeface="Bahnschrift Light Condensed" panose="020B0502040204020203" pitchFamily="34" charset="0"/>
              </a:rPr>
              <a:t>became</a:t>
            </a:r>
            <a:r>
              <a:rPr lang="da-DK" sz="2000" dirty="0">
                <a:latin typeface="Bahnschrift Light Condensed" panose="020B0502040204020203" pitchFamily="34" charset="0"/>
              </a:rPr>
              <a:t> a Muslim (2013)</a:t>
            </a:r>
          </a:p>
          <a:p>
            <a:endParaRPr lang="da-DK" sz="20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000" dirty="0">
                <a:latin typeface="Bahnschrift Light Condensed" panose="020B0502040204020203" pitchFamily="34" charset="0"/>
              </a:rPr>
              <a:t>Mange andre… I alle religioner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665382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EE305E-788F-49ED-8667-B8994A6C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38446" cy="1325563"/>
          </a:xfrm>
        </p:spPr>
        <p:txBody>
          <a:bodyPr/>
          <a:lstStyle/>
          <a:p>
            <a:r>
              <a:rPr lang="da-DK" dirty="0">
                <a:latin typeface="Bahnschrift SemiBold Condensed" panose="020B0502040204020203" pitchFamily="34" charset="0"/>
              </a:rPr>
              <a:t>Religion i kombination med Engelsk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6670B3-D4C5-4B53-B57B-7329FF415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98217" cy="4351338"/>
          </a:xfrm>
        </p:spPr>
        <p:txBody>
          <a:bodyPr/>
          <a:lstStyle/>
          <a:p>
            <a:pPr marL="0" indent="0">
              <a:buNone/>
            </a:pPr>
            <a:r>
              <a:rPr lang="da-DK" sz="4400" b="1" dirty="0">
                <a:latin typeface="Bahnschrift Light Condensed" panose="020B0502040204020203" pitchFamily="34" charset="0"/>
              </a:rPr>
              <a:t>Canadisk digter Rupi Kaur og sikhisme</a:t>
            </a:r>
          </a:p>
          <a:p>
            <a:pPr marL="0" indent="0">
              <a:buNone/>
            </a:pPr>
            <a:r>
              <a:rPr lang="da-DK" dirty="0">
                <a:latin typeface="Bahnschrift Light Condensed" panose="020B0502040204020203" pitchFamily="34" charset="0"/>
              </a:rPr>
              <a:t>Kamp mod Instagram </a:t>
            </a:r>
            <a:r>
              <a:rPr lang="da-DK" dirty="0">
                <a:latin typeface="Bahnschrift Light Condensed" panose="020B0502040204020203" pitchFamily="34" charset="0"/>
                <a:sym typeface="Wingdings" panose="05000000000000000000" pitchFamily="2" charset="2"/>
              </a:rPr>
              <a:t> menstruationsbilleder</a:t>
            </a:r>
            <a:endParaRPr lang="da-DK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dirty="0">
                <a:latin typeface="Bahnschrift Light Condensed" panose="020B0502040204020203" pitchFamily="34" charset="0"/>
              </a:rPr>
              <a:t>Digtsamlingen: Milk and Honey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55F9ADB-AD55-4EF9-90A0-67B0EAE9F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52" y="4278053"/>
            <a:ext cx="3444362" cy="257994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3CD51D1-580A-4514-9A71-42DF3E921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646" y="0"/>
            <a:ext cx="4663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1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684F18B-4B2D-4144-BA2E-A38718E75A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486ECF-5C89-4D88-8800-E8C7F7FF6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100" dirty="0">
                <a:latin typeface="Bahnschrift SemiBold Condensed" panose="020B0502040204020203" pitchFamily="34" charset="0"/>
              </a:rPr>
              <a:t>Religion </a:t>
            </a:r>
            <a:r>
              <a:rPr lang="en-US" sz="3100" dirty="0" err="1">
                <a:latin typeface="Bahnschrift SemiBold Condensed" panose="020B0502040204020203" pitchFamily="34" charset="0"/>
              </a:rPr>
              <a:t>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kombination</a:t>
            </a:r>
            <a:r>
              <a:rPr lang="en-US" sz="3100" dirty="0">
                <a:latin typeface="Bahnschrift SemiBold Condensed" panose="020B0502040204020203" pitchFamily="34" charset="0"/>
              </a:rPr>
              <a:t> med </a:t>
            </a:r>
            <a:r>
              <a:rPr lang="en-US" sz="3100" dirty="0" err="1">
                <a:latin typeface="Bahnschrift SemiBold Condensed" panose="020B0502040204020203" pitchFamily="34" charset="0"/>
              </a:rPr>
              <a:t>Musik</a:t>
            </a:r>
            <a:r>
              <a:rPr lang="en-US" sz="3100" dirty="0">
                <a:latin typeface="Bahnschrift SemiBold Condensed" panose="020B0502040204020203" pitchFamily="34" charset="0"/>
              </a:rPr>
              <a:t>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D76E90-2120-42BD-AEAC-507E1E295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Bahnschrift SemiBold Condensed" panose="020B0502040204020203" pitchFamily="34" charset="0"/>
              </a:rPr>
              <a:t>Hillsong </a:t>
            </a:r>
            <a:r>
              <a:rPr lang="en-US" sz="3600" dirty="0" err="1">
                <a:latin typeface="Bahnschrift SemiBold Condensed" panose="020B0502040204020203" pitchFamily="34" charset="0"/>
              </a:rPr>
              <a:t>og</a:t>
            </a:r>
            <a:r>
              <a:rPr lang="en-US" sz="3600" dirty="0">
                <a:latin typeface="Bahnschrift SemiBold Condensed" panose="020B0502040204020203" pitchFamily="34" charset="0"/>
              </a:rPr>
              <a:t> </a:t>
            </a:r>
            <a:r>
              <a:rPr lang="en-US" sz="3600" dirty="0" err="1">
                <a:latin typeface="Bahnschrift SemiBold Condensed" panose="020B0502040204020203" pitchFamily="34" charset="0"/>
              </a:rPr>
              <a:t>Worshipsong</a:t>
            </a:r>
            <a:endParaRPr lang="en-US" sz="3600" dirty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Bahnschrift Light Condensed" panose="020B0502040204020203" pitchFamily="34" charset="0"/>
              </a:rPr>
              <a:t>Teologiske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  <a:r>
              <a:rPr lang="en-US" sz="1800" dirty="0" err="1">
                <a:latin typeface="Bahnschrift Light Condensed" panose="020B0502040204020203" pitchFamily="34" charset="0"/>
              </a:rPr>
              <a:t>budskaber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  <a:r>
              <a:rPr lang="en-US" sz="1800" dirty="0" err="1">
                <a:latin typeface="Bahnschrift Light Condensed" panose="020B0502040204020203" pitchFamily="34" charset="0"/>
              </a:rPr>
              <a:t>i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  <a:r>
              <a:rPr lang="en-US" sz="1800" dirty="0" err="1">
                <a:latin typeface="Bahnschrift Light Condensed" panose="020B0502040204020203" pitchFamily="34" charset="0"/>
              </a:rPr>
              <a:t>sangene</a:t>
            </a:r>
            <a:endParaRPr lang="en-US" sz="18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Bahnschrift Light Condensed" panose="020B0502040204020203" pitchFamily="34" charset="0"/>
              </a:rPr>
              <a:t>Hvad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  <a:r>
              <a:rPr lang="en-US" sz="1800" dirty="0" err="1">
                <a:latin typeface="Bahnschrift Light Condensed" panose="020B0502040204020203" pitchFamily="34" charset="0"/>
              </a:rPr>
              <a:t>betyder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  <a:r>
              <a:rPr lang="en-US" sz="1800" dirty="0" err="1">
                <a:latin typeface="Bahnschrift Light Condensed" panose="020B0502040204020203" pitchFamily="34" charset="0"/>
              </a:rPr>
              <a:t>denne</a:t>
            </a:r>
            <a:r>
              <a:rPr lang="en-US" sz="1800" dirty="0">
                <a:latin typeface="Bahnschrift Light Condensed" panose="020B0502040204020203" pitchFamily="34" charset="0"/>
              </a:rPr>
              <a:t> form for </a:t>
            </a:r>
            <a:r>
              <a:rPr lang="en-US" sz="1800" dirty="0" err="1">
                <a:latin typeface="Bahnschrift Light Condensed" panose="020B0502040204020203" pitchFamily="34" charset="0"/>
              </a:rPr>
              <a:t>tilbedelse</a:t>
            </a:r>
            <a:r>
              <a:rPr lang="en-US" sz="1800" dirty="0">
                <a:latin typeface="Bahnschrift Light Condensed" panose="020B0502040204020203" pitchFamily="34" charset="0"/>
              </a:rPr>
              <a:t> for </a:t>
            </a:r>
            <a:r>
              <a:rPr lang="en-US" sz="1800" dirty="0" err="1">
                <a:latin typeface="Bahnschrift Light Condensed" panose="020B0502040204020203" pitchFamily="34" charset="0"/>
              </a:rPr>
              <a:t>gudstjenesten</a:t>
            </a:r>
            <a:r>
              <a:rPr lang="en-US" sz="1800" dirty="0">
                <a:latin typeface="Bahnschrift Light Condensed" panose="020B0502040204020203" pitchFamily="34" charset="0"/>
              </a:rPr>
              <a:t>?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74641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834D919B-BB69-49DE-B391-98C3729FE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74" b="17576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B08874-E57E-4EDD-A347-F40DBEEE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>
            <a:normAutofit/>
          </a:bodyPr>
          <a:lstStyle/>
          <a:p>
            <a:r>
              <a:rPr lang="da-DK" sz="3100">
                <a:latin typeface="Bahnschrift SemiBold Condensed" panose="020B0502040204020203" pitchFamily="34" charset="0"/>
              </a:rPr>
              <a:t>Religion i det offentlige rum. Kayne West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4E8850-7A9C-4D55-868C-BA3A252E4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42" y="1774372"/>
            <a:ext cx="4062642" cy="27540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1800" dirty="0" err="1">
                <a:latin typeface="Bahnschrift SemiBold Condensed" panose="020B0502040204020203" pitchFamily="34" charset="0"/>
              </a:rPr>
              <a:t>Kayne</a:t>
            </a:r>
            <a:r>
              <a:rPr lang="da-DK" sz="1800" dirty="0">
                <a:latin typeface="Bahnschrift SemiBold Condensed" panose="020B0502040204020203" pitchFamily="34" charset="0"/>
              </a:rPr>
              <a:t> Wests Sunday service</a:t>
            </a:r>
          </a:p>
          <a:p>
            <a:pPr marL="0" indent="0">
              <a:buNone/>
            </a:pPr>
            <a:r>
              <a:rPr lang="en-US" sz="1800" dirty="0" err="1">
                <a:latin typeface="Bahnschrift SemiBold Condensed" panose="020B0502040204020203" pitchFamily="34" charset="0"/>
              </a:rPr>
              <a:t>Yeezianity</a:t>
            </a:r>
            <a:r>
              <a:rPr lang="en-US" sz="1800" dirty="0">
                <a:latin typeface="Bahnschrift SemiBold Condensed" panose="020B0502040204020203" pitchFamily="34" charset="0"/>
              </a:rPr>
              <a:t>: The church of Kanye West</a:t>
            </a:r>
            <a:endParaRPr lang="da-DK" sz="1800" dirty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da-DK" sz="1800" dirty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da-DK" sz="1800" dirty="0">
                <a:latin typeface="Bahnschrift SemiBold Condensed" panose="020B0502040204020203" pitchFamily="34" charset="0"/>
              </a:rPr>
              <a:t>Linda </a:t>
            </a:r>
            <a:r>
              <a:rPr lang="da-DK" sz="1800" dirty="0" err="1">
                <a:latin typeface="Bahnschrift SemiBold Condensed" panose="020B0502040204020203" pitchFamily="34" charset="0"/>
              </a:rPr>
              <a:t>Woodhead</a:t>
            </a:r>
            <a:r>
              <a:rPr lang="da-DK" sz="1800" dirty="0">
                <a:latin typeface="Bahnschrift SemiBold Condensed" panose="020B0502040204020203" pitchFamily="34" charset="0"/>
              </a:rPr>
              <a:t> Den subjektive vending</a:t>
            </a:r>
          </a:p>
          <a:p>
            <a:pPr marL="0" indent="0">
              <a:buNone/>
            </a:pPr>
            <a:r>
              <a:rPr lang="da-DK" sz="1800" dirty="0">
                <a:latin typeface="Bahnschrift SemiBold Condensed" panose="020B0502040204020203" pitchFamily="34" charset="0"/>
              </a:rPr>
              <a:t>Stig </a:t>
            </a:r>
            <a:r>
              <a:rPr lang="da-DK" sz="1800" dirty="0" err="1">
                <a:latin typeface="Bahnschrift SemiBold Condensed" panose="020B0502040204020203" pitchFamily="34" charset="0"/>
              </a:rPr>
              <a:t>Hjarvardt</a:t>
            </a:r>
            <a:r>
              <a:rPr lang="da-DK" sz="1800" dirty="0">
                <a:latin typeface="Bahnschrift SemiBold Condensed" panose="020B0502040204020203" pitchFamily="34" charset="0"/>
              </a:rPr>
              <a:t>: </a:t>
            </a:r>
            <a:r>
              <a:rPr lang="da-DK" sz="1800" dirty="0" err="1">
                <a:latin typeface="Bahnschrift SemiBold Condensed" panose="020B0502040204020203" pitchFamily="34" charset="0"/>
              </a:rPr>
              <a:t>medialisering</a:t>
            </a:r>
            <a:endParaRPr lang="da-DK" sz="18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441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CC9FD-0542-431A-AFCB-7374A70A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4501647"/>
            <a:ext cx="3648456" cy="1719072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Bahnschrift SemiBold Condensed" panose="020B0502040204020203" pitchFamily="34" charset="0"/>
              </a:rPr>
              <a:t>Religion i kombination med Musik A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ABFF6CD-20C5-411B-BB97-C1F01F4E3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140" y="374905"/>
            <a:ext cx="3973308" cy="392364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B1013E3-ED34-4AF3-81E8-C46C5FDB0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441" y="374904"/>
            <a:ext cx="5231524" cy="3923643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60E68A-36CC-408A-B82F-4096D020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008" y="4511427"/>
            <a:ext cx="6851904" cy="17190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3200" dirty="0">
                <a:latin typeface="Bahnschrift SemiBold Condensed" panose="020B0502040204020203" pitchFamily="34" charset="0"/>
              </a:rPr>
              <a:t>Religiøse myter og klassisk musik </a:t>
            </a:r>
          </a:p>
          <a:p>
            <a:pPr marL="0" indent="0">
              <a:buNone/>
            </a:pPr>
            <a:r>
              <a:rPr lang="da-DK" sz="2000" dirty="0">
                <a:latin typeface="Bahnschrift Light Condensed" panose="020B0502040204020203" pitchFamily="34" charset="0"/>
              </a:rPr>
              <a:t>Den musikalske formidling af religion og religiøse myter</a:t>
            </a:r>
          </a:p>
          <a:p>
            <a:pPr marL="0" indent="0">
              <a:buNone/>
            </a:pPr>
            <a:r>
              <a:rPr lang="da-DK" sz="2000" dirty="0">
                <a:latin typeface="Bahnschrift Light Condensed" panose="020B0502040204020203" pitchFamily="34" charset="0"/>
              </a:rPr>
              <a:t>Myteteori</a:t>
            </a:r>
          </a:p>
        </p:txBody>
      </p:sp>
    </p:spTree>
    <p:extLst>
      <p:ext uri="{BB962C8B-B14F-4D97-AF65-F5344CB8AC3E}">
        <p14:creationId xmlns:p14="http://schemas.microsoft.com/office/powerpoint/2010/main" val="3846359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FBF31-CB49-4FA9-A23A-8E0D7CDE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700" dirty="0">
                <a:latin typeface="Bahnschrift SemiBold Condensed" panose="020B0502040204020203" pitchFamily="34" charset="0"/>
              </a:rPr>
              <a:t>Religion </a:t>
            </a:r>
            <a:r>
              <a:rPr lang="en-US" sz="3700" dirty="0" err="1">
                <a:latin typeface="Bahnschrift SemiBold Condensed" panose="020B0502040204020203" pitchFamily="34" charset="0"/>
              </a:rPr>
              <a:t>i</a:t>
            </a:r>
            <a:r>
              <a:rPr lang="en-US" sz="3700" dirty="0">
                <a:latin typeface="Bahnschrift SemiBold Condensed" panose="020B0502040204020203" pitchFamily="34" charset="0"/>
              </a:rPr>
              <a:t> </a:t>
            </a:r>
            <a:r>
              <a:rPr lang="en-US" sz="3700" dirty="0" err="1">
                <a:latin typeface="Bahnschrift SemiBold Condensed" panose="020B0502040204020203" pitchFamily="34" charset="0"/>
              </a:rPr>
              <a:t>kombination</a:t>
            </a:r>
            <a:r>
              <a:rPr lang="en-US" sz="3700" dirty="0">
                <a:latin typeface="Bahnschrift SemiBold Condensed" panose="020B0502040204020203" pitchFamily="34" charset="0"/>
              </a:rPr>
              <a:t> med </a:t>
            </a:r>
            <a:r>
              <a:rPr lang="en-US" sz="3700" dirty="0" err="1">
                <a:latin typeface="Bahnschrift SemiBold Condensed" panose="020B0502040204020203" pitchFamily="34" charset="0"/>
              </a:rPr>
              <a:t>Musik</a:t>
            </a:r>
            <a:r>
              <a:rPr lang="en-US" sz="3700" dirty="0">
                <a:latin typeface="Bahnschrift SemiBold Condensed" panose="020B0502040204020203" pitchFamily="34" charset="0"/>
              </a:rPr>
              <a:t>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EDEF45-9D1A-460D-9C63-F16B6EB26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Bahnschrift SemiBold Condensed" panose="020B0502040204020203" pitchFamily="34" charset="0"/>
              </a:rPr>
              <a:t>Rastafari </a:t>
            </a:r>
            <a:r>
              <a:rPr lang="en-US" sz="3600" dirty="0" err="1">
                <a:latin typeface="Bahnschrift SemiBold Condensed" panose="020B0502040204020203" pitchFamily="34" charset="0"/>
              </a:rPr>
              <a:t>og</a:t>
            </a:r>
            <a:r>
              <a:rPr lang="en-US" sz="3600" dirty="0">
                <a:latin typeface="Bahnschrift SemiBold Condensed" panose="020B0502040204020203" pitchFamily="34" charset="0"/>
              </a:rPr>
              <a:t> </a:t>
            </a:r>
            <a:r>
              <a:rPr lang="en-US" sz="3600" dirty="0" err="1">
                <a:latin typeface="Bahnschrift SemiBold Condensed" panose="020B0502040204020203" pitchFamily="34" charset="0"/>
              </a:rPr>
              <a:t>reggaemusik</a:t>
            </a:r>
            <a:endParaRPr lang="en-US" sz="3600" dirty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da-DK" sz="18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1800" dirty="0" err="1">
                <a:latin typeface="Bahnschrift Light Condensed" panose="020B0502040204020203" pitchFamily="34" charset="0"/>
              </a:rPr>
              <a:t>Rastafari</a:t>
            </a:r>
            <a:r>
              <a:rPr lang="da-DK" sz="1800" dirty="0">
                <a:latin typeface="Bahnschrift Light Condensed" panose="020B0502040204020203" pitchFamily="34" charset="0"/>
              </a:rPr>
              <a:t> er i høj grad en religion, der er kendt for sin lyd. 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Niyabinghi </a:t>
            </a:r>
            <a:r>
              <a:rPr lang="da-DK" sz="1800" dirty="0" err="1">
                <a:latin typeface="Bahnschrift Light Condensed" panose="020B0502040204020203" pitchFamily="34" charset="0"/>
              </a:rPr>
              <a:t>Chant</a:t>
            </a:r>
            <a:r>
              <a:rPr lang="da-DK" sz="1800" dirty="0">
                <a:latin typeface="Bahnschrift Light Condensed" panose="020B0502040204020203" pitchFamily="34" charset="0"/>
              </a:rPr>
              <a:t>.</a:t>
            </a:r>
            <a:br>
              <a:rPr lang="da-DK" sz="1800" dirty="0">
                <a:latin typeface="Bahnschrift Light Condensed" panose="020B0502040204020203" pitchFamily="34" charset="0"/>
              </a:rPr>
            </a:br>
            <a:r>
              <a:rPr lang="da-DK" sz="1800" dirty="0">
                <a:latin typeface="Bahnschrift Light Condensed" panose="020B0502040204020203" pitchFamily="34" charset="0"/>
              </a:rPr>
              <a:t> </a:t>
            </a:r>
            <a:br>
              <a:rPr lang="da-DK" sz="1800" dirty="0">
                <a:latin typeface="Bahnschrift Light Condensed" panose="020B0502040204020203" pitchFamily="34" charset="0"/>
              </a:rPr>
            </a:br>
            <a:r>
              <a:rPr lang="en-US" sz="1800" dirty="0" err="1">
                <a:latin typeface="Bahnschrift Light Condensed" panose="020B0502040204020203" pitchFamily="34" charset="0"/>
              </a:rPr>
              <a:t>Sizzla</a:t>
            </a:r>
            <a:r>
              <a:rPr lang="en-US" sz="1800" dirty="0">
                <a:latin typeface="Bahnschrift Light Condensed" panose="020B0502040204020203" pitchFamily="34" charset="0"/>
              </a:rPr>
              <a:t>. praise ye </a:t>
            </a:r>
            <a:r>
              <a:rPr lang="en-US" sz="1800" dirty="0" err="1">
                <a:latin typeface="Bahnschrift Light Condensed" panose="020B0502040204020203" pitchFamily="34" charset="0"/>
              </a:rPr>
              <a:t>jah</a:t>
            </a:r>
            <a:r>
              <a:rPr lang="en-US" sz="1800" dirty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nn-NO" sz="1800" dirty="0">
                <a:latin typeface="Bahnschrift Light Condensed" panose="020B0502040204020203" pitchFamily="34" charset="0"/>
              </a:rPr>
              <a:t>Black Uhuru – I love King Selassie </a:t>
            </a:r>
            <a:endParaRPr lang="en-US" sz="1800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1CF1BCD-631F-41BE-8ADA-CC9EF9021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54" r="21796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27805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809C56-05B9-BC8F-B14B-5126295B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>
                <a:latin typeface="Bahnschrift Condensed" panose="020B0502040204020203" pitchFamily="34" charset="0"/>
              </a:rPr>
              <a:t>Jihadi Rap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2D6CA-B0C1-475F-735D-22A224039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70000" lnSpcReduction="20000"/>
          </a:bodyPr>
          <a:lstStyle/>
          <a:p>
            <a:pPr marL="0" indent="0">
              <a:buNone/>
            </a:pPr>
            <a:r>
              <a:rPr lang="da-DK" sz="3200" dirty="0">
                <a:latin typeface="Bahnschrift Light Condensed" panose="020B0502040204020203" pitchFamily="34" charset="0"/>
              </a:rPr>
              <a:t>Paradoksal blanding af forskellige kulturelle stilarter: Inkorporeringen af street-kulturelle elementer er en del af det, der gør den jihadistiske subkultur cool og attraktiv </a:t>
            </a:r>
          </a:p>
          <a:p>
            <a:pPr marL="0" indent="0">
              <a:buNone/>
            </a:pPr>
            <a:r>
              <a:rPr lang="da-DK" sz="3200" dirty="0">
                <a:latin typeface="Bahnschrift Light Condensed" panose="020B0502040204020203" pitchFamily="34" charset="0"/>
              </a:rPr>
              <a:t>Udviklingen af ekstremistiske holdninger og tilslutningen til ekstremistiske organiseringer kan forstås som udtryk for en </a:t>
            </a:r>
            <a:r>
              <a:rPr lang="da-DK" sz="3200" dirty="0" err="1">
                <a:latin typeface="Bahnschrift Light Condensed" panose="020B0502040204020203" pitchFamily="34" charset="0"/>
              </a:rPr>
              <a:t>remaskuliniseringsstrategi</a:t>
            </a:r>
            <a:r>
              <a:rPr lang="da-DK" sz="3200" dirty="0">
                <a:latin typeface="Bahnschrift Light Condensed" panose="020B0502040204020203" pitchFamily="34" charset="0"/>
              </a:rPr>
              <a:t> </a:t>
            </a:r>
            <a:r>
              <a:rPr lang="da-DK" sz="3200" dirty="0">
                <a:latin typeface="Bahnschrift Light Condensed" panose="020B0502040204020203" pitchFamily="34" charset="0"/>
                <a:sym typeface="Wingdings" panose="05000000000000000000" pitchFamily="2" charset="2"/>
              </a:rPr>
              <a:t> </a:t>
            </a:r>
            <a:r>
              <a:rPr lang="da-DK" sz="3200" dirty="0">
                <a:latin typeface="Bahnschrift Light Condensed" panose="020B0502040204020203" pitchFamily="34" charset="0"/>
              </a:rPr>
              <a:t>Mænd gives høj status, en heroisk maskulinitet.</a:t>
            </a:r>
          </a:p>
          <a:p>
            <a:pPr marL="0" indent="0">
              <a:buNone/>
            </a:pPr>
            <a:r>
              <a:rPr lang="da-DK" sz="2500" dirty="0">
                <a:latin typeface="Bahnschrift Light Condensed" panose="020B0502040204020203" pitchFamily="34" charset="0"/>
              </a:rPr>
              <a:t>Litteratur:</a:t>
            </a:r>
          </a:p>
          <a:p>
            <a:pPr marL="0" indent="0">
              <a:buNone/>
            </a:pPr>
            <a:r>
              <a:rPr lang="da-DK" sz="2500" dirty="0">
                <a:latin typeface="Bahnschrift Light Condensed" panose="020B0502040204020203" pitchFamily="34" charset="0"/>
              </a:rPr>
              <a:t>Jensen, S. Q. (2019). Køn, maskulinitet og ekstrem islamisme. Nationalt Center for Forebyggelse af Ekstremisme, 3(4). https://vbn.aau.dk/da/publications/k%C3%B8n-maskulinitet-og-ekstrem-islamisme </a:t>
            </a:r>
          </a:p>
          <a:p>
            <a:pPr marL="0" indent="0">
              <a:buNone/>
            </a:pPr>
            <a:r>
              <a:rPr lang="da-DK" sz="2500" dirty="0">
                <a:latin typeface="Bahnschrift Light Condensed" panose="020B0502040204020203" pitchFamily="34" charset="0"/>
              </a:rPr>
              <a:t>Larsen, J. F., &amp; Jensen, S. Q. (2019). </a:t>
            </a:r>
            <a:r>
              <a:rPr lang="da-DK" sz="2500" dirty="0" err="1">
                <a:latin typeface="Bahnschrift Light Condensed" panose="020B0502040204020203" pitchFamily="34" charset="0"/>
              </a:rPr>
              <a:t>Jihadism</a:t>
            </a:r>
            <a:r>
              <a:rPr lang="da-DK" sz="2500" dirty="0">
                <a:latin typeface="Bahnschrift Light Condensed" panose="020B0502040204020203" pitchFamily="34" charset="0"/>
              </a:rPr>
              <a:t> from a </a:t>
            </a:r>
            <a:r>
              <a:rPr lang="da-DK" sz="2500" dirty="0" err="1">
                <a:latin typeface="Bahnschrift Light Condensed" panose="020B0502040204020203" pitchFamily="34" charset="0"/>
              </a:rPr>
              <a:t>Subcultural</a:t>
            </a:r>
            <a:r>
              <a:rPr lang="da-DK" sz="2500" dirty="0">
                <a:latin typeface="Bahnschrift Light Condensed" panose="020B0502040204020203" pitchFamily="34" charset="0"/>
              </a:rPr>
              <a:t> </a:t>
            </a:r>
            <a:r>
              <a:rPr lang="da-DK" sz="2500" dirty="0" err="1">
                <a:latin typeface="Bahnschrift Light Condensed" panose="020B0502040204020203" pitchFamily="34" charset="0"/>
              </a:rPr>
              <a:t>Perspective</a:t>
            </a:r>
            <a:r>
              <a:rPr lang="da-DK" sz="2500" dirty="0">
                <a:latin typeface="Bahnschrift Light Condensed" panose="020B0502040204020203" pitchFamily="34" charset="0"/>
              </a:rPr>
              <a:t>. Critical </a:t>
            </a:r>
            <a:r>
              <a:rPr lang="da-DK" sz="2500" dirty="0" err="1">
                <a:latin typeface="Bahnschrift Light Condensed" panose="020B0502040204020203" pitchFamily="34" charset="0"/>
              </a:rPr>
              <a:t>Criminology</a:t>
            </a:r>
            <a:r>
              <a:rPr lang="da-DK" sz="2500" dirty="0">
                <a:latin typeface="Bahnschrift Light Condensed" panose="020B0502040204020203" pitchFamily="34" charset="0"/>
              </a:rPr>
              <a:t>, 27(3): 421-436.</a:t>
            </a:r>
          </a:p>
          <a:p>
            <a:pPr marL="0" indent="0">
              <a:buNone/>
            </a:pPr>
            <a:r>
              <a:rPr lang="da-DK" sz="2500" dirty="0">
                <a:latin typeface="Bahnschrift Light Condensed" panose="020B0502040204020203" pitchFamily="34" charset="0"/>
              </a:rPr>
              <a:t>Jensen, S. Q., Larsen, J. F. &amp; Sandberg, S. (2022). Rap, Islam and Jihadi Cool: The </a:t>
            </a:r>
            <a:r>
              <a:rPr lang="da-DK" sz="2500" dirty="0" err="1">
                <a:latin typeface="Bahnschrift Light Condensed" panose="020B0502040204020203" pitchFamily="34" charset="0"/>
              </a:rPr>
              <a:t>attractions</a:t>
            </a:r>
            <a:r>
              <a:rPr lang="da-DK" sz="2500" dirty="0">
                <a:latin typeface="Bahnschrift Light Condensed" panose="020B0502040204020203" pitchFamily="34" charset="0"/>
              </a:rPr>
              <a:t> of the Western </a:t>
            </a:r>
            <a:r>
              <a:rPr lang="da-DK" sz="2500" dirty="0" err="1">
                <a:latin typeface="Bahnschrift Light Condensed" panose="020B0502040204020203" pitchFamily="34" charset="0"/>
              </a:rPr>
              <a:t>jihadi</a:t>
            </a:r>
            <a:r>
              <a:rPr lang="da-DK" sz="2500" dirty="0">
                <a:latin typeface="Bahnschrift Light Condensed" panose="020B0502040204020203" pitchFamily="34" charset="0"/>
              </a:rPr>
              <a:t> </a:t>
            </a:r>
            <a:r>
              <a:rPr lang="da-DK" sz="2500" dirty="0" err="1">
                <a:latin typeface="Bahnschrift Light Condensed" panose="020B0502040204020203" pitchFamily="34" charset="0"/>
              </a:rPr>
              <a:t>subculture</a:t>
            </a:r>
            <a:r>
              <a:rPr lang="da-DK" sz="2500" dirty="0">
                <a:latin typeface="Bahnschrift Light Condensed" panose="020B0502040204020203" pitchFamily="34" charset="0"/>
              </a:rPr>
              <a:t>, Crime, Media, </a:t>
            </a:r>
            <a:r>
              <a:rPr lang="da-DK" sz="2500" dirty="0" err="1">
                <a:latin typeface="Bahnschrift Light Condensed" panose="020B0502040204020203" pitchFamily="34" charset="0"/>
              </a:rPr>
              <a:t>Culture</a:t>
            </a:r>
            <a:r>
              <a:rPr lang="da-DK" sz="2500" dirty="0">
                <a:latin typeface="Bahnschrift Light Condensed" panose="020B0502040204020203" pitchFamily="34" charset="0"/>
              </a:rPr>
              <a:t>, 18(3): 430-445.</a:t>
            </a:r>
          </a:p>
          <a:p>
            <a:pPr marL="0" indent="0">
              <a:buNone/>
            </a:pPr>
            <a:endParaRPr lang="da-DK" sz="32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da-DK" sz="3200" dirty="0">
              <a:latin typeface="Bahnschrift Light Condensed" panose="020B0502040204020203" pitchFamily="34" charset="0"/>
            </a:endParaRPr>
          </a:p>
          <a:p>
            <a:endParaRPr lang="da-DK" sz="22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291ED91-64E0-83A1-B4D0-3886B7D9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1" r="9413" b="-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3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46243-D87D-7B1E-6F5D-BA83DB70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5719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2EC862-5A1B-678A-C924-2688F03C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pic>
        <p:nvPicPr>
          <p:cNvPr id="5" name="Video 6">
            <a:hlinkClick r:id="" action="ppaction://media"/>
            <a:extLst>
              <a:ext uri="{FF2B5EF4-FFF2-40B4-BE49-F238E27FC236}">
                <a16:creationId xmlns:a16="http://schemas.microsoft.com/office/drawing/2014/main" id="{D621D434-84DE-D592-814C-BD422C7050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3229" y="1421238"/>
            <a:ext cx="10581764" cy="50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3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7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71212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Jihadi rap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/>
              <a:t>#</a:t>
            </a:r>
            <a:r>
              <a:rPr lang="da-DK" i="1" dirty="0" err="1"/>
              <a:t>fuckwithmeyouknowimhelal</a:t>
            </a:r>
            <a:endParaRPr lang="da-DK" i="1" dirty="0"/>
          </a:p>
          <a:p>
            <a:r>
              <a:rPr lang="da-DK" dirty="0"/>
              <a:t>Remix af Jay-Z og Rick Ross’ </a:t>
            </a:r>
            <a:r>
              <a:rPr lang="da-DK" i="1" dirty="0" err="1"/>
              <a:t>FuckWithMeYouKnowIGotIt</a:t>
            </a:r>
            <a:endParaRPr lang="da-DK" i="1" dirty="0"/>
          </a:p>
          <a:p>
            <a:r>
              <a:rPr lang="da-DK" dirty="0"/>
              <a:t>Mixed med </a:t>
            </a:r>
            <a:r>
              <a:rPr lang="da-DK" dirty="0" err="1"/>
              <a:t>nasheed’en</a:t>
            </a:r>
            <a:r>
              <a:rPr lang="da-DK" dirty="0"/>
              <a:t> </a:t>
            </a:r>
            <a:r>
              <a:rPr lang="da-DK" dirty="0" err="1"/>
              <a:t>Wacht</a:t>
            </a:r>
            <a:r>
              <a:rPr lang="da-DK" dirty="0"/>
              <a:t> </a:t>
            </a:r>
            <a:r>
              <a:rPr lang="da-DK" dirty="0" err="1"/>
              <a:t>Doch</a:t>
            </a:r>
            <a:r>
              <a:rPr lang="da-DK" dirty="0"/>
              <a:t> </a:t>
            </a:r>
            <a:r>
              <a:rPr lang="da-DK" dirty="0" err="1"/>
              <a:t>Auf</a:t>
            </a:r>
            <a:r>
              <a:rPr lang="da-DK" dirty="0"/>
              <a:t>! Af Abu Talha al-</a:t>
            </a:r>
            <a:r>
              <a:rPr lang="da-DK" dirty="0" err="1"/>
              <a:t>Almani</a:t>
            </a:r>
            <a:r>
              <a:rPr lang="da-DK" dirty="0"/>
              <a:t> (</a:t>
            </a:r>
            <a:r>
              <a:rPr lang="da-DK" dirty="0" err="1"/>
              <a:t>Deso</a:t>
            </a:r>
            <a:r>
              <a:rPr lang="da-DK" dirty="0"/>
              <a:t> </a:t>
            </a:r>
            <a:r>
              <a:rPr lang="da-DK" dirty="0" err="1"/>
              <a:t>Dogg</a:t>
            </a:r>
            <a:r>
              <a:rPr lang="da-DK" dirty="0"/>
              <a:t>)</a:t>
            </a:r>
          </a:p>
          <a:p>
            <a:endParaRPr lang="da-DK" dirty="0"/>
          </a:p>
          <a:p>
            <a:r>
              <a:rPr lang="da-DK" dirty="0"/>
              <a:t> </a:t>
            </a:r>
            <a:r>
              <a:rPr lang="en-US" i="1" dirty="0"/>
              <a:t>“</a:t>
            </a:r>
            <a:r>
              <a:rPr lang="en-US" i="1" dirty="0" err="1"/>
              <a:t>Allahu</a:t>
            </a:r>
            <a:r>
              <a:rPr lang="en-US" i="1" dirty="0"/>
              <a:t> </a:t>
            </a:r>
            <a:r>
              <a:rPr lang="en-US" i="1" dirty="0" err="1"/>
              <a:t>akbar</a:t>
            </a:r>
            <a:r>
              <a:rPr lang="en-US" i="1" dirty="0"/>
              <a:t>!/Fuck with me/you know I got it/</a:t>
            </a:r>
            <a:r>
              <a:rPr lang="en-US" i="1" dirty="0" err="1"/>
              <a:t>Allahu</a:t>
            </a:r>
            <a:r>
              <a:rPr lang="en-US" i="1" dirty="0"/>
              <a:t> </a:t>
            </a:r>
            <a:r>
              <a:rPr lang="en-US" i="1" dirty="0" err="1"/>
              <a:t>akbar</a:t>
            </a:r>
            <a:r>
              <a:rPr lang="en-US" i="1" dirty="0"/>
              <a:t>!/Sexy bitch/I hope she ‘bout it/</a:t>
            </a:r>
            <a:r>
              <a:rPr lang="en-US" i="1" dirty="0" err="1"/>
              <a:t>Allahu</a:t>
            </a:r>
            <a:r>
              <a:rPr lang="en-US" i="1" dirty="0"/>
              <a:t> </a:t>
            </a:r>
            <a:r>
              <a:rPr lang="en-US" i="1" dirty="0" err="1"/>
              <a:t>akbar</a:t>
            </a:r>
            <a:r>
              <a:rPr lang="en-US" i="1" dirty="0"/>
              <a:t>!/Come fuck with me/you know I got it.”</a:t>
            </a:r>
            <a:endParaRPr lang="da-DK" dirty="0"/>
          </a:p>
          <a:p>
            <a:r>
              <a:rPr lang="en-US" i="1" dirty="0"/>
              <a:t>“</a:t>
            </a:r>
            <a:r>
              <a:rPr lang="en-US" i="1" dirty="0" err="1"/>
              <a:t>Bomben</a:t>
            </a:r>
            <a:r>
              <a:rPr lang="en-US" i="1" dirty="0"/>
              <a:t> fallen. </a:t>
            </a:r>
            <a:r>
              <a:rPr lang="en-US" i="1" dirty="0" err="1"/>
              <a:t>Bomben</a:t>
            </a:r>
            <a:r>
              <a:rPr lang="en-US" i="1" dirty="0"/>
              <a:t> fallen. Auf </a:t>
            </a:r>
            <a:r>
              <a:rPr lang="en-US" i="1" dirty="0" err="1"/>
              <a:t>Irak</a:t>
            </a:r>
            <a:r>
              <a:rPr lang="en-US" i="1" dirty="0"/>
              <a:t> und Philistine. </a:t>
            </a:r>
            <a:r>
              <a:rPr lang="en-US" i="1" dirty="0" err="1"/>
              <a:t>Sie</a:t>
            </a:r>
            <a:r>
              <a:rPr lang="en-US" i="1" dirty="0"/>
              <a:t> </a:t>
            </a:r>
            <a:r>
              <a:rPr lang="en-US" i="1" dirty="0" err="1"/>
              <a:t>verstören</a:t>
            </a:r>
            <a:r>
              <a:rPr lang="en-US" i="1" dirty="0"/>
              <a:t> </a:t>
            </a:r>
            <a:r>
              <a:rPr lang="en-US" i="1" dirty="0" err="1"/>
              <a:t>unsere</a:t>
            </a:r>
            <a:r>
              <a:rPr lang="en-US" i="1" dirty="0"/>
              <a:t> Din. </a:t>
            </a:r>
            <a:r>
              <a:rPr lang="en-US" i="1" dirty="0" err="1"/>
              <a:t>Allahu</a:t>
            </a:r>
            <a:r>
              <a:rPr lang="en-US" i="1" dirty="0"/>
              <a:t> </a:t>
            </a:r>
            <a:r>
              <a:rPr lang="en-US" i="1" dirty="0" err="1"/>
              <a:t>akbar</a:t>
            </a:r>
            <a:r>
              <a:rPr lang="en-US" i="1" dirty="0"/>
              <a:t>! </a:t>
            </a:r>
            <a:r>
              <a:rPr lang="en-US" i="1" dirty="0" err="1"/>
              <a:t>Allahu</a:t>
            </a:r>
            <a:r>
              <a:rPr lang="en-US" i="1" dirty="0"/>
              <a:t> </a:t>
            </a:r>
            <a:r>
              <a:rPr lang="en-US" i="1" dirty="0" err="1"/>
              <a:t>akbar</a:t>
            </a:r>
            <a:r>
              <a:rPr lang="en-US" i="1" dirty="0"/>
              <a:t>! </a:t>
            </a:r>
            <a:r>
              <a:rPr lang="en-US" i="1" dirty="0" err="1"/>
              <a:t>Mütter</a:t>
            </a:r>
            <a:r>
              <a:rPr lang="en-US" i="1" dirty="0"/>
              <a:t> </a:t>
            </a:r>
            <a:r>
              <a:rPr lang="en-US" i="1" dirty="0" err="1"/>
              <a:t>schreien</a:t>
            </a:r>
            <a:r>
              <a:rPr lang="en-US" i="1" dirty="0"/>
              <a:t>. Kinder </a:t>
            </a:r>
            <a:r>
              <a:rPr lang="en-US" i="1" dirty="0" err="1"/>
              <a:t>weint</a:t>
            </a:r>
            <a:r>
              <a:rPr lang="en-US" i="1" dirty="0"/>
              <a:t>….” 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645" y="0"/>
            <a:ext cx="3562523" cy="2958167"/>
          </a:xfrm>
          <a:prstGeom prst="rect">
            <a:avLst/>
          </a:prstGeom>
        </p:spPr>
      </p:pic>
      <p:pic>
        <p:nvPicPr>
          <p:cNvPr id="6" name="02-fuckwithmeyouknowimhelal-ft.-rick-ross-jay-z">
            <a:hlinkClick r:id="" action="ppaction://media"/>
            <a:extLst>
              <a:ext uri="{FF2B5EF4-FFF2-40B4-BE49-F238E27FC236}">
                <a16:creationId xmlns:a16="http://schemas.microsoft.com/office/drawing/2014/main" id="{B766E2E7-BE9E-E505-B977-5D69E79E1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2279" y="5448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6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52FEF0-3BE8-425F-ADE0-FBC0C06C5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31" y="448721"/>
            <a:ext cx="6010273" cy="1225650"/>
          </a:xfrm>
        </p:spPr>
        <p:txBody>
          <a:bodyPr anchor="b">
            <a:normAutofit fontScale="90000"/>
          </a:bodyPr>
          <a:lstStyle/>
          <a:p>
            <a:r>
              <a:rPr lang="da-DK" sz="4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Islamisk punk og </a:t>
            </a:r>
            <a:r>
              <a:rPr lang="da-DK" sz="4000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taqwacore</a:t>
            </a:r>
            <a:r>
              <a:rPr lang="da-DK" sz="4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-bevægelsen (</a:t>
            </a:r>
            <a:r>
              <a:rPr lang="da-DK" sz="4000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Taqwa</a:t>
            </a:r>
            <a:r>
              <a:rPr lang="da-DK" sz="4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 betyder </a:t>
            </a:r>
            <a:r>
              <a:rPr lang="da-DK" sz="4000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gudfrygt</a:t>
            </a:r>
            <a:r>
              <a:rPr lang="da-DK" sz="4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 i hardcore muslimer)</a:t>
            </a:r>
            <a:endParaRPr lang="da-DK" sz="38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B73792-ED69-4DA1-A57A-348791FFC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1" y="1909191"/>
            <a:ext cx="6010274" cy="3798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  <a:hlinkClick r:id="rId2"/>
              </a:rPr>
              <a:t>https://www.cairn.info/revue-francaise-d-etudes-americaines-2012-1-page-49.htm</a:t>
            </a:r>
            <a:endParaRPr lang="da-DK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Punk som subkultur og musikstil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Bog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Taqwacore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af Muhammed Knight.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Vote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Hezbollah</a:t>
            </a:r>
            <a:endParaRPr lang="da-DK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The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Kominas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: fx the sharia Law in the USA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  <a:hlinkClick r:id="rId3"/>
              </a:rPr>
              <a:t>https://www.youtube.com/watch?v=_M1cijnO4nA</a:t>
            </a:r>
            <a:endParaRPr lang="da-DK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Al-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Thawra</a:t>
            </a:r>
            <a:endParaRPr lang="da-DK" sz="20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The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secret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trial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five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(</a:t>
            </a:r>
            <a:r>
              <a:rPr lang="da-DK" sz="2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candisk</a:t>
            </a:r>
            <a:r>
              <a:rPr lang="da-DK" sz="2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kvindeband)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895083FA-9729-49A2-A2B0-6079990D3B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" b="9228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30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3D665-5A8F-4EE7-9E64-8E8AFBC5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da-DK" sz="3700" dirty="0">
                <a:latin typeface="Bahnschrift SemiBold Condensed" panose="020B0502040204020203" pitchFamily="34" charset="0"/>
              </a:rPr>
              <a:t>Religion i kombination med Musik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B93A27-06ED-4628-81D1-EE42F4E8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>
                <a:latin typeface="Bahnschrift SemiBold Condensed" panose="020B0502040204020203" pitchFamily="34" charset="0"/>
              </a:rPr>
              <a:t>Sikhisme og </a:t>
            </a:r>
            <a:r>
              <a:rPr lang="da-DK" sz="3600" dirty="0" err="1">
                <a:latin typeface="Bahnschrift SemiBold Condensed" panose="020B0502040204020203" pitchFamily="34" charset="0"/>
              </a:rPr>
              <a:t>kirtan</a:t>
            </a:r>
            <a:endParaRPr lang="da-DK" sz="3600" dirty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Musikalsk meditation.</a:t>
            </a:r>
          </a:p>
          <a:p>
            <a:pPr marL="0" indent="0">
              <a:buNone/>
            </a:pPr>
            <a:r>
              <a:rPr lang="da-DK" sz="1800" dirty="0" err="1">
                <a:latin typeface="Bahnschrift Light Condensed" panose="020B0502040204020203" pitchFamily="34" charset="0"/>
              </a:rPr>
              <a:t>Kirtan</a:t>
            </a:r>
            <a:r>
              <a:rPr lang="da-DK" sz="1800" dirty="0">
                <a:latin typeface="Bahnschrift Light Condensed" panose="020B0502040204020203" pitchFamily="34" charset="0"/>
              </a:rPr>
              <a:t> er musikalsk tilbedelse af Gud. 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Genren har rødder i en klassisk indisk tradition, hvor rytmiske kompositioner, ragas, akkompagnerer recitationen af hymner fra Adi Granth. </a:t>
            </a:r>
          </a:p>
          <a:p>
            <a:pPr marL="0" indent="0">
              <a:buNone/>
            </a:pPr>
            <a:r>
              <a:rPr lang="da-DK" sz="1800" dirty="0">
                <a:latin typeface="Bahnschrift Light Condensed" panose="020B0502040204020203" pitchFamily="34" charset="0"/>
              </a:rPr>
              <a:t>Melodiernes formål er at give fred i sindet og andægtig, spirituel klarhed. </a:t>
            </a:r>
            <a:r>
              <a:rPr lang="da-DK" sz="1800" dirty="0" err="1">
                <a:latin typeface="Bahnschrift Light Condensed" panose="020B0502040204020203" pitchFamily="34" charset="0"/>
              </a:rPr>
              <a:t>Kirtan</a:t>
            </a:r>
            <a:r>
              <a:rPr lang="da-DK" sz="1800" dirty="0">
                <a:latin typeface="Bahnschrift Light Condensed" panose="020B0502040204020203" pitchFamily="34" charset="0"/>
              </a:rPr>
              <a:t> har således en meditativ funktion for menigheden.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C6D3E2A-6BD8-44EA-81E0-31C2B5B39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956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28099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2D828C-505C-C192-877B-6407479E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Innovations-SRP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E16E11-D058-DB09-672B-B0491D3F9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F26D6F0-4DFD-B271-4ECF-830F0F86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7"/>
            <a:ext cx="10781611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6738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æ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1148</Words>
  <Application>Microsoft Office PowerPoint</Application>
  <PresentationFormat>Widescreen</PresentationFormat>
  <Paragraphs>126</Paragraphs>
  <Slides>24</Slides>
  <Notes>0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24</vt:i4>
      </vt:variant>
    </vt:vector>
  </HeadingPairs>
  <TitlesOfParts>
    <vt:vector size="36" baseType="lpstr">
      <vt:lpstr>Arial</vt:lpstr>
      <vt:lpstr>Bahnschrift Condensed</vt:lpstr>
      <vt:lpstr>Bahnschrift Light Condensed</vt:lpstr>
      <vt:lpstr>Bahnschrift SemiBold Condensed</vt:lpstr>
      <vt:lpstr>Bahnschrift SemiLight Condensed</vt:lpstr>
      <vt:lpstr>Calibri</vt:lpstr>
      <vt:lpstr>Calibri Light</vt:lpstr>
      <vt:lpstr>Rockwell</vt:lpstr>
      <vt:lpstr>Rockwell Condensed</vt:lpstr>
      <vt:lpstr>Wingdings</vt:lpstr>
      <vt:lpstr>Office-tema</vt:lpstr>
      <vt:lpstr>Trætype</vt:lpstr>
      <vt:lpstr>Studieretningsprojektet 2025</vt:lpstr>
      <vt:lpstr>PowerPoint-præsentation</vt:lpstr>
      <vt:lpstr>Hvilken empiri?</vt:lpstr>
      <vt:lpstr>Metoder</vt:lpstr>
      <vt:lpstr>Teori kan anvendes med fordel</vt:lpstr>
      <vt:lpstr>Faldgruber</vt:lpstr>
      <vt:lpstr>Lån denne bog hos Karsten</vt:lpstr>
      <vt:lpstr>Religion i kombination med Engelsk A</vt:lpstr>
      <vt:lpstr>Prolife-debat i USA</vt:lpstr>
      <vt:lpstr>Religion i kombination med Engelsk A</vt:lpstr>
      <vt:lpstr>Religion i kombination med Engelsk A</vt:lpstr>
      <vt:lpstr>Religion i kombination med Engelsk A</vt:lpstr>
      <vt:lpstr>Religion i kombination med Engelsk A</vt:lpstr>
      <vt:lpstr>Religion i kombination med Engelsk A</vt:lpstr>
      <vt:lpstr>Religion i kombination med Musik A</vt:lpstr>
      <vt:lpstr>Religion i det offentlige rum. Kayne West</vt:lpstr>
      <vt:lpstr>Religion i kombination med Musik A</vt:lpstr>
      <vt:lpstr>Religion i kombination med Musik A</vt:lpstr>
      <vt:lpstr>Jihadi Rap</vt:lpstr>
      <vt:lpstr>PowerPoint-præsentation</vt:lpstr>
      <vt:lpstr>Jihadi rap</vt:lpstr>
      <vt:lpstr>Islamisk punk og taqwacore-bevægelsen (Taqwa betyder gudfrygt i hardcore muslimer)</vt:lpstr>
      <vt:lpstr>Religion i kombination med Musik A</vt:lpstr>
      <vt:lpstr>Innovations-SRP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Studieretningsprojektet 2021</dc:title>
  <dc:creator>Ann-Louise Ljungcrantz</dc:creator>
  <cp:lastModifiedBy>Maja Kiri Tangsgaard</cp:lastModifiedBy>
  <cp:revision>16</cp:revision>
  <dcterms:created xsi:type="dcterms:W3CDTF">2021-01-12T12:48:39Z</dcterms:created>
  <dcterms:modified xsi:type="dcterms:W3CDTF">2025-01-10T07:26:27Z</dcterms:modified>
</cp:coreProperties>
</file>