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3" d="100"/>
          <a:sy n="73" d="100"/>
        </p:scale>
        <p:origin x="34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87321-A983-4B0B-A856-F508F2E3EB7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38C5862-F039-4CFD-BC34-7E47FBB20858}">
      <dgm:prSet custT="1"/>
      <dgm:spPr/>
      <dgm:t>
        <a:bodyPr/>
        <a:lstStyle/>
        <a:p>
          <a:endParaRPr lang="en-US" sz="1800" dirty="0"/>
        </a:p>
      </dgm:t>
    </dgm:pt>
    <dgm:pt modelId="{E31695AF-6748-46B0-896B-AADBFFF554D2}" type="parTrans" cxnId="{7E08C5B8-4EF4-483D-B5E3-8C85BB318B8D}">
      <dgm:prSet/>
      <dgm:spPr/>
      <dgm:t>
        <a:bodyPr/>
        <a:lstStyle/>
        <a:p>
          <a:endParaRPr lang="en-US"/>
        </a:p>
      </dgm:t>
    </dgm:pt>
    <dgm:pt modelId="{9AE7F6F2-F8ED-483D-BC7B-1971A147EC31}" type="sibTrans" cxnId="{7E08C5B8-4EF4-483D-B5E3-8C85BB318B8D}">
      <dgm:prSet/>
      <dgm:spPr/>
      <dgm:t>
        <a:bodyPr/>
        <a:lstStyle/>
        <a:p>
          <a:endParaRPr lang="en-US"/>
        </a:p>
      </dgm:t>
    </dgm:pt>
    <dgm:pt modelId="{7CF17306-70F8-4664-BF9C-A6F880DBDABC}">
      <dgm:prSet/>
      <dgm:spPr/>
      <dgm:t>
        <a:bodyPr/>
        <a:lstStyle/>
        <a:p>
          <a:endParaRPr lang="en-US" dirty="0"/>
        </a:p>
      </dgm:t>
    </dgm:pt>
    <dgm:pt modelId="{BB3850BE-53CC-46B9-87AA-EC245855DD4A}" type="parTrans" cxnId="{952712C5-E76A-4960-9FBF-DDDFCA2C3C37}">
      <dgm:prSet/>
      <dgm:spPr/>
      <dgm:t>
        <a:bodyPr/>
        <a:lstStyle/>
        <a:p>
          <a:endParaRPr lang="en-US"/>
        </a:p>
      </dgm:t>
    </dgm:pt>
    <dgm:pt modelId="{99723485-84B7-4291-9F9E-6508C2956217}" type="sibTrans" cxnId="{952712C5-E76A-4960-9FBF-DDDFCA2C3C37}">
      <dgm:prSet/>
      <dgm:spPr/>
      <dgm:t>
        <a:bodyPr/>
        <a:lstStyle/>
        <a:p>
          <a:endParaRPr lang="en-US"/>
        </a:p>
      </dgm:t>
    </dgm:pt>
    <dgm:pt modelId="{4B4D8B43-29A7-4251-9D20-FCB77B0A85CB}" type="pres">
      <dgm:prSet presAssocID="{94C87321-A983-4B0B-A856-F508F2E3EB76}" presName="root" presStyleCnt="0">
        <dgm:presLayoutVars>
          <dgm:dir/>
          <dgm:resizeHandles val="exact"/>
        </dgm:presLayoutVars>
      </dgm:prSet>
      <dgm:spPr/>
    </dgm:pt>
    <dgm:pt modelId="{C8B428B9-A6BB-4082-A2A1-D178939A17A6}" type="pres">
      <dgm:prSet presAssocID="{A38C5862-F039-4CFD-BC34-7E47FBB20858}" presName="compNode" presStyleCnt="0"/>
      <dgm:spPr/>
    </dgm:pt>
    <dgm:pt modelId="{08814716-D624-4C16-9055-E952D6387323}" type="pres">
      <dgm:prSet presAssocID="{A38C5862-F039-4CFD-BC34-7E47FBB20858}" presName="bgRect" presStyleLbl="bgShp" presStyleIdx="0" presStyleCnt="2" custScaleY="152374" custLinFactNeighborY="206"/>
      <dgm:spPr/>
    </dgm:pt>
    <dgm:pt modelId="{04307A5A-6B37-4B4F-8609-CB102BEB96BD}" type="pres">
      <dgm:prSet presAssocID="{A38C5862-F039-4CFD-BC34-7E47FBB2085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ptajn"/>
        </a:ext>
      </dgm:extLst>
    </dgm:pt>
    <dgm:pt modelId="{D174788B-D671-4354-914C-3C572517FD1C}" type="pres">
      <dgm:prSet presAssocID="{A38C5862-F039-4CFD-BC34-7E47FBB20858}" presName="spaceRect" presStyleCnt="0"/>
      <dgm:spPr/>
    </dgm:pt>
    <dgm:pt modelId="{55AEAB73-C9F2-4003-A19D-41C68C0CF756}" type="pres">
      <dgm:prSet presAssocID="{A38C5862-F039-4CFD-BC34-7E47FBB20858}" presName="parTx" presStyleLbl="revTx" presStyleIdx="0" presStyleCnt="2" custScaleY="169882">
        <dgm:presLayoutVars>
          <dgm:chMax val="0"/>
          <dgm:chPref val="0"/>
        </dgm:presLayoutVars>
      </dgm:prSet>
      <dgm:spPr/>
    </dgm:pt>
    <dgm:pt modelId="{0D691B41-CF93-41A1-A6F0-CE79F9D90DD9}" type="pres">
      <dgm:prSet presAssocID="{9AE7F6F2-F8ED-483D-BC7B-1971A147EC31}" presName="sibTrans" presStyleCnt="0"/>
      <dgm:spPr/>
    </dgm:pt>
    <dgm:pt modelId="{0C152170-1E03-48BD-8088-410ABFFB3323}" type="pres">
      <dgm:prSet presAssocID="{7CF17306-70F8-4664-BF9C-A6F880DBDABC}" presName="compNode" presStyleCnt="0"/>
      <dgm:spPr/>
    </dgm:pt>
    <dgm:pt modelId="{A07E2E8E-FE57-48DD-B254-0F1DB9DF3BB0}" type="pres">
      <dgm:prSet presAssocID="{7CF17306-70F8-4664-BF9C-A6F880DBDABC}" presName="bgRect" presStyleLbl="bgShp" presStyleIdx="1" presStyleCnt="2" custScaleY="174384"/>
      <dgm:spPr/>
    </dgm:pt>
    <dgm:pt modelId="{637DED60-0DDE-4070-AE98-1578DF0D24AA}" type="pres">
      <dgm:prSet presAssocID="{7CF17306-70F8-4664-BF9C-A6F880DBDAB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nd"/>
        </a:ext>
      </dgm:extLst>
    </dgm:pt>
    <dgm:pt modelId="{BD6E2256-D0DF-435D-BA41-A9640512DDCD}" type="pres">
      <dgm:prSet presAssocID="{7CF17306-70F8-4664-BF9C-A6F880DBDABC}" presName="spaceRect" presStyleCnt="0"/>
      <dgm:spPr/>
    </dgm:pt>
    <dgm:pt modelId="{89E80C01-F72F-46AA-9899-1217DE3E7B63}" type="pres">
      <dgm:prSet presAssocID="{7CF17306-70F8-4664-BF9C-A6F880DBDABC}" presName="parTx" presStyleLbl="revTx" presStyleIdx="1" presStyleCnt="2" custScaleY="155995">
        <dgm:presLayoutVars>
          <dgm:chMax val="0"/>
          <dgm:chPref val="0"/>
        </dgm:presLayoutVars>
      </dgm:prSet>
      <dgm:spPr/>
    </dgm:pt>
  </dgm:ptLst>
  <dgm:cxnLst>
    <dgm:cxn modelId="{A4FDD925-9884-4C06-9D56-E8CE29733AA7}" type="presOf" srcId="{A38C5862-F039-4CFD-BC34-7E47FBB20858}" destId="{55AEAB73-C9F2-4003-A19D-41C68C0CF756}" srcOrd="0" destOrd="0" presId="urn:microsoft.com/office/officeart/2018/2/layout/IconVerticalSolidList"/>
    <dgm:cxn modelId="{7E08C5B8-4EF4-483D-B5E3-8C85BB318B8D}" srcId="{94C87321-A983-4B0B-A856-F508F2E3EB76}" destId="{A38C5862-F039-4CFD-BC34-7E47FBB20858}" srcOrd="0" destOrd="0" parTransId="{E31695AF-6748-46B0-896B-AADBFFF554D2}" sibTransId="{9AE7F6F2-F8ED-483D-BC7B-1971A147EC31}"/>
    <dgm:cxn modelId="{C2925BBB-6CA8-4F29-B63A-FDC9B741CEA2}" type="presOf" srcId="{7CF17306-70F8-4664-BF9C-A6F880DBDABC}" destId="{89E80C01-F72F-46AA-9899-1217DE3E7B63}" srcOrd="0" destOrd="0" presId="urn:microsoft.com/office/officeart/2018/2/layout/IconVerticalSolidList"/>
    <dgm:cxn modelId="{952712C5-E76A-4960-9FBF-DDDFCA2C3C37}" srcId="{94C87321-A983-4B0B-A856-F508F2E3EB76}" destId="{7CF17306-70F8-4664-BF9C-A6F880DBDABC}" srcOrd="1" destOrd="0" parTransId="{BB3850BE-53CC-46B9-87AA-EC245855DD4A}" sibTransId="{99723485-84B7-4291-9F9E-6508C2956217}"/>
    <dgm:cxn modelId="{5C1768FD-F877-44FB-B6AC-249C919D2A44}" type="presOf" srcId="{94C87321-A983-4B0B-A856-F508F2E3EB76}" destId="{4B4D8B43-29A7-4251-9D20-FCB77B0A85CB}" srcOrd="0" destOrd="0" presId="urn:microsoft.com/office/officeart/2018/2/layout/IconVerticalSolidList"/>
    <dgm:cxn modelId="{E8F0C7D1-08A2-45E2-BDEC-CC1E7B6A0022}" type="presParOf" srcId="{4B4D8B43-29A7-4251-9D20-FCB77B0A85CB}" destId="{C8B428B9-A6BB-4082-A2A1-D178939A17A6}" srcOrd="0" destOrd="0" presId="urn:microsoft.com/office/officeart/2018/2/layout/IconVerticalSolidList"/>
    <dgm:cxn modelId="{5BF68253-510A-40EF-AE32-F17BC6D9D76E}" type="presParOf" srcId="{C8B428B9-A6BB-4082-A2A1-D178939A17A6}" destId="{08814716-D624-4C16-9055-E952D6387323}" srcOrd="0" destOrd="0" presId="urn:microsoft.com/office/officeart/2018/2/layout/IconVerticalSolidList"/>
    <dgm:cxn modelId="{AB4C63EE-818A-456E-940F-FF7C2755A34D}" type="presParOf" srcId="{C8B428B9-A6BB-4082-A2A1-D178939A17A6}" destId="{04307A5A-6B37-4B4F-8609-CB102BEB96BD}" srcOrd="1" destOrd="0" presId="urn:microsoft.com/office/officeart/2018/2/layout/IconVerticalSolidList"/>
    <dgm:cxn modelId="{B0B60634-BCF3-48E6-8A7D-33215FF74886}" type="presParOf" srcId="{C8B428B9-A6BB-4082-A2A1-D178939A17A6}" destId="{D174788B-D671-4354-914C-3C572517FD1C}" srcOrd="2" destOrd="0" presId="urn:microsoft.com/office/officeart/2018/2/layout/IconVerticalSolidList"/>
    <dgm:cxn modelId="{0B0F9439-E052-4162-8C6C-A17217F6C465}" type="presParOf" srcId="{C8B428B9-A6BB-4082-A2A1-D178939A17A6}" destId="{55AEAB73-C9F2-4003-A19D-41C68C0CF756}" srcOrd="3" destOrd="0" presId="urn:microsoft.com/office/officeart/2018/2/layout/IconVerticalSolidList"/>
    <dgm:cxn modelId="{E301BC71-51E7-46F6-9F1C-F122FDA7CFA1}" type="presParOf" srcId="{4B4D8B43-29A7-4251-9D20-FCB77B0A85CB}" destId="{0D691B41-CF93-41A1-A6F0-CE79F9D90DD9}" srcOrd="1" destOrd="0" presId="urn:microsoft.com/office/officeart/2018/2/layout/IconVerticalSolidList"/>
    <dgm:cxn modelId="{CAAFDB3C-9FA4-4E3C-8943-9B85E799F533}" type="presParOf" srcId="{4B4D8B43-29A7-4251-9D20-FCB77B0A85CB}" destId="{0C152170-1E03-48BD-8088-410ABFFB3323}" srcOrd="2" destOrd="0" presId="urn:microsoft.com/office/officeart/2018/2/layout/IconVerticalSolidList"/>
    <dgm:cxn modelId="{8984765A-EB9A-479C-AC3F-56CDBD4EE82A}" type="presParOf" srcId="{0C152170-1E03-48BD-8088-410ABFFB3323}" destId="{A07E2E8E-FE57-48DD-B254-0F1DB9DF3BB0}" srcOrd="0" destOrd="0" presId="urn:microsoft.com/office/officeart/2018/2/layout/IconVerticalSolidList"/>
    <dgm:cxn modelId="{CB021D03-BA69-48A7-9759-C32C45FFAA8F}" type="presParOf" srcId="{0C152170-1E03-48BD-8088-410ABFFB3323}" destId="{637DED60-0DDE-4070-AE98-1578DF0D24AA}" srcOrd="1" destOrd="0" presId="urn:microsoft.com/office/officeart/2018/2/layout/IconVerticalSolidList"/>
    <dgm:cxn modelId="{9EAA0B0A-8EA6-463F-A6C0-E0CEA144FAA4}" type="presParOf" srcId="{0C152170-1E03-48BD-8088-410ABFFB3323}" destId="{BD6E2256-D0DF-435D-BA41-A9640512DDCD}" srcOrd="2" destOrd="0" presId="urn:microsoft.com/office/officeart/2018/2/layout/IconVerticalSolidList"/>
    <dgm:cxn modelId="{2069CB8D-167B-444D-BB3D-F16ACC1BE3BC}" type="presParOf" srcId="{0C152170-1E03-48BD-8088-410ABFFB3323}" destId="{89E80C01-F72F-46AA-9899-1217DE3E7B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14716-D624-4C16-9055-E952D6387323}">
      <dsp:nvSpPr>
        <dsp:cNvPr id="0" name=""/>
        <dsp:cNvSpPr/>
      </dsp:nvSpPr>
      <dsp:spPr>
        <a:xfrm>
          <a:off x="0" y="154706"/>
          <a:ext cx="6609649" cy="26102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07A5A-6B37-4B4F-8609-CB102BEB96BD}">
      <dsp:nvSpPr>
        <dsp:cNvPr id="0" name=""/>
        <dsp:cNvSpPr/>
      </dsp:nvSpPr>
      <dsp:spPr>
        <a:xfrm>
          <a:off x="518190" y="985198"/>
          <a:ext cx="942163" cy="9421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EAB73-C9F2-4003-A19D-41C68C0CF756}">
      <dsp:nvSpPr>
        <dsp:cNvPr id="0" name=""/>
        <dsp:cNvSpPr/>
      </dsp:nvSpPr>
      <dsp:spPr>
        <a:xfrm>
          <a:off x="1978544" y="1219"/>
          <a:ext cx="4631104" cy="2910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295" tIns="181295" rIns="181295" bIns="18129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978544" y="1219"/>
        <a:ext cx="4631104" cy="2910121"/>
      </dsp:txXfrm>
    </dsp:sp>
    <dsp:sp modelId="{A07E2E8E-FE57-48DD-B254-0F1DB9DF3BB0}">
      <dsp:nvSpPr>
        <dsp:cNvPr id="0" name=""/>
        <dsp:cNvSpPr/>
      </dsp:nvSpPr>
      <dsp:spPr>
        <a:xfrm>
          <a:off x="0" y="3339597"/>
          <a:ext cx="6609649" cy="29872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DED60-0DDE-4070-AE98-1578DF0D24AA}">
      <dsp:nvSpPr>
        <dsp:cNvPr id="0" name=""/>
        <dsp:cNvSpPr/>
      </dsp:nvSpPr>
      <dsp:spPr>
        <a:xfrm>
          <a:off x="518190" y="4362136"/>
          <a:ext cx="942163" cy="9421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80C01-F72F-46AA-9899-1217DE3E7B63}">
      <dsp:nvSpPr>
        <dsp:cNvPr id="0" name=""/>
        <dsp:cNvSpPr/>
      </dsp:nvSpPr>
      <dsp:spPr>
        <a:xfrm>
          <a:off x="1978544" y="3497101"/>
          <a:ext cx="4631104" cy="2672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295" tIns="181295" rIns="181295" bIns="18129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978544" y="3497101"/>
        <a:ext cx="4631104" cy="2672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3769-E86A-4633-A378-BC25E2BF1F93}" type="datetimeFigureOut">
              <a:rPr lang="da-DK" smtClean="0"/>
              <a:t>25-08-2025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18DC2-1DFD-47CA-AFDE-C50CFEF776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37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8E535-E54A-9B43-B393-CF060782CDA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61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76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8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D5F8A-B456-5245-B5EE-192120CC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Opsummering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C10FC0-AF00-BE4C-9D6D-F161C1F73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1467728"/>
            <a:ext cx="8817841" cy="461938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da-DK" sz="2600" dirty="0" err="1"/>
              <a:t>Operant</a:t>
            </a:r>
            <a:r>
              <a:rPr lang="da-DK" sz="2600" dirty="0"/>
              <a:t> betingning fokuserer på, hvordan vi kan modulere adfærd, og hvordan adfærd formes af konsekvenser.</a:t>
            </a:r>
          </a:p>
          <a:p>
            <a:pPr algn="just">
              <a:lnSpc>
                <a:spcPct val="150000"/>
              </a:lnSpc>
            </a:pPr>
            <a:r>
              <a:rPr lang="da-DK" sz="2600" dirty="0"/>
              <a:t>Adfærd kan nemlig både forstærkes (forstærkninger) og udslukkes (straf)</a:t>
            </a:r>
          </a:p>
          <a:p>
            <a:pPr lvl="1" algn="just">
              <a:lnSpc>
                <a:spcPct val="150000"/>
              </a:lnSpc>
            </a:pPr>
            <a:r>
              <a:rPr lang="da-DK" sz="2400" dirty="0"/>
              <a:t>Dette kan både ske ved at tilføje (positiv) og fjerne (negativ) stimuli</a:t>
            </a:r>
          </a:p>
          <a:p>
            <a:pPr algn="just">
              <a:lnSpc>
                <a:spcPct val="150000"/>
              </a:lnSpc>
            </a:pPr>
            <a:r>
              <a:rPr lang="da-DK" sz="2600" dirty="0"/>
              <a:t>Belønningen/straffens kendetegn og regelmæssighed er blandt faktorer, der kan påvirke indlæringen eller </a:t>
            </a:r>
            <a:r>
              <a:rPr lang="da-DK" sz="2600" dirty="0" err="1"/>
              <a:t>udslukningen</a:t>
            </a:r>
            <a:r>
              <a:rPr lang="da-DK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689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65591E-B6C0-5CCE-B573-4745257E1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408388"/>
            <a:ext cx="4133559" cy="4352840"/>
          </a:xfrm>
        </p:spPr>
        <p:txBody>
          <a:bodyPr>
            <a:normAutofit/>
          </a:bodyPr>
          <a:lstStyle/>
          <a:p>
            <a:r>
              <a:rPr lang="da-DK" dirty="0"/>
              <a:t>Alle fra gruppe B (kontrolgruppen):</a:t>
            </a:r>
            <a:br>
              <a:rPr lang="da-DK" dirty="0"/>
            </a:br>
            <a:r>
              <a:rPr lang="da-DK" b="1" dirty="0">
                <a:solidFill>
                  <a:srgbClr val="00B050"/>
                </a:solidFill>
              </a:rPr>
              <a:t>fandt ud af at afbryde støjen </a:t>
            </a:r>
            <a:br>
              <a:rPr lang="da-DK" b="1" dirty="0"/>
            </a:br>
            <a:endParaRPr lang="da-DK" dirty="0"/>
          </a:p>
          <a:p>
            <a:r>
              <a:rPr lang="da-DK" dirty="0"/>
              <a:t>De fleste fra gruppe A: </a:t>
            </a:r>
            <a:br>
              <a:rPr lang="da-DK" dirty="0"/>
            </a:br>
            <a:r>
              <a:rPr lang="da-DK" b="1" dirty="0">
                <a:solidFill>
                  <a:srgbClr val="FF0000"/>
                </a:solidFill>
              </a:rPr>
              <a:t>foretog sig intet, men fandt sig i støjen 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E14A49C-367A-CFB5-E049-8D4488D718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378"/>
          <a:stretch>
            <a:fillRect/>
          </a:stretch>
        </p:blipFill>
        <p:spPr>
          <a:xfrm>
            <a:off x="5106596" y="1511597"/>
            <a:ext cx="6430513" cy="354387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2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A01F17-907D-3541-BBAF-A33828880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5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8F11D-C702-D4E5-504B-6E46EB29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Forsøg med mennesker (2)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B13F7B-2E71-16ED-586D-F4286544A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2039874"/>
            <a:ext cx="7335835" cy="3601212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Gruppe A: </a:t>
            </a:r>
          </a:p>
          <a:p>
            <a:r>
              <a:rPr lang="da-DK" dirty="0"/>
              <a:t>Elever, som til et introduktionskursus er blevet udsat for </a:t>
            </a:r>
            <a:r>
              <a:rPr lang="da-DK" u="sng" dirty="0"/>
              <a:t>uløselige matematikopgaver</a:t>
            </a:r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r>
              <a:rPr lang="da-DK" b="1" dirty="0"/>
              <a:t>Gruppe B: </a:t>
            </a:r>
          </a:p>
          <a:p>
            <a:r>
              <a:rPr lang="da-DK" dirty="0"/>
              <a:t>Elever, som til et introduktionskursus er blevet udsat for opgaver, som kunne løses (kontrolgruppe)</a:t>
            </a:r>
          </a:p>
        </p:txBody>
      </p:sp>
    </p:spTree>
    <p:extLst>
      <p:ext uri="{BB962C8B-B14F-4D97-AF65-F5344CB8AC3E}">
        <p14:creationId xmlns:p14="http://schemas.microsoft.com/office/powerpoint/2010/main" val="73170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E308FD-D090-469B-07C8-9B2125907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061547"/>
            <a:ext cx="4133559" cy="469968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dirty="0"/>
              <a:t>Forsøgspersonerne udsættes nu for nye svære, men løsbare matematikopgaver. </a:t>
            </a:r>
          </a:p>
          <a:p>
            <a:pPr marL="0" indent="0">
              <a:lnSpc>
                <a:spcPct val="90000"/>
              </a:lnSpc>
              <a:buNone/>
            </a:pPr>
            <a:endParaRPr lang="da-DK" dirty="0"/>
          </a:p>
          <a:p>
            <a:pPr>
              <a:lnSpc>
                <a:spcPct val="90000"/>
              </a:lnSpc>
            </a:pPr>
            <a:r>
              <a:rPr lang="da-DK" b="1" dirty="0">
                <a:solidFill>
                  <a:srgbClr val="00B050"/>
                </a:solidFill>
              </a:rPr>
              <a:t>Gruppe B prøver at løse opgaverne og klarer sig rimeligt </a:t>
            </a:r>
          </a:p>
          <a:p>
            <a:pPr marL="0" indent="0">
              <a:lnSpc>
                <a:spcPct val="90000"/>
              </a:lnSpc>
              <a:buNone/>
            </a:pPr>
            <a:endParaRPr lang="da-DK" b="1" dirty="0"/>
          </a:p>
          <a:p>
            <a:pPr>
              <a:lnSpc>
                <a:spcPct val="90000"/>
              </a:lnSpc>
            </a:pPr>
            <a:r>
              <a:rPr lang="da-DK" b="1" dirty="0">
                <a:solidFill>
                  <a:srgbClr val="FF0000"/>
                </a:solidFill>
              </a:rPr>
              <a:t>Gruppe A er passive, har mindre selvtillid, har sværere ved at forstå instruktionerne fra underviseren og virker mere triste.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11A3933-188C-3F5A-2B14-A3D7D590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96" y="1656283"/>
            <a:ext cx="6430513" cy="35367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2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A01F17-907D-3541-BBAF-A33828880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97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8632EC-2AA9-1A65-0D1B-9ECA64ED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4" y="765767"/>
            <a:ext cx="9490589" cy="12331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noProof="0" dirty="0"/>
              <a:t>To cases om indlært hjælpeløshed med dyr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FFF971-DAC9-F44B-9F22-4B030B6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E3E7145-2B02-8142-A82F-FFCA717D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33EA453D-E925-4C4C-A1E9-D54E82602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CBA4AF6C-8831-A34A-91A3-CC6ED3566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8B12A352-6C2B-B94E-82E0-45D881BB7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117E4EF0-4215-4500-9D10-8B0429024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797" y="2169236"/>
            <a:ext cx="8389003" cy="3712134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1D4F49C-5EE1-6C4F-858E-AE02CC2C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0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DF162-FA82-8101-CB52-162EEF0A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8038523" cy="1268984"/>
          </a:xfrm>
        </p:spPr>
        <p:txBody>
          <a:bodyPr>
            <a:normAutofit fontScale="90000"/>
          </a:bodyPr>
          <a:lstStyle/>
          <a:p>
            <a:r>
              <a:rPr lang="da-DK" dirty="0"/>
              <a:t>Kobling </a:t>
            </a:r>
            <a:r>
              <a:rPr lang="da-DK" dirty="0" err="1"/>
              <a:t>mellen</a:t>
            </a:r>
            <a:r>
              <a:rPr lang="da-DK" dirty="0"/>
              <a:t> </a:t>
            </a:r>
            <a:r>
              <a:rPr lang="da-DK" dirty="0" err="1"/>
              <a:t>operant</a:t>
            </a:r>
            <a:r>
              <a:rPr lang="da-DK" dirty="0"/>
              <a:t> betingning og ondskab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899FE2-118C-EF71-82BF-1F3191B19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2160015"/>
            <a:ext cx="10251787" cy="4271957"/>
          </a:xfrm>
        </p:spPr>
        <p:txBody>
          <a:bodyPr>
            <a:normAutofit/>
          </a:bodyPr>
          <a:lstStyle/>
          <a:p>
            <a:r>
              <a:rPr lang="da-DK" dirty="0"/>
              <a:t>Ondskab kan læres og forstærkes gennem </a:t>
            </a:r>
            <a:r>
              <a:rPr lang="da-DK" dirty="0" err="1"/>
              <a:t>operant</a:t>
            </a:r>
            <a:r>
              <a:rPr lang="da-DK" dirty="0"/>
              <a:t> betingning – især hvis omgivelserne belønner eller undlader at modsætte sig skadelig adfærd.</a:t>
            </a:r>
          </a:p>
          <a:p>
            <a:pPr lvl="1"/>
            <a:r>
              <a:rPr lang="da-DK" sz="2200" dirty="0"/>
              <a:t>Belønning af skadelig adfærd: Fx mobning, hvor mobberen får status eller opmærksomhed.</a:t>
            </a:r>
          </a:p>
          <a:p>
            <a:pPr lvl="1"/>
            <a:r>
              <a:rPr lang="da-DK" sz="2200" dirty="0"/>
              <a:t>Fravær af straf: Fx hvis ondskabsfuld adfærd ikke mødes med negative konsekvenser </a:t>
            </a:r>
            <a:r>
              <a:rPr lang="da-DK" sz="2200" dirty="0">
                <a:sym typeface="Wingdings" panose="05000000000000000000" pitchFamily="2" charset="2"/>
              </a:rPr>
              <a:t> individet lærer, at adfærden er acceptabel eller uden risiko.</a:t>
            </a:r>
          </a:p>
          <a:p>
            <a:pPr lvl="1"/>
            <a:r>
              <a:rPr lang="da-DK" sz="2200" dirty="0">
                <a:sym typeface="Wingdings" panose="05000000000000000000" pitchFamily="2" charset="2"/>
              </a:rPr>
              <a:t>Social forstærkning: Fx kan gruppementalitet og sociale normer fungere som forstærkere.</a:t>
            </a: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307760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44FDD-96BE-EF24-462B-4F2900EE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Opgaver om </a:t>
            </a:r>
            <a:r>
              <a:rPr lang="da-DK" dirty="0" err="1"/>
              <a:t>operant</a:t>
            </a:r>
            <a:r>
              <a:rPr lang="da-DK" dirty="0"/>
              <a:t> betingning med fokus på ondskab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F4B1F19-84A1-7410-0F1F-BA43CCFA1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326" y="2452252"/>
            <a:ext cx="5342659" cy="299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8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B009085-FA4A-655F-08A3-BF42178A0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167" b="2183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9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4783" y="-1"/>
            <a:ext cx="5267217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3549819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65A8B0D-D185-FEF7-817F-D41D1DF5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35" y="768334"/>
            <a:ext cx="3932537" cy="39470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4100" noProof="0"/>
              <a:t>Indlært hjælpeløshed, </a:t>
            </a:r>
            <a:br>
              <a:rPr lang="da-DK" sz="4100" noProof="0"/>
            </a:br>
            <a:br>
              <a:rPr lang="da-DK" sz="4100" noProof="0"/>
            </a:br>
            <a:r>
              <a:rPr lang="da-DK" sz="4100" noProof="0"/>
              <a:t>Martin </a:t>
            </a:r>
            <a:r>
              <a:rPr lang="da-DK" sz="4100" noProof="0" dirty="0" err="1"/>
              <a:t>Seligman</a:t>
            </a:r>
            <a:r>
              <a:rPr lang="da-DK" sz="4100" noProof="0" dirty="0"/>
              <a:t> 1975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1C79BB7-CCAB-2243-9830-5569626C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89934" y="6087110"/>
            <a:ext cx="41345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040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F0D5E2-0096-5AB4-A405-686A44B1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280" y="770889"/>
            <a:ext cx="4133560" cy="3395469"/>
          </a:xfrm>
        </p:spPr>
        <p:txBody>
          <a:bodyPr>
            <a:normAutofit/>
          </a:bodyPr>
          <a:lstStyle/>
          <a:p>
            <a:r>
              <a:rPr lang="da-DK" dirty="0"/>
              <a:t>Indlært hjælpeløshed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93279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895C1826-8BB2-C276-1F1C-5DF8784AFD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230239"/>
              </p:ext>
            </p:extLst>
          </p:nvPr>
        </p:nvGraphicFramePr>
        <p:xfrm>
          <a:off x="651489" y="342904"/>
          <a:ext cx="6609649" cy="6328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4A55CD0E-9EDF-FFDF-56F7-8E2519704478}"/>
              </a:ext>
            </a:extLst>
          </p:cNvPr>
          <p:cNvSpPr txBox="1"/>
          <p:nvPr/>
        </p:nvSpPr>
        <p:spPr>
          <a:xfrm>
            <a:off x="2477251" y="770889"/>
            <a:ext cx="46405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/>
              <a:t>Martin E. P. </a:t>
            </a:r>
            <a:r>
              <a:rPr lang="da-DK" sz="2200" dirty="0" err="1"/>
              <a:t>Seligman</a:t>
            </a:r>
            <a:r>
              <a:rPr lang="da-DK" sz="2200" dirty="0"/>
              <a:t> (f. 1942), amerikansk psykolog, der især er blevet kendt for sin forskning i "indlært hjælpeløshed" og sine bidrag inden for feltet "positiv psykologi".</a:t>
            </a:r>
            <a:endParaRPr lang="en-US" sz="2200" dirty="0"/>
          </a:p>
          <a:p>
            <a:endParaRPr lang="da-DK" sz="22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9535EE2-E475-A9E7-A7CC-DA85E27AF42F}"/>
              </a:ext>
            </a:extLst>
          </p:cNvPr>
          <p:cNvSpPr txBox="1"/>
          <p:nvPr/>
        </p:nvSpPr>
        <p:spPr>
          <a:xfrm>
            <a:off x="2477251" y="3904531"/>
            <a:ext cx="464052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0" i="0" dirty="0"/>
              <a:t>Definition af indlært hjælpeløshed: </a:t>
            </a:r>
            <a:r>
              <a:rPr lang="da-DK" sz="2200" b="0" i="1" dirty="0"/>
              <a:t>En tilstand, hvor et menneske eller et dyr har lært at forholde sig passivt eller hjælpeløst i bestemte situationer, også selv om det har muligheder for at ændre eller undgå situationen.</a:t>
            </a:r>
            <a:endParaRPr lang="en-US" sz="22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023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0DE61D-66D8-04EC-2138-950454A4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dirty="0"/>
              <a:t>Forsøg med hunde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910E5F-A42B-C7BB-5575-B804AB9E0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60" cy="3601212"/>
          </a:xfrm>
        </p:spPr>
        <p:txBody>
          <a:bodyPr>
            <a:normAutofit/>
          </a:bodyPr>
          <a:lstStyle/>
          <a:p>
            <a:r>
              <a:rPr lang="da-DK" dirty="0"/>
              <a:t>Eksperiment, der skulle se på sammenhængen mellem klassisk betingning af frygt og </a:t>
            </a:r>
            <a:r>
              <a:rPr lang="da-DK" dirty="0" err="1"/>
              <a:t>operant</a:t>
            </a:r>
            <a:r>
              <a:rPr lang="da-DK" dirty="0"/>
              <a:t> betinget undgåelsesadfærd hos hunde.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lede 3">
            <a:extLst>
              <a:ext uri="{FF2B5EF4-FFF2-40B4-BE49-F238E27FC236}">
                <a16:creationId xmlns:a16="http://schemas.microsoft.com/office/drawing/2014/main" id="{36DEB8F1-FBA3-3457-4789-95E922AD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25" r="20835" b="1"/>
          <a:stretch>
            <a:fillRect/>
          </a:stretch>
        </p:blipFill>
        <p:spPr>
          <a:xfrm>
            <a:off x="5263860" y="681645"/>
            <a:ext cx="6273249" cy="548605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55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37E3B3D-D55E-5CC0-424A-BEF73DC3E2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27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14ACB00F-615E-0E4F-9794-329E08F6E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8469492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3F751D-1A71-EC21-5645-F769C547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39967"/>
            <a:ext cx="7335835" cy="1268984"/>
          </a:xfrm>
        </p:spPr>
        <p:txBody>
          <a:bodyPr>
            <a:normAutofit/>
          </a:bodyPr>
          <a:lstStyle/>
          <a:p>
            <a:r>
              <a:rPr lang="da-DK" dirty="0"/>
              <a:t>Indlært hjælpeløshed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E1C7EB-720A-4214-139D-F80184ABF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1292776"/>
            <a:ext cx="7822106" cy="522525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a-DK" sz="2000" dirty="0"/>
              <a:t>Forsøg 1: 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Hunde fastspændes. Tone afspilles, som efterfølges af et stød i poterne, de ikke kan undgå.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De samme hunde placeres efterfølgende i en aflang kasse med to rum, hvor de kunne springe frem og tilbage ved lyden tonen. De flygtede ikke, men lagde sig bare og tog imod stødene.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”Lært” at være hjælpeløse.</a:t>
            </a:r>
          </a:p>
          <a:p>
            <a:pPr>
              <a:lnSpc>
                <a:spcPct val="90000"/>
              </a:lnSpc>
            </a:pPr>
            <a:r>
              <a:rPr lang="da-DK" sz="2000" dirty="0"/>
              <a:t>Forsøg 2: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Samme forsøg men med hunde, der ikke havde fået stød i fastspændt tilstand.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Første stød: Løb forvirret rundt og endte tilfældigt på den anden side. Andet stød: Springer hurtigere over på den anden side.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Lærte at forbinde tonen med stød, og blev bedre og bedre til at springe over i det andet rum.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2BBFA3-6EA8-1C48-B3A5-DFCC389D2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B55452-0B37-B747-9C68-70C4EF8F7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CBBA7287-7E9D-884B-93D7-D56B52ADE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E09BD6CA-D4FC-1041-9A4A-5BD33DDED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60AFCEEC-E747-AF48-9591-58C67AF87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2290DF32-70FD-0E48-9258-0BD83EE62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61BFE2D7-8646-5943-87D5-C6A9CDF6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6FFCD48C-239D-ED44-879B-9E5DD00DE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55CCAE64-959A-BC4A-A123-FC9283192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251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DBB22-5B5E-00DB-B20C-30C0981B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Forsøg med mennesker (1)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3FB5BD-BF26-444C-AD48-945D525C7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944414"/>
            <a:ext cx="7695981" cy="38168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Gruppe A: </a:t>
            </a:r>
          </a:p>
          <a:p>
            <a:r>
              <a:rPr lang="da-DK" dirty="0"/>
              <a:t>En gruppe af folk, der tidligere havde været udsat for et forsøg, hvor de blev påvirket af kraftig støj uden selv at kunne kontrollere det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Gruppe B:</a:t>
            </a:r>
          </a:p>
          <a:p>
            <a:r>
              <a:rPr lang="da-DK" dirty="0"/>
              <a:t>En gruppe folk, der tidligere havde været udsat for et forsøg, hvor de blev påvirket af kraftig støj, men selv kunne standse det</a:t>
            </a:r>
          </a:p>
        </p:txBody>
      </p:sp>
    </p:spTree>
    <p:extLst>
      <p:ext uri="{BB962C8B-B14F-4D97-AF65-F5344CB8AC3E}">
        <p14:creationId xmlns:p14="http://schemas.microsoft.com/office/powerpoint/2010/main" val="151032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30DD42-15F5-F466-7734-198DCAAEC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68" y="1681660"/>
            <a:ext cx="4584918" cy="4079568"/>
          </a:xfrm>
        </p:spPr>
        <p:txBody>
          <a:bodyPr>
            <a:normAutofit/>
          </a:bodyPr>
          <a:lstStyle/>
          <a:p>
            <a:r>
              <a:rPr lang="da-DK" dirty="0"/>
              <a:t>Forsøgspersonerne blev placeret ved bordet for at løse opgaver og udsat for KRAFTIG støj. </a:t>
            </a:r>
          </a:p>
          <a:p>
            <a:endParaRPr lang="da-DK" dirty="0"/>
          </a:p>
          <a:p>
            <a:r>
              <a:rPr lang="da-DK" dirty="0"/>
              <a:t>En bestemt knap på bordet kunne afbryde støjen!  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09A8FA3-360A-EF9B-B0F1-C21B449C7B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5"/>
          <a:stretch>
            <a:fillRect/>
          </a:stretch>
        </p:blipFill>
        <p:spPr>
          <a:xfrm>
            <a:off x="5948854" y="681645"/>
            <a:ext cx="4773147" cy="54860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A01F17-907D-3541-BBAF-A33828880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021175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413124"/>
      </a:dk2>
      <a:lt2>
        <a:srgbClr val="E2E8E8"/>
      </a:lt2>
      <a:accent1>
        <a:srgbClr val="C69896"/>
      </a:accent1>
      <a:accent2>
        <a:srgbClr val="BA9A7F"/>
      </a:accent2>
      <a:accent3>
        <a:srgbClr val="A9A480"/>
      </a:accent3>
      <a:accent4>
        <a:srgbClr val="9AAA74"/>
      </a:accent4>
      <a:accent5>
        <a:srgbClr val="8EAC82"/>
      </a:accent5>
      <a:accent6>
        <a:srgbClr val="78B07F"/>
      </a:accent6>
      <a:hlink>
        <a:srgbClr val="578D8F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606</Words>
  <Application>Microsoft Office PowerPoint</Application>
  <PresentationFormat>Widescreen</PresentationFormat>
  <Paragraphs>50</Paragraphs>
  <Slides>13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0" baseType="lpstr">
      <vt:lpstr>Aptos</vt:lpstr>
      <vt:lpstr>Arial</vt:lpstr>
      <vt:lpstr>Avenir Next</vt:lpstr>
      <vt:lpstr>Calibri</vt:lpstr>
      <vt:lpstr>Neue Haas Grotesk Text Pro</vt:lpstr>
      <vt:lpstr>Wingdings</vt:lpstr>
      <vt:lpstr>PunchcardVTI</vt:lpstr>
      <vt:lpstr>Opsummering</vt:lpstr>
      <vt:lpstr>Kobling mellen operant betingning og ondskab</vt:lpstr>
      <vt:lpstr>Opgaver om operant betingning med fokus på ondskab</vt:lpstr>
      <vt:lpstr>Indlært hjælpeløshed,   Martin Seligman 1975</vt:lpstr>
      <vt:lpstr>Indlært hjælpeløshed</vt:lpstr>
      <vt:lpstr>Forsøg med hunde</vt:lpstr>
      <vt:lpstr>Indlært hjælpeløshed</vt:lpstr>
      <vt:lpstr>Forsøg med mennesker (1)</vt:lpstr>
      <vt:lpstr>PowerPoint-præsentation</vt:lpstr>
      <vt:lpstr>PowerPoint-præsentation</vt:lpstr>
      <vt:lpstr>Forsøg med mennesker (2)</vt:lpstr>
      <vt:lpstr>PowerPoint-præsentation</vt:lpstr>
      <vt:lpstr>To cases om indlært hjælpeløshed med dyr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Nørgaard Madsen (CSN - UCH)</dc:creator>
  <cp:lastModifiedBy>Clara Nørgaard Madsen (CSN - UCH)</cp:lastModifiedBy>
  <cp:revision>7</cp:revision>
  <dcterms:created xsi:type="dcterms:W3CDTF">2025-08-25T07:54:26Z</dcterms:created>
  <dcterms:modified xsi:type="dcterms:W3CDTF">2025-08-25T10:15:32Z</dcterms:modified>
</cp:coreProperties>
</file>