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6" d="100"/>
          <a:sy n="76" d="100"/>
        </p:scale>
        <p:origin x="946"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93037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69427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89401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40609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80959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88333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35292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76876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74656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93290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8/26/2025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416010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8/26/2025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40815416"/>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31" name="Picture 3">
            <a:extLst>
              <a:ext uri="{FF2B5EF4-FFF2-40B4-BE49-F238E27FC236}">
                <a16:creationId xmlns:a16="http://schemas.microsoft.com/office/drawing/2014/main" id="{D7B67864-8FCD-92CA-23C9-6A8CEF309C79}"/>
              </a:ext>
            </a:extLst>
          </p:cNvPr>
          <p:cNvPicPr>
            <a:picLocks noChangeAspect="1"/>
          </p:cNvPicPr>
          <p:nvPr/>
        </p:nvPicPr>
        <p:blipFill>
          <a:blip r:embed="rId2">
            <a:alphaModFix amt="60000"/>
          </a:blip>
          <a:srcRect t="24981" r="-1" b="-1"/>
          <a:stretch>
            <a:fillRect/>
          </a:stretch>
        </p:blipFill>
        <p:spPr>
          <a:xfrm>
            <a:off x="20" y="10"/>
            <a:ext cx="12188921" cy="6857990"/>
          </a:xfrm>
          <a:prstGeom prst="rect">
            <a:avLst/>
          </a:prstGeom>
        </p:spPr>
      </p:pic>
      <p:sp>
        <p:nvSpPr>
          <p:cNvPr id="2" name="Titel 1">
            <a:extLst>
              <a:ext uri="{FF2B5EF4-FFF2-40B4-BE49-F238E27FC236}">
                <a16:creationId xmlns:a16="http://schemas.microsoft.com/office/drawing/2014/main" id="{A86CEBE8-4D25-E049-5C04-780E8BF2519C}"/>
              </a:ext>
            </a:extLst>
          </p:cNvPr>
          <p:cNvSpPr>
            <a:spLocks noGrp="1"/>
          </p:cNvSpPr>
          <p:nvPr>
            <p:ph type="ctrTitle"/>
          </p:nvPr>
        </p:nvSpPr>
        <p:spPr>
          <a:xfrm>
            <a:off x="3164583" y="686020"/>
            <a:ext cx="5859787" cy="2742980"/>
          </a:xfrm>
        </p:spPr>
        <p:txBody>
          <a:bodyPr>
            <a:normAutofit/>
          </a:bodyPr>
          <a:lstStyle/>
          <a:p>
            <a:pPr algn="ctr"/>
            <a:r>
              <a:rPr lang="da-DK" dirty="0">
                <a:solidFill>
                  <a:srgbClr val="FFFFFF"/>
                </a:solidFill>
              </a:rPr>
              <a:t>Opsamling: Behaviorisme</a:t>
            </a:r>
          </a:p>
        </p:txBody>
      </p:sp>
      <p:sp>
        <p:nvSpPr>
          <p:cNvPr id="3" name="Undertitel 2">
            <a:extLst>
              <a:ext uri="{FF2B5EF4-FFF2-40B4-BE49-F238E27FC236}">
                <a16:creationId xmlns:a16="http://schemas.microsoft.com/office/drawing/2014/main" id="{81E2D15A-85F6-BB5A-AE64-A36A9DAAE3EE}"/>
              </a:ext>
            </a:extLst>
          </p:cNvPr>
          <p:cNvSpPr>
            <a:spLocks noGrp="1"/>
          </p:cNvSpPr>
          <p:nvPr>
            <p:ph type="subTitle" idx="1"/>
          </p:nvPr>
        </p:nvSpPr>
        <p:spPr>
          <a:xfrm>
            <a:off x="3164583" y="3602038"/>
            <a:ext cx="5859787" cy="2569942"/>
          </a:xfrm>
        </p:spPr>
        <p:txBody>
          <a:bodyPr>
            <a:normAutofit/>
          </a:bodyPr>
          <a:lstStyle/>
          <a:p>
            <a:pPr algn="ctr"/>
            <a:r>
              <a:rPr lang="da-DK" dirty="0">
                <a:solidFill>
                  <a:srgbClr val="FFFFFF"/>
                </a:solidFill>
              </a:rPr>
              <a:t>Clara Sophia Nørgaard Ebbesen</a:t>
            </a:r>
          </a:p>
        </p:txBody>
      </p:sp>
      <p:grpSp>
        <p:nvGrpSpPr>
          <p:cNvPr id="32" name="Group 10">
            <a:extLst>
              <a:ext uri="{FF2B5EF4-FFF2-40B4-BE49-F238E27FC236}">
                <a16:creationId xmlns:a16="http://schemas.microsoft.com/office/drawing/2014/main" id="{3A87D413-7BAA-462C-B2E4-D3E7F1B849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33" name="Oval 11">
              <a:extLst>
                <a:ext uri="{FF2B5EF4-FFF2-40B4-BE49-F238E27FC236}">
                  <a16:creationId xmlns:a16="http://schemas.microsoft.com/office/drawing/2014/main" id="{7C2E2750-B9DE-455A-B750-2FAFF87D8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Graphic 9">
              <a:extLst>
                <a:ext uri="{FF2B5EF4-FFF2-40B4-BE49-F238E27FC236}">
                  <a16:creationId xmlns:a16="http://schemas.microsoft.com/office/drawing/2014/main" id="{A77A1618-AFD3-49E5-A4AC-89FA51FA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5" name="Freeform: Shape 13">
              <a:extLst>
                <a:ext uri="{FF2B5EF4-FFF2-40B4-BE49-F238E27FC236}">
                  <a16:creationId xmlns:a16="http://schemas.microsoft.com/office/drawing/2014/main" id="{DA76DC57-ED9C-40FB-A897-CDD7D6222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6BB714E6-B071-4696-ACD5-A9A96F92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A303CB3D-0086-4A58-BDAE-F18B143EE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Graphic 9">
              <a:extLst>
                <a:ext uri="{FF2B5EF4-FFF2-40B4-BE49-F238E27FC236}">
                  <a16:creationId xmlns:a16="http://schemas.microsoft.com/office/drawing/2014/main" id="{8AB02D57-74BD-4B38-94E0-EF2F291E0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77071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6"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8" name="Group 27">
            <a:extLst>
              <a:ext uri="{FF2B5EF4-FFF2-40B4-BE49-F238E27FC236}">
                <a16:creationId xmlns:a16="http://schemas.microsoft.com/office/drawing/2014/main" id="{AEF86C3C-FC48-4AB2-97FA-F4AC7F6F3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29" name="Oval 28">
              <a:extLst>
                <a:ext uri="{FF2B5EF4-FFF2-40B4-BE49-F238E27FC236}">
                  <a16:creationId xmlns:a16="http://schemas.microsoft.com/office/drawing/2014/main" id="{62B5D76F-FCC4-4521-916F-491D822D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Freeform: Shape 29">
              <a:extLst>
                <a:ext uri="{FF2B5EF4-FFF2-40B4-BE49-F238E27FC236}">
                  <a16:creationId xmlns:a16="http://schemas.microsoft.com/office/drawing/2014/main" id="{6F8D89A6-8111-4B9B-A1BB-F448E802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1" name="Graphic 9">
              <a:extLst>
                <a:ext uri="{FF2B5EF4-FFF2-40B4-BE49-F238E27FC236}">
                  <a16:creationId xmlns:a16="http://schemas.microsoft.com/office/drawing/2014/main" id="{86C325F3-A534-44C6-B6E1-1F0DD4D6D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33"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8E114BD1-A040-655B-6267-8F035F7B9F84}"/>
              </a:ext>
            </a:extLst>
          </p:cNvPr>
          <p:cNvSpPr>
            <a:spLocks noGrp="1"/>
          </p:cNvSpPr>
          <p:nvPr>
            <p:ph type="title"/>
          </p:nvPr>
        </p:nvSpPr>
        <p:spPr>
          <a:xfrm>
            <a:off x="457200" y="457502"/>
            <a:ext cx="7752303" cy="830651"/>
          </a:xfrm>
        </p:spPr>
        <p:txBody>
          <a:bodyPr anchor="b">
            <a:normAutofit/>
          </a:bodyPr>
          <a:lstStyle/>
          <a:p>
            <a:r>
              <a:rPr lang="da-DK" dirty="0"/>
              <a:t>Øvelse 2 – med sidemakkeren</a:t>
            </a:r>
          </a:p>
        </p:txBody>
      </p:sp>
      <p:sp>
        <p:nvSpPr>
          <p:cNvPr id="3" name="Pladsholder til indhold 2">
            <a:extLst>
              <a:ext uri="{FF2B5EF4-FFF2-40B4-BE49-F238E27FC236}">
                <a16:creationId xmlns:a16="http://schemas.microsoft.com/office/drawing/2014/main" id="{CEFA809B-C04B-4718-2568-A87A4425DCF8}"/>
              </a:ext>
            </a:extLst>
          </p:cNvPr>
          <p:cNvSpPr>
            <a:spLocks noGrp="1"/>
          </p:cNvSpPr>
          <p:nvPr>
            <p:ph idx="1"/>
          </p:nvPr>
        </p:nvSpPr>
        <p:spPr>
          <a:xfrm>
            <a:off x="366768" y="1527350"/>
            <a:ext cx="7671916" cy="5054320"/>
          </a:xfrm>
        </p:spPr>
        <p:txBody>
          <a:bodyPr>
            <a:normAutofit/>
          </a:bodyPr>
          <a:lstStyle/>
          <a:p>
            <a:r>
              <a:rPr lang="da-DK" sz="2200" dirty="0"/>
              <a:t>Spilleautomater har altid haft en betydelig tiltrækning på mange</a:t>
            </a:r>
            <a:br>
              <a:rPr lang="da-DK" sz="2200" dirty="0"/>
            </a:br>
            <a:r>
              <a:rPr lang="da-DK" sz="2200" dirty="0"/>
              <a:t>folk. Diskuter nutidens spilleautomater ud fra vores model for </a:t>
            </a:r>
            <a:r>
              <a:rPr lang="da-DK" sz="2200" dirty="0" err="1"/>
              <a:t>operant</a:t>
            </a:r>
            <a:r>
              <a:rPr lang="da-DK" sz="2200" dirty="0"/>
              <a:t> betingning (</a:t>
            </a:r>
            <a:r>
              <a:rPr lang="da-DK" sz="2200" b="1" dirty="0"/>
              <a:t>S </a:t>
            </a:r>
            <a:r>
              <a:rPr lang="da-DK" sz="2200" b="1" dirty="0">
                <a:sym typeface="Wingdings" panose="05000000000000000000" pitchFamily="2" charset="2"/>
              </a:rPr>
              <a:t></a:t>
            </a:r>
            <a:r>
              <a:rPr lang="da-DK" sz="2200" b="1" dirty="0"/>
              <a:t> R </a:t>
            </a:r>
            <a:r>
              <a:rPr lang="da-DK" sz="2200" b="1" dirty="0">
                <a:sym typeface="Wingdings" panose="05000000000000000000" pitchFamily="2" charset="2"/>
              </a:rPr>
              <a:t></a:t>
            </a:r>
            <a:r>
              <a:rPr lang="da-DK" sz="2200" b="1" dirty="0"/>
              <a:t> K</a:t>
            </a:r>
            <a:r>
              <a:rPr lang="da-DK" sz="2200" dirty="0"/>
              <a:t>). </a:t>
            </a:r>
          </a:p>
          <a:p>
            <a:pPr lvl="1"/>
            <a:r>
              <a:rPr lang="da-DK" sz="2200" dirty="0"/>
              <a:t>Hvilke stimuli gøres der brug af? </a:t>
            </a:r>
          </a:p>
          <a:p>
            <a:pPr lvl="1"/>
            <a:r>
              <a:rPr lang="da-DK" sz="2200" dirty="0"/>
              <a:t>Hvilken form for forstærkning bruges der? (anvend teorien om Skinner).</a:t>
            </a:r>
          </a:p>
          <a:p>
            <a:endParaRPr lang="da-DK" sz="2200" dirty="0"/>
          </a:p>
          <a:p>
            <a:r>
              <a:rPr lang="da-DK" sz="2200" dirty="0"/>
              <a:t>Eleverne i 2-3 klasse på en folkeskole skubber og maser, når de skal til pause. Pausen skal nemlig holdes ude, og der er kun én dør fra skolen og ud til legepladsen.</a:t>
            </a:r>
            <a:br>
              <a:rPr lang="da-DK" sz="2200" dirty="0"/>
            </a:br>
            <a:r>
              <a:rPr lang="da-DK" sz="2200" dirty="0"/>
              <a:t>Ud fra </a:t>
            </a:r>
            <a:r>
              <a:rPr lang="da-DK" sz="2200" b="1" dirty="0"/>
              <a:t>S </a:t>
            </a:r>
            <a:r>
              <a:rPr lang="da-DK" sz="2200" b="1" dirty="0">
                <a:sym typeface="Wingdings" panose="05000000000000000000" pitchFamily="2" charset="2"/>
              </a:rPr>
              <a:t></a:t>
            </a:r>
            <a:r>
              <a:rPr lang="da-DK" sz="2200" b="1" dirty="0"/>
              <a:t> R </a:t>
            </a:r>
            <a:r>
              <a:rPr lang="da-DK" sz="2200" b="1" dirty="0">
                <a:sym typeface="Wingdings" panose="05000000000000000000" pitchFamily="2" charset="2"/>
              </a:rPr>
              <a:t></a:t>
            </a:r>
            <a:r>
              <a:rPr lang="da-DK" sz="2200" b="1" dirty="0"/>
              <a:t> K</a:t>
            </a:r>
            <a:r>
              <a:rPr lang="da-DK" sz="2200" dirty="0"/>
              <a:t> modellen skal du vurdere, hvordan man kan ændre elevernes adfærd enten ved: </a:t>
            </a:r>
          </a:p>
          <a:p>
            <a:pPr lvl="1"/>
            <a:r>
              <a:rPr lang="da-DK" sz="2200" dirty="0"/>
              <a:t>a) at foretage sig noget på stimulus siden – eller</a:t>
            </a:r>
          </a:p>
          <a:p>
            <a:pPr lvl="1"/>
            <a:r>
              <a:rPr lang="da-DK" sz="2200" dirty="0"/>
              <a:t>b) at foretage sig noget på konsekvens siden. </a:t>
            </a:r>
          </a:p>
        </p:txBody>
      </p:sp>
      <p:pic>
        <p:nvPicPr>
          <p:cNvPr id="4" name="Billede 3">
            <a:extLst>
              <a:ext uri="{FF2B5EF4-FFF2-40B4-BE49-F238E27FC236}">
                <a16:creationId xmlns:a16="http://schemas.microsoft.com/office/drawing/2014/main" id="{F929F32D-F3DD-C87B-7C7D-B9DEB3124DD4}"/>
              </a:ext>
            </a:extLst>
          </p:cNvPr>
          <p:cNvPicPr>
            <a:picLocks noChangeAspect="1"/>
          </p:cNvPicPr>
          <p:nvPr/>
        </p:nvPicPr>
        <p:blipFill>
          <a:blip r:embed="rId3"/>
          <a:srcRect r="-2" b="-2"/>
          <a:stretch>
            <a:fillRect/>
          </a:stretch>
        </p:blipFill>
        <p:spPr>
          <a:xfrm>
            <a:off x="7890250" y="127841"/>
            <a:ext cx="3612857" cy="361285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pic>
        <p:nvPicPr>
          <p:cNvPr id="5" name="Billede 4">
            <a:extLst>
              <a:ext uri="{FF2B5EF4-FFF2-40B4-BE49-F238E27FC236}">
                <a16:creationId xmlns:a16="http://schemas.microsoft.com/office/drawing/2014/main" id="{E764831B-A23A-CA7D-EE9B-97717E6A8245}"/>
              </a:ext>
            </a:extLst>
          </p:cNvPr>
          <p:cNvPicPr>
            <a:picLocks noChangeAspect="1"/>
          </p:cNvPicPr>
          <p:nvPr/>
        </p:nvPicPr>
        <p:blipFill>
          <a:blip r:embed="rId4"/>
          <a:srcRect l="13293" r="6704" b="4"/>
          <a:stretch>
            <a:fillRect/>
          </a:stretch>
        </p:blipFill>
        <p:spPr>
          <a:xfrm>
            <a:off x="8382836" y="3998678"/>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p:spPr>
      </p:pic>
    </p:spTree>
    <p:extLst>
      <p:ext uri="{BB962C8B-B14F-4D97-AF65-F5344CB8AC3E}">
        <p14:creationId xmlns:p14="http://schemas.microsoft.com/office/powerpoint/2010/main" val="368312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AEF86C3C-FC48-4AB2-97FA-F4AC7F6F3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15" name="Oval 14">
              <a:extLst>
                <a:ext uri="{FF2B5EF4-FFF2-40B4-BE49-F238E27FC236}">
                  <a16:creationId xmlns:a16="http://schemas.microsoft.com/office/drawing/2014/main" id="{62B5D76F-FCC4-4521-916F-491D822D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Shape 15">
              <a:extLst>
                <a:ext uri="{FF2B5EF4-FFF2-40B4-BE49-F238E27FC236}">
                  <a16:creationId xmlns:a16="http://schemas.microsoft.com/office/drawing/2014/main" id="{6F8D89A6-8111-4B9B-A1BB-F448E802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Graphic 9">
              <a:extLst>
                <a:ext uri="{FF2B5EF4-FFF2-40B4-BE49-F238E27FC236}">
                  <a16:creationId xmlns:a16="http://schemas.microsoft.com/office/drawing/2014/main" id="{86C325F3-A534-44C6-B6E1-1F0DD4D6D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19"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C4490A22-1B82-BC8A-CD9B-D96013487C4C}"/>
              </a:ext>
            </a:extLst>
          </p:cNvPr>
          <p:cNvSpPr>
            <a:spLocks noGrp="1"/>
          </p:cNvSpPr>
          <p:nvPr>
            <p:ph type="title"/>
          </p:nvPr>
        </p:nvSpPr>
        <p:spPr>
          <a:xfrm>
            <a:off x="457200" y="758952"/>
            <a:ext cx="6943725" cy="1325563"/>
          </a:xfrm>
        </p:spPr>
        <p:txBody>
          <a:bodyPr anchor="b">
            <a:normAutofit/>
          </a:bodyPr>
          <a:lstStyle/>
          <a:p>
            <a:r>
              <a:rPr lang="da-DK" dirty="0"/>
              <a:t>Indlært hjælpeløshed – Martin </a:t>
            </a:r>
            <a:r>
              <a:rPr lang="da-DK" dirty="0" err="1"/>
              <a:t>Seligman</a:t>
            </a:r>
            <a:endParaRPr lang="da-DK" dirty="0"/>
          </a:p>
        </p:txBody>
      </p:sp>
      <p:sp>
        <p:nvSpPr>
          <p:cNvPr id="3" name="Pladsholder til indhold 2">
            <a:extLst>
              <a:ext uri="{FF2B5EF4-FFF2-40B4-BE49-F238E27FC236}">
                <a16:creationId xmlns:a16="http://schemas.microsoft.com/office/drawing/2014/main" id="{969BFFE2-CCAB-5AD8-B058-D76F8354F0B0}"/>
              </a:ext>
            </a:extLst>
          </p:cNvPr>
          <p:cNvSpPr>
            <a:spLocks noGrp="1"/>
          </p:cNvSpPr>
          <p:nvPr>
            <p:ph idx="1"/>
          </p:nvPr>
        </p:nvSpPr>
        <p:spPr>
          <a:xfrm>
            <a:off x="457200" y="2286000"/>
            <a:ext cx="7295115" cy="3875603"/>
          </a:xfrm>
        </p:spPr>
        <p:txBody>
          <a:bodyPr>
            <a:normAutofit/>
          </a:bodyPr>
          <a:lstStyle/>
          <a:p>
            <a:r>
              <a:rPr lang="da-DK" sz="2400" dirty="0"/>
              <a:t>Amerikansk psykolog, der især er blevet kendt for sin forskning i "indlært hjælpeløshed" og sine bidrag inden for feltet "positiv psykologi".</a:t>
            </a:r>
          </a:p>
          <a:p>
            <a:r>
              <a:rPr lang="da-DK" sz="2400" dirty="0"/>
              <a:t>Undersøgte den psykologiske tilstand, hvor en person eller et dyr holder op med at forsøge at ændre en ubehagelig eller smertefuld situation, fordi de(t) har lært, at deres handlinger ikke har nogen effekt.</a:t>
            </a:r>
          </a:p>
          <a:p>
            <a:endParaRPr lang="da-DK" sz="2400" dirty="0"/>
          </a:p>
        </p:txBody>
      </p:sp>
      <p:pic>
        <p:nvPicPr>
          <p:cNvPr id="5" name="Billede 4">
            <a:extLst>
              <a:ext uri="{FF2B5EF4-FFF2-40B4-BE49-F238E27FC236}">
                <a16:creationId xmlns:a16="http://schemas.microsoft.com/office/drawing/2014/main" id="{803B780E-056E-8878-11A2-A681062287E6}"/>
              </a:ext>
            </a:extLst>
          </p:cNvPr>
          <p:cNvPicPr>
            <a:picLocks noChangeAspect="1"/>
          </p:cNvPicPr>
          <p:nvPr/>
        </p:nvPicPr>
        <p:blipFill>
          <a:blip r:embed="rId3"/>
          <a:srcRect l="6375" r="18626" b="1"/>
          <a:stretch>
            <a:fillRect/>
          </a:stretch>
        </p:blipFill>
        <p:spPr>
          <a:xfrm>
            <a:off x="7890250" y="127841"/>
            <a:ext cx="3612857" cy="361285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pic>
        <p:nvPicPr>
          <p:cNvPr id="4" name="Billede 3">
            <a:extLst>
              <a:ext uri="{FF2B5EF4-FFF2-40B4-BE49-F238E27FC236}">
                <a16:creationId xmlns:a16="http://schemas.microsoft.com/office/drawing/2014/main" id="{86601113-9A97-C831-8F6E-2CED6D8ECE42}"/>
              </a:ext>
            </a:extLst>
          </p:cNvPr>
          <p:cNvPicPr>
            <a:picLocks noChangeAspect="1"/>
          </p:cNvPicPr>
          <p:nvPr/>
        </p:nvPicPr>
        <p:blipFill>
          <a:blip r:embed="rId4"/>
          <a:srcRect l="5535" r="21245" b="1"/>
          <a:stretch>
            <a:fillRect/>
          </a:stretch>
        </p:blipFill>
        <p:spPr>
          <a:xfrm>
            <a:off x="8382836" y="3998678"/>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p:spPr>
      </p:pic>
    </p:spTree>
    <p:extLst>
      <p:ext uri="{BB962C8B-B14F-4D97-AF65-F5344CB8AC3E}">
        <p14:creationId xmlns:p14="http://schemas.microsoft.com/office/powerpoint/2010/main" val="260948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Billede 4">
            <a:extLst>
              <a:ext uri="{FF2B5EF4-FFF2-40B4-BE49-F238E27FC236}">
                <a16:creationId xmlns:a16="http://schemas.microsoft.com/office/drawing/2014/main" id="{FFA37CFD-FF3E-6E59-8E66-D6FB9A2E2FF4}"/>
              </a:ext>
            </a:extLst>
          </p:cNvPr>
          <p:cNvPicPr>
            <a:picLocks noChangeAspect="1"/>
          </p:cNvPicPr>
          <p:nvPr/>
        </p:nvPicPr>
        <p:blipFill>
          <a:blip r:embed="rId2">
            <a:alphaModFix amt="60000"/>
          </a:blip>
          <a:srcRect l="8003" r="3131"/>
          <a:stretch>
            <a:fillRect/>
          </a:stretch>
        </p:blipFill>
        <p:spPr>
          <a:xfrm>
            <a:off x="20" y="10"/>
            <a:ext cx="12188932" cy="6857990"/>
          </a:xfrm>
          <a:prstGeom prst="rect">
            <a:avLst/>
          </a:prstGeom>
        </p:spPr>
      </p:pic>
      <p:sp>
        <p:nvSpPr>
          <p:cNvPr id="2" name="Titel 1">
            <a:extLst>
              <a:ext uri="{FF2B5EF4-FFF2-40B4-BE49-F238E27FC236}">
                <a16:creationId xmlns:a16="http://schemas.microsoft.com/office/drawing/2014/main" id="{F306CEA7-B229-FE0A-11BD-08A5A033341E}"/>
              </a:ext>
            </a:extLst>
          </p:cNvPr>
          <p:cNvSpPr>
            <a:spLocks noGrp="1"/>
          </p:cNvSpPr>
          <p:nvPr>
            <p:ph type="title"/>
          </p:nvPr>
        </p:nvSpPr>
        <p:spPr>
          <a:xfrm>
            <a:off x="457200" y="668049"/>
            <a:ext cx="7685037" cy="1325563"/>
          </a:xfrm>
        </p:spPr>
        <p:txBody>
          <a:bodyPr>
            <a:normAutofit/>
          </a:bodyPr>
          <a:lstStyle/>
          <a:p>
            <a:r>
              <a:rPr lang="da-DK">
                <a:solidFill>
                  <a:srgbClr val="FFFFFF"/>
                </a:solidFill>
              </a:rPr>
              <a:t>Indlært hjælpeløshed: Konsekvenser</a:t>
            </a:r>
          </a:p>
        </p:txBody>
      </p:sp>
      <p:sp>
        <p:nvSpPr>
          <p:cNvPr id="3" name="Pladsholder til indhold 2">
            <a:extLst>
              <a:ext uri="{FF2B5EF4-FFF2-40B4-BE49-F238E27FC236}">
                <a16:creationId xmlns:a16="http://schemas.microsoft.com/office/drawing/2014/main" id="{F86FD5C0-6ECD-0042-FABD-258B08BF2F32}"/>
              </a:ext>
            </a:extLst>
          </p:cNvPr>
          <p:cNvSpPr>
            <a:spLocks noGrp="1"/>
          </p:cNvSpPr>
          <p:nvPr>
            <p:ph idx="1"/>
          </p:nvPr>
        </p:nvSpPr>
        <p:spPr>
          <a:xfrm>
            <a:off x="457200" y="2096713"/>
            <a:ext cx="7685037" cy="4080250"/>
          </a:xfrm>
        </p:spPr>
        <p:txBody>
          <a:bodyPr>
            <a:normAutofit/>
          </a:bodyPr>
          <a:lstStyle/>
          <a:p>
            <a:r>
              <a:rPr lang="da-DK" sz="2400" b="1" dirty="0">
                <a:solidFill>
                  <a:srgbClr val="FFFFFF"/>
                </a:solidFill>
              </a:rPr>
              <a:t>Passivitet og opgivenhed</a:t>
            </a:r>
            <a:r>
              <a:rPr lang="da-DK" sz="2400" dirty="0">
                <a:solidFill>
                  <a:srgbClr val="FFFFFF"/>
                </a:solidFill>
              </a:rPr>
              <a:t>: En person med tillært hjælpeløshed kan stoppe med at forsøge at ændre deres situation, selv når der er muligheder for det. </a:t>
            </a:r>
          </a:p>
          <a:p>
            <a:r>
              <a:rPr lang="da-DK" sz="2400" b="1" dirty="0">
                <a:solidFill>
                  <a:srgbClr val="FFFFFF"/>
                </a:solidFill>
              </a:rPr>
              <a:t>Negativ selvopfattelse</a:t>
            </a:r>
            <a:r>
              <a:rPr lang="da-DK" sz="2400" dirty="0">
                <a:solidFill>
                  <a:srgbClr val="FFFFFF"/>
                </a:solidFill>
              </a:rPr>
              <a:t>: De kan begynde at se sig selv som inkompetente og ude af stand til at klare udfordringer. Svært ved at lære nyt: </a:t>
            </a:r>
          </a:p>
          <a:p>
            <a:r>
              <a:rPr lang="da-DK" sz="2400" b="1" dirty="0">
                <a:solidFill>
                  <a:srgbClr val="FFFFFF"/>
                </a:solidFill>
              </a:rPr>
              <a:t>Indlært hjælpeløshed </a:t>
            </a:r>
            <a:r>
              <a:rPr lang="da-DK" sz="2400" dirty="0">
                <a:solidFill>
                  <a:srgbClr val="FFFFFF"/>
                </a:solidFill>
              </a:rPr>
              <a:t>kan gøre det svært for en person at lære nye færdigheder eller tilpasse sig nye situationer.</a:t>
            </a:r>
          </a:p>
        </p:txBody>
      </p:sp>
      <p:grpSp>
        <p:nvGrpSpPr>
          <p:cNvPr id="12" name="Group 11">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3" name="Oval 12">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Freeform: Shape 15">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92856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8BF16-FAD5-E17A-4DD0-85B3595DC6CB}"/>
              </a:ext>
            </a:extLst>
          </p:cNvPr>
          <p:cNvSpPr>
            <a:spLocks noGrp="1"/>
          </p:cNvSpPr>
          <p:nvPr>
            <p:ph type="title"/>
          </p:nvPr>
        </p:nvSpPr>
        <p:spPr>
          <a:xfrm>
            <a:off x="457199" y="376647"/>
            <a:ext cx="7685037" cy="1325563"/>
          </a:xfrm>
        </p:spPr>
        <p:txBody>
          <a:bodyPr/>
          <a:lstStyle/>
          <a:p>
            <a:r>
              <a:rPr lang="da-DK" dirty="0"/>
              <a:t>Øvelse 3 – med sidemakkeren: Forestil jer følgende situation</a:t>
            </a:r>
          </a:p>
        </p:txBody>
      </p:sp>
      <p:sp>
        <p:nvSpPr>
          <p:cNvPr id="3" name="Pladsholder til indhold 2">
            <a:extLst>
              <a:ext uri="{FF2B5EF4-FFF2-40B4-BE49-F238E27FC236}">
                <a16:creationId xmlns:a16="http://schemas.microsoft.com/office/drawing/2014/main" id="{52F73DDE-F9D6-B35B-6071-D32912AA8024}"/>
              </a:ext>
            </a:extLst>
          </p:cNvPr>
          <p:cNvSpPr>
            <a:spLocks noGrp="1"/>
          </p:cNvSpPr>
          <p:nvPr>
            <p:ph idx="1"/>
          </p:nvPr>
        </p:nvSpPr>
        <p:spPr>
          <a:xfrm>
            <a:off x="457199" y="1949380"/>
            <a:ext cx="9902652" cy="4652387"/>
          </a:xfrm>
        </p:spPr>
        <p:txBody>
          <a:bodyPr>
            <a:noAutofit/>
          </a:bodyPr>
          <a:lstStyle/>
          <a:p>
            <a:r>
              <a:rPr lang="da-DK" sz="2200" dirty="0"/>
              <a:t>En elev i en klasse bliver ofte irettesat af læreren, når han taler uden at række hånden op. Efterhånden begynder han at føle ubehag, bare når læreren kigger på ham. Han forsøger at ændre sin adfærd og får ros, når han rækker hånden op. Men efter flere forsøg, hvor han stadig bliver overset, opgiver han til sidst at deltage i undervisningen.</a:t>
            </a:r>
          </a:p>
          <a:p>
            <a:endParaRPr lang="da-DK" sz="2200" dirty="0"/>
          </a:p>
          <a:p>
            <a:r>
              <a:rPr lang="da-DK" sz="2200" b="1" dirty="0"/>
              <a:t>1) Forklar hvordan klassisk betingning</a:t>
            </a:r>
            <a:r>
              <a:rPr lang="da-DK" sz="2200" dirty="0"/>
              <a:t> spiller en rolle i elevens oplevelse.</a:t>
            </a:r>
          </a:p>
          <a:p>
            <a:r>
              <a:rPr lang="da-DK" sz="2200" b="1" dirty="0"/>
              <a:t>2) Identificer hvordan </a:t>
            </a:r>
            <a:r>
              <a:rPr lang="da-DK" sz="2200" b="1" dirty="0" err="1"/>
              <a:t>operant</a:t>
            </a:r>
            <a:r>
              <a:rPr lang="da-DK" sz="2200" b="1" dirty="0"/>
              <a:t> betingning</a:t>
            </a:r>
            <a:r>
              <a:rPr lang="da-DK" sz="2200" dirty="0"/>
              <a:t> påvirker elevens adfærd.</a:t>
            </a:r>
          </a:p>
          <a:p>
            <a:r>
              <a:rPr lang="da-DK" sz="2200" b="1" dirty="0"/>
              <a:t>3) Beskriv hvordan indlært hjælpeløshed</a:t>
            </a:r>
            <a:r>
              <a:rPr lang="da-DK" sz="2200" dirty="0"/>
              <a:t> kan opstå i denne situation.</a:t>
            </a:r>
          </a:p>
          <a:p>
            <a:r>
              <a:rPr lang="da-DK" sz="2200" b="1" dirty="0"/>
              <a:t>4) Diskuter hvordan læreren kunne ændre sin tilgang</a:t>
            </a:r>
            <a:r>
              <a:rPr lang="da-DK" sz="2200" dirty="0"/>
              <a:t>, så eleven får mulighed for at lære og deltage positivt.</a:t>
            </a:r>
          </a:p>
          <a:p>
            <a:endParaRPr lang="da-DK" sz="2200" dirty="0"/>
          </a:p>
        </p:txBody>
      </p:sp>
    </p:spTree>
    <p:extLst>
      <p:ext uri="{BB962C8B-B14F-4D97-AF65-F5344CB8AC3E}">
        <p14:creationId xmlns:p14="http://schemas.microsoft.com/office/powerpoint/2010/main" val="334717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0F12AF72-0A2D-40D4-A252-24C87E05DA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4870" y="0"/>
            <a:ext cx="4257130" cy="6858000"/>
            <a:chOff x="7934870" y="0"/>
            <a:chExt cx="4257130" cy="6858000"/>
          </a:xfrm>
        </p:grpSpPr>
        <p:sp>
          <p:nvSpPr>
            <p:cNvPr id="14" name="Freeform: Shape 13">
              <a:extLst>
                <a:ext uri="{FF2B5EF4-FFF2-40B4-BE49-F238E27FC236}">
                  <a16:creationId xmlns:a16="http://schemas.microsoft.com/office/drawing/2014/main" id="{D88A98EA-9E50-4276-960F-ECEAF7766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48949" y="5077229"/>
              <a:ext cx="2643051" cy="1780771"/>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40000"/>
              </a:schemeClr>
            </a:solidFill>
            <a:ln w="9331"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B3898D6-076D-4851-882A-D47468169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469962"/>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6" name="Oval 15">
              <a:extLst>
                <a:ext uri="{FF2B5EF4-FFF2-40B4-BE49-F238E27FC236}">
                  <a16:creationId xmlns:a16="http://schemas.microsoft.com/office/drawing/2014/main" id="{B7488EFE-4EEE-4339-8F66-31FAF34B4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65646" y="1470520"/>
              <a:ext cx="328008" cy="328008"/>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7" name="Freeform: Shape 16">
              <a:extLst>
                <a:ext uri="{FF2B5EF4-FFF2-40B4-BE49-F238E27FC236}">
                  <a16:creationId xmlns:a16="http://schemas.microsoft.com/office/drawing/2014/main" id="{85C8BA76-F88E-472D-B6F3-07C1A1580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4870" y="1"/>
              <a:ext cx="3034340" cy="2483913"/>
            </a:xfrm>
            <a:custGeom>
              <a:avLst/>
              <a:gdLst>
                <a:gd name="connsiteX0" fmla="*/ 39219 w 3034340"/>
                <a:gd name="connsiteY0" fmla="*/ 0 h 2483913"/>
                <a:gd name="connsiteX1" fmla="*/ 2995122 w 3034340"/>
                <a:gd name="connsiteY1" fmla="*/ 0 h 2483913"/>
                <a:gd name="connsiteX2" fmla="*/ 3006509 w 3034340"/>
                <a:gd name="connsiteY2" fmla="*/ 46641 h 2483913"/>
                <a:gd name="connsiteX3" fmla="*/ 2589045 w 3034340"/>
                <a:gd name="connsiteY3" fmla="*/ 1412038 h 2483913"/>
                <a:gd name="connsiteX4" fmla="*/ 1517170 w 3034340"/>
                <a:gd name="connsiteY4" fmla="*/ 2483913 h 2483913"/>
                <a:gd name="connsiteX5" fmla="*/ 445296 w 3034340"/>
                <a:gd name="connsiteY5" fmla="*/ 1412038 h 2483913"/>
                <a:gd name="connsiteX6" fmla="*/ 27832 w 3034340"/>
                <a:gd name="connsiteY6" fmla="*/ 46641 h 24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4340" h="2483913">
                  <a:moveTo>
                    <a:pt x="39219" y="0"/>
                  </a:moveTo>
                  <a:lnTo>
                    <a:pt x="2995122" y="0"/>
                  </a:lnTo>
                  <a:lnTo>
                    <a:pt x="3006509" y="46641"/>
                  </a:lnTo>
                  <a:cubicBezTo>
                    <a:pt x="3099279" y="525788"/>
                    <a:pt x="2960124" y="1040959"/>
                    <a:pt x="2589045" y="1412038"/>
                  </a:cubicBezTo>
                  <a:lnTo>
                    <a:pt x="1517170" y="2483913"/>
                  </a:lnTo>
                  <a:lnTo>
                    <a:pt x="445296" y="1412038"/>
                  </a:lnTo>
                  <a:cubicBezTo>
                    <a:pt x="74217" y="1040959"/>
                    <a:pt x="-64938" y="525788"/>
                    <a:pt x="27832" y="46641"/>
                  </a:cubicBez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32DFE1D-3FB1-4421-8E87-BA954FD23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7828" y="0"/>
              <a:ext cx="2708425" cy="2263840"/>
            </a:xfrm>
            <a:custGeom>
              <a:avLst/>
              <a:gdLst>
                <a:gd name="connsiteX0" fmla="*/ 46413 w 2708425"/>
                <a:gd name="connsiteY0" fmla="*/ 0 h 2263840"/>
                <a:gd name="connsiteX1" fmla="*/ 2662013 w 2708425"/>
                <a:gd name="connsiteY1" fmla="*/ 0 h 2263840"/>
                <a:gd name="connsiteX2" fmla="*/ 2683584 w 2708425"/>
                <a:gd name="connsiteY2" fmla="*/ 88351 h 2263840"/>
                <a:gd name="connsiteX3" fmla="*/ 2310959 w 2708425"/>
                <a:gd name="connsiteY3" fmla="*/ 1307094 h 2263840"/>
                <a:gd name="connsiteX4" fmla="*/ 1354213 w 2708425"/>
                <a:gd name="connsiteY4" fmla="*/ 2263840 h 2263840"/>
                <a:gd name="connsiteX5" fmla="*/ 397467 w 2708425"/>
                <a:gd name="connsiteY5" fmla="*/ 1307094 h 2263840"/>
                <a:gd name="connsiteX6" fmla="*/ 24842 w 2708425"/>
                <a:gd name="connsiteY6" fmla="*/ 88351 h 22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425" h="2263840">
                  <a:moveTo>
                    <a:pt x="46413" y="0"/>
                  </a:moveTo>
                  <a:lnTo>
                    <a:pt x="2662013" y="0"/>
                  </a:lnTo>
                  <a:lnTo>
                    <a:pt x="2683584" y="88351"/>
                  </a:lnTo>
                  <a:cubicBezTo>
                    <a:pt x="2766390" y="516035"/>
                    <a:pt x="2642182" y="975871"/>
                    <a:pt x="2310959" y="1307094"/>
                  </a:cubicBezTo>
                  <a:lnTo>
                    <a:pt x="1354213" y="2263840"/>
                  </a:lnTo>
                  <a:lnTo>
                    <a:pt x="397467" y="1307094"/>
                  </a:lnTo>
                  <a:cubicBezTo>
                    <a:pt x="66245" y="975871"/>
                    <a:pt x="-57964" y="516035"/>
                    <a:pt x="24842" y="88351"/>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2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CA52342C-49E9-819E-9AFC-9CD9C0964467}"/>
              </a:ext>
            </a:extLst>
          </p:cNvPr>
          <p:cNvSpPr>
            <a:spLocks noGrp="1"/>
          </p:cNvSpPr>
          <p:nvPr>
            <p:ph type="title"/>
          </p:nvPr>
        </p:nvSpPr>
        <p:spPr>
          <a:xfrm>
            <a:off x="588482" y="730684"/>
            <a:ext cx="5505994" cy="802471"/>
          </a:xfrm>
        </p:spPr>
        <p:txBody>
          <a:bodyPr>
            <a:normAutofit/>
          </a:bodyPr>
          <a:lstStyle/>
          <a:p>
            <a:r>
              <a:rPr lang="da-DK" dirty="0"/>
              <a:t>Behaviorisme </a:t>
            </a:r>
          </a:p>
        </p:txBody>
      </p:sp>
      <p:sp>
        <p:nvSpPr>
          <p:cNvPr id="3" name="Pladsholder til indhold 2">
            <a:extLst>
              <a:ext uri="{FF2B5EF4-FFF2-40B4-BE49-F238E27FC236}">
                <a16:creationId xmlns:a16="http://schemas.microsoft.com/office/drawing/2014/main" id="{1F465949-A883-99BA-1DED-17007E894758}"/>
              </a:ext>
            </a:extLst>
          </p:cNvPr>
          <p:cNvSpPr>
            <a:spLocks noGrp="1"/>
          </p:cNvSpPr>
          <p:nvPr>
            <p:ph idx="1"/>
          </p:nvPr>
        </p:nvSpPr>
        <p:spPr>
          <a:xfrm>
            <a:off x="457201" y="2096713"/>
            <a:ext cx="5505994" cy="4080250"/>
          </a:xfrm>
        </p:spPr>
        <p:txBody>
          <a:bodyPr>
            <a:normAutofit/>
          </a:bodyPr>
          <a:lstStyle/>
          <a:p>
            <a:r>
              <a:rPr lang="da-DK" sz="2400" dirty="0" err="1"/>
              <a:t>Behavior</a:t>
            </a:r>
            <a:r>
              <a:rPr lang="da-DK" sz="2400" dirty="0"/>
              <a:t> = adfærd</a:t>
            </a:r>
          </a:p>
          <a:p>
            <a:r>
              <a:rPr lang="da-DK" sz="2400" dirty="0"/>
              <a:t>Behaviorismen studerer menneskets adfærd på en naturvidenskabelig måde. Den fokuserer på de processer som kan studeres objektivt, og fokuserer ikke på de indre mentale processer. </a:t>
            </a:r>
          </a:p>
          <a:p>
            <a:r>
              <a:rPr lang="da-DK" sz="2400" dirty="0"/>
              <a:t>Indenfor behaviorismen opfatter man menneskers adfærd som miljøbestemt. </a:t>
            </a:r>
          </a:p>
          <a:p>
            <a:endParaRPr lang="da-DK" sz="2400" dirty="0"/>
          </a:p>
        </p:txBody>
      </p:sp>
      <p:pic>
        <p:nvPicPr>
          <p:cNvPr id="4" name="Billede 3">
            <a:extLst>
              <a:ext uri="{FF2B5EF4-FFF2-40B4-BE49-F238E27FC236}">
                <a16:creationId xmlns:a16="http://schemas.microsoft.com/office/drawing/2014/main" id="{FC1B279E-91ED-95B1-A0E6-12F751A6C1EE}"/>
              </a:ext>
            </a:extLst>
          </p:cNvPr>
          <p:cNvPicPr>
            <a:picLocks noChangeAspect="1"/>
          </p:cNvPicPr>
          <p:nvPr/>
        </p:nvPicPr>
        <p:blipFill>
          <a:blip r:embed="rId3"/>
          <a:srcRect l="13763" r="13024" b="-2"/>
          <a:stretch>
            <a:fillRect/>
          </a:stretch>
        </p:blipFill>
        <p:spPr>
          <a:xfrm>
            <a:off x="6360177" y="1934966"/>
            <a:ext cx="5831823" cy="3046917"/>
          </a:xfrm>
          <a:custGeom>
            <a:avLst/>
            <a:gdLst/>
            <a:ahLst/>
            <a:cxnLst/>
            <a:rect l="l" t="t" r="r" b="b"/>
            <a:pathLst>
              <a:path w="5831823" h="3046917">
                <a:moveTo>
                  <a:pt x="4630021" y="7292"/>
                </a:moveTo>
                <a:lnTo>
                  <a:pt x="5831823" y="7292"/>
                </a:lnTo>
                <a:lnTo>
                  <a:pt x="5831823" y="2450538"/>
                </a:lnTo>
                <a:lnTo>
                  <a:pt x="5800042" y="2493038"/>
                </a:lnTo>
                <a:cubicBezTo>
                  <a:pt x="5520878" y="2831307"/>
                  <a:pt x="5098400" y="3046917"/>
                  <a:pt x="4625556" y="3046917"/>
                </a:cubicBezTo>
                <a:lnTo>
                  <a:pt x="3107978" y="3046917"/>
                </a:lnTo>
                <a:lnTo>
                  <a:pt x="3107978" y="1529337"/>
                </a:lnTo>
                <a:cubicBezTo>
                  <a:pt x="3107978" y="688726"/>
                  <a:pt x="3789410" y="7292"/>
                  <a:pt x="4630021" y="7292"/>
                </a:cubicBezTo>
                <a:close/>
                <a:moveTo>
                  <a:pt x="0" y="0"/>
                </a:moveTo>
                <a:lnTo>
                  <a:pt x="1517580" y="0"/>
                </a:lnTo>
                <a:cubicBezTo>
                  <a:pt x="2358191" y="0"/>
                  <a:pt x="3039624" y="681433"/>
                  <a:pt x="3039624" y="1522044"/>
                </a:cubicBezTo>
                <a:lnTo>
                  <a:pt x="3039624" y="3039623"/>
                </a:lnTo>
                <a:lnTo>
                  <a:pt x="1522045" y="3039623"/>
                </a:lnTo>
                <a:cubicBezTo>
                  <a:pt x="681434" y="3039623"/>
                  <a:pt x="0" y="2358190"/>
                  <a:pt x="0" y="1517579"/>
                </a:cubicBezTo>
                <a:close/>
              </a:path>
            </a:pathLst>
          </a:custGeom>
        </p:spPr>
      </p:pic>
    </p:spTree>
    <p:extLst>
      <p:ext uri="{BB962C8B-B14F-4D97-AF65-F5344CB8AC3E}">
        <p14:creationId xmlns:p14="http://schemas.microsoft.com/office/powerpoint/2010/main" val="192083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C77DD-800B-BCFF-64FA-414BCE122BD9}"/>
              </a:ext>
            </a:extLst>
          </p:cNvPr>
          <p:cNvSpPr>
            <a:spLocks noGrp="1"/>
          </p:cNvSpPr>
          <p:nvPr>
            <p:ph type="title"/>
          </p:nvPr>
        </p:nvSpPr>
        <p:spPr/>
        <p:txBody>
          <a:bodyPr/>
          <a:lstStyle/>
          <a:p>
            <a:r>
              <a:rPr lang="da-DK" dirty="0"/>
              <a:t>Tre retninger inden for behaviorismen</a:t>
            </a:r>
          </a:p>
        </p:txBody>
      </p:sp>
      <p:sp>
        <p:nvSpPr>
          <p:cNvPr id="3" name="Pladsholder til indhold 2">
            <a:extLst>
              <a:ext uri="{FF2B5EF4-FFF2-40B4-BE49-F238E27FC236}">
                <a16:creationId xmlns:a16="http://schemas.microsoft.com/office/drawing/2014/main" id="{34EC50EC-897C-AFDF-AA74-D567C4E42AA5}"/>
              </a:ext>
            </a:extLst>
          </p:cNvPr>
          <p:cNvSpPr>
            <a:spLocks noGrp="1"/>
          </p:cNvSpPr>
          <p:nvPr>
            <p:ph idx="1"/>
          </p:nvPr>
        </p:nvSpPr>
        <p:spPr>
          <a:xfrm>
            <a:off x="457200" y="2261419"/>
            <a:ext cx="7685037" cy="3915544"/>
          </a:xfrm>
        </p:spPr>
        <p:txBody>
          <a:bodyPr>
            <a:normAutofit/>
          </a:bodyPr>
          <a:lstStyle/>
          <a:p>
            <a:r>
              <a:rPr lang="da-DK" sz="2400" dirty="0"/>
              <a:t>Vi har været igennem tre grene inden for behaviorismen med hver sin forståelse af adfærd.</a:t>
            </a:r>
          </a:p>
          <a:p>
            <a:pPr lvl="1"/>
            <a:r>
              <a:rPr lang="da-DK" sz="2400" dirty="0"/>
              <a:t>1) Klassisk betingning</a:t>
            </a:r>
          </a:p>
          <a:p>
            <a:pPr lvl="1"/>
            <a:r>
              <a:rPr lang="da-DK" sz="2400" dirty="0"/>
              <a:t>2) </a:t>
            </a:r>
            <a:r>
              <a:rPr lang="da-DK" sz="2400" dirty="0" err="1"/>
              <a:t>Operant</a:t>
            </a:r>
            <a:r>
              <a:rPr lang="da-DK" sz="2400" dirty="0"/>
              <a:t> betingning</a:t>
            </a:r>
          </a:p>
          <a:p>
            <a:pPr lvl="1"/>
            <a:r>
              <a:rPr lang="da-DK" sz="2400" dirty="0"/>
              <a:t>3) Indlært hjælpeløshed</a:t>
            </a:r>
          </a:p>
          <a:p>
            <a:r>
              <a:rPr lang="da-DK" sz="2400" dirty="0"/>
              <a:t>Alle tre teorier bygger på erfaring og observation som grundlag for læring.</a:t>
            </a:r>
          </a:p>
          <a:p>
            <a:r>
              <a:rPr lang="da-DK" sz="2400" dirty="0"/>
              <a:t>De fokuserer på miljøets rolle i formning af adfærd.</a:t>
            </a:r>
          </a:p>
          <a:p>
            <a:r>
              <a:rPr lang="da-DK" sz="2400" dirty="0"/>
              <a:t>De kan alle anvendes til at forudsige og ændre adfærd.</a:t>
            </a:r>
          </a:p>
          <a:p>
            <a:endParaRPr lang="da-DK" sz="2400" dirty="0"/>
          </a:p>
          <a:p>
            <a:endParaRPr lang="da-DK" sz="2400" dirty="0"/>
          </a:p>
        </p:txBody>
      </p:sp>
    </p:spTree>
    <p:extLst>
      <p:ext uri="{BB962C8B-B14F-4D97-AF65-F5344CB8AC3E}">
        <p14:creationId xmlns:p14="http://schemas.microsoft.com/office/powerpoint/2010/main" val="316752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66C115EF-F0EA-46A7-A25C-125D26FAA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97BF6B6D-C479-40CF-B042-7D70D828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AEF86C3C-FC48-4AB2-97FA-F4AC7F6F3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4717820"/>
            <a:chOff x="7739089" y="-3532"/>
            <a:chExt cx="4449863" cy="4717820"/>
          </a:xfrm>
        </p:grpSpPr>
        <p:sp>
          <p:nvSpPr>
            <p:cNvPr id="15" name="Oval 14">
              <a:extLst>
                <a:ext uri="{FF2B5EF4-FFF2-40B4-BE49-F238E27FC236}">
                  <a16:creationId xmlns:a16="http://schemas.microsoft.com/office/drawing/2014/main" id="{62B5D76F-FCC4-4521-916F-491D822D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22630" y="402344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Shape 15">
              <a:extLst>
                <a:ext uri="{FF2B5EF4-FFF2-40B4-BE49-F238E27FC236}">
                  <a16:creationId xmlns:a16="http://schemas.microsoft.com/office/drawing/2014/main" id="{6F8D89A6-8111-4B9B-A1BB-F448E802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Graphic 9">
              <a:extLst>
                <a:ext uri="{FF2B5EF4-FFF2-40B4-BE49-F238E27FC236}">
                  <a16:creationId xmlns:a16="http://schemas.microsoft.com/office/drawing/2014/main" id="{86C325F3-A534-44C6-B6E1-1F0DD4D6D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grpSp>
      <p:sp>
        <p:nvSpPr>
          <p:cNvPr id="19" name="Texture">
            <a:extLst>
              <a:ext uri="{FF2B5EF4-FFF2-40B4-BE49-F238E27FC236}">
                <a16:creationId xmlns:a16="http://schemas.microsoft.com/office/drawing/2014/main" id="{C1E15FC6-E547-48B3-9AD4-3945840EC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DAFAD75-868A-89F5-206F-A78E262E969C}"/>
              </a:ext>
            </a:extLst>
          </p:cNvPr>
          <p:cNvSpPr>
            <a:spLocks noGrp="1"/>
          </p:cNvSpPr>
          <p:nvPr>
            <p:ph type="title"/>
          </p:nvPr>
        </p:nvSpPr>
        <p:spPr>
          <a:xfrm>
            <a:off x="457200" y="758952"/>
            <a:ext cx="6943725" cy="830651"/>
          </a:xfrm>
        </p:spPr>
        <p:txBody>
          <a:bodyPr anchor="b">
            <a:normAutofit fontScale="90000"/>
          </a:bodyPr>
          <a:lstStyle/>
          <a:p>
            <a:r>
              <a:rPr lang="da-DK" dirty="0"/>
              <a:t>Klassisk betingning (signalindlæring) – Ivan </a:t>
            </a:r>
            <a:r>
              <a:rPr lang="da-DK" dirty="0" err="1"/>
              <a:t>Pavlov</a:t>
            </a:r>
            <a:r>
              <a:rPr lang="da-DK" dirty="0"/>
              <a:t> </a:t>
            </a:r>
          </a:p>
        </p:txBody>
      </p:sp>
      <p:sp>
        <p:nvSpPr>
          <p:cNvPr id="3" name="Pladsholder til indhold 2">
            <a:extLst>
              <a:ext uri="{FF2B5EF4-FFF2-40B4-BE49-F238E27FC236}">
                <a16:creationId xmlns:a16="http://schemas.microsoft.com/office/drawing/2014/main" id="{507FDF04-3EF3-A412-77C1-52E72B718D1C}"/>
              </a:ext>
            </a:extLst>
          </p:cNvPr>
          <p:cNvSpPr>
            <a:spLocks noGrp="1"/>
          </p:cNvSpPr>
          <p:nvPr>
            <p:ph idx="1"/>
          </p:nvPr>
        </p:nvSpPr>
        <p:spPr>
          <a:xfrm>
            <a:off x="457200" y="2015615"/>
            <a:ext cx="7488122" cy="4655552"/>
          </a:xfrm>
        </p:spPr>
        <p:txBody>
          <a:bodyPr>
            <a:normAutofit lnSpcReduction="10000"/>
          </a:bodyPr>
          <a:lstStyle/>
          <a:p>
            <a:r>
              <a:rPr lang="da-DK" sz="2400" dirty="0"/>
              <a:t>Russisk fysiolog</a:t>
            </a:r>
          </a:p>
          <a:p>
            <a:r>
              <a:rPr lang="da-DK" sz="2400" dirty="0"/>
              <a:t>Studerede fordøjelsesprocesser hos hunde</a:t>
            </a:r>
          </a:p>
          <a:p>
            <a:r>
              <a:rPr lang="da-DK" sz="2400" dirty="0"/>
              <a:t>Stillede spørgsmålstegn ved, hvorfor hundene begyndte at savle allerede når de så deres madskål? </a:t>
            </a:r>
          </a:p>
          <a:p>
            <a:r>
              <a:rPr lang="da-DK" sz="2400" dirty="0"/>
              <a:t>UBS = ubetinget stimulus, BS = betinget stimulus, R = respons</a:t>
            </a:r>
          </a:p>
          <a:p>
            <a:endParaRPr lang="da-DK" sz="2400" dirty="0"/>
          </a:p>
          <a:p>
            <a:r>
              <a:rPr lang="da-DK" sz="2400" dirty="0"/>
              <a:t>Den amerikanske psykolog John B. Watson inspireret af </a:t>
            </a:r>
            <a:r>
              <a:rPr lang="da-DK" sz="2400" dirty="0" err="1"/>
              <a:t>Pavlov</a:t>
            </a:r>
            <a:r>
              <a:rPr lang="da-DK" sz="2400" dirty="0"/>
              <a:t> </a:t>
            </a:r>
            <a:r>
              <a:rPr lang="da-DK" sz="2400" dirty="0">
                <a:sym typeface="Wingdings" panose="05000000000000000000" pitchFamily="2" charset="2"/>
              </a:rPr>
              <a:t> ”Little Albert </a:t>
            </a:r>
            <a:r>
              <a:rPr lang="da-DK" sz="2400" dirty="0" err="1">
                <a:sym typeface="Wingdings" panose="05000000000000000000" pitchFamily="2" charset="2"/>
              </a:rPr>
              <a:t>experiment</a:t>
            </a:r>
            <a:r>
              <a:rPr lang="da-DK" sz="2400" dirty="0">
                <a:sym typeface="Wingdings" panose="05000000000000000000" pitchFamily="2" charset="2"/>
              </a:rPr>
              <a:t>”´.</a:t>
            </a:r>
          </a:p>
          <a:p>
            <a:r>
              <a:rPr lang="da-DK" sz="2400" dirty="0"/>
              <a:t>Viste, at frygt ikke er medfødt, men kan indlæres gennem gentagen association, hvilket er kernen i klassisk betingning. </a:t>
            </a:r>
          </a:p>
        </p:txBody>
      </p:sp>
      <p:pic>
        <p:nvPicPr>
          <p:cNvPr id="4" name="Billede 3">
            <a:extLst>
              <a:ext uri="{FF2B5EF4-FFF2-40B4-BE49-F238E27FC236}">
                <a16:creationId xmlns:a16="http://schemas.microsoft.com/office/drawing/2014/main" id="{C3A4DD0D-9631-2304-2495-6CC25B603D0F}"/>
              </a:ext>
            </a:extLst>
          </p:cNvPr>
          <p:cNvPicPr>
            <a:picLocks noChangeAspect="1"/>
          </p:cNvPicPr>
          <p:nvPr/>
        </p:nvPicPr>
        <p:blipFill>
          <a:blip r:embed="rId3"/>
          <a:srcRect t="1563" r="-3" b="27413"/>
          <a:stretch>
            <a:fillRect/>
          </a:stretch>
        </p:blipFill>
        <p:spPr>
          <a:xfrm>
            <a:off x="7890250" y="127841"/>
            <a:ext cx="3612857" cy="361285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pic>
        <p:nvPicPr>
          <p:cNvPr id="5" name="Billede 4">
            <a:extLst>
              <a:ext uri="{FF2B5EF4-FFF2-40B4-BE49-F238E27FC236}">
                <a16:creationId xmlns:a16="http://schemas.microsoft.com/office/drawing/2014/main" id="{60B5DDD5-0BFD-4C09-B7D1-61EC9A208294}"/>
              </a:ext>
            </a:extLst>
          </p:cNvPr>
          <p:cNvPicPr>
            <a:picLocks noChangeAspect="1"/>
          </p:cNvPicPr>
          <p:nvPr/>
        </p:nvPicPr>
        <p:blipFill>
          <a:blip r:embed="rId4"/>
          <a:srcRect t="13140" r="-2" b="16373"/>
          <a:stretch>
            <a:fillRect/>
          </a:stretch>
        </p:blipFill>
        <p:spPr>
          <a:xfrm>
            <a:off x="8382836" y="3998678"/>
            <a:ext cx="3233380" cy="2859322"/>
          </a:xfrm>
          <a:custGeom>
            <a:avLst/>
            <a:gdLst/>
            <a:ahLst/>
            <a:cxnLst/>
            <a:rect l="l" t="t" r="r" b="b"/>
            <a:pathLst>
              <a:path w="3316319" h="2932666">
                <a:moveTo>
                  <a:pt x="1660595" y="0"/>
                </a:moveTo>
                <a:lnTo>
                  <a:pt x="3316319" y="0"/>
                </a:lnTo>
                <a:lnTo>
                  <a:pt x="3316319" y="1646632"/>
                </a:lnTo>
                <a:cubicBezTo>
                  <a:pt x="3316319" y="2159685"/>
                  <a:pt x="3081083" y="2618091"/>
                  <a:pt x="2712021" y="2920995"/>
                </a:cubicBezTo>
                <a:lnTo>
                  <a:pt x="2696327" y="2932666"/>
                </a:lnTo>
                <a:lnTo>
                  <a:pt x="0" y="2932666"/>
                </a:lnTo>
                <a:lnTo>
                  <a:pt x="0" y="1651476"/>
                </a:lnTo>
                <a:cubicBezTo>
                  <a:pt x="0" y="739381"/>
                  <a:pt x="743464" y="0"/>
                  <a:pt x="1660595" y="0"/>
                </a:cubicBezTo>
                <a:close/>
              </a:path>
            </a:pathLst>
          </a:custGeom>
        </p:spPr>
      </p:pic>
    </p:spTree>
    <p:extLst>
      <p:ext uri="{BB962C8B-B14F-4D97-AF65-F5344CB8AC3E}">
        <p14:creationId xmlns:p14="http://schemas.microsoft.com/office/powerpoint/2010/main" val="127124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42B2-2498-F51B-E55B-A80C1F002D24}"/>
              </a:ext>
            </a:extLst>
          </p:cNvPr>
          <p:cNvSpPr>
            <a:spLocks noGrp="1"/>
          </p:cNvSpPr>
          <p:nvPr>
            <p:ph type="title"/>
          </p:nvPr>
        </p:nvSpPr>
        <p:spPr/>
        <p:txBody>
          <a:bodyPr>
            <a:normAutofit fontScale="90000"/>
          </a:bodyPr>
          <a:lstStyle/>
          <a:p>
            <a:r>
              <a:rPr lang="da-DK" dirty="0"/>
              <a:t>Vi kan overføre Pavlovs forsøg til rigtig mange aspekter af menneskets tilværelse</a:t>
            </a:r>
          </a:p>
        </p:txBody>
      </p:sp>
      <p:sp>
        <p:nvSpPr>
          <p:cNvPr id="3" name="Pladsholder til indhold 2">
            <a:extLst>
              <a:ext uri="{FF2B5EF4-FFF2-40B4-BE49-F238E27FC236}">
                <a16:creationId xmlns:a16="http://schemas.microsoft.com/office/drawing/2014/main" id="{35684732-3D18-9810-9B3B-FC3E535F9CED}"/>
              </a:ext>
            </a:extLst>
          </p:cNvPr>
          <p:cNvSpPr>
            <a:spLocks noGrp="1"/>
          </p:cNvSpPr>
          <p:nvPr>
            <p:ph idx="1"/>
          </p:nvPr>
        </p:nvSpPr>
        <p:spPr>
          <a:xfrm>
            <a:off x="457200" y="2096712"/>
            <a:ext cx="7685037" cy="4392577"/>
          </a:xfrm>
        </p:spPr>
        <p:txBody>
          <a:bodyPr>
            <a:normAutofit lnSpcReduction="10000"/>
          </a:bodyPr>
          <a:lstStyle/>
          <a:p>
            <a:r>
              <a:rPr lang="da-DK" sz="2400" dirty="0"/>
              <a:t>Vi lærer at forbinde en bestemt stimulus med en særlig respons</a:t>
            </a:r>
          </a:p>
          <a:p>
            <a:pPr lvl="1"/>
            <a:r>
              <a:rPr lang="da-DK" sz="2400" dirty="0"/>
              <a:t>Lyde</a:t>
            </a:r>
          </a:p>
          <a:p>
            <a:pPr lvl="1"/>
            <a:r>
              <a:rPr lang="da-DK" sz="2400" dirty="0"/>
              <a:t>Dufte</a:t>
            </a:r>
          </a:p>
          <a:p>
            <a:pPr lvl="1"/>
            <a:r>
              <a:rPr lang="da-DK" sz="2400" dirty="0"/>
              <a:t>Følelser</a:t>
            </a:r>
          </a:p>
          <a:p>
            <a:pPr lvl="1"/>
            <a:r>
              <a:rPr lang="da-DK" sz="2400" dirty="0"/>
              <a:t>Stemninger</a:t>
            </a:r>
          </a:p>
          <a:p>
            <a:pPr lvl="1"/>
            <a:r>
              <a:rPr lang="da-DK" sz="2400" dirty="0"/>
              <a:t>Bestemte sange</a:t>
            </a:r>
          </a:p>
          <a:p>
            <a:pPr lvl="1"/>
            <a:r>
              <a:rPr lang="da-DK" sz="2400" dirty="0"/>
              <a:t>… osv.</a:t>
            </a:r>
          </a:p>
          <a:p>
            <a:pPr lvl="1"/>
            <a:endParaRPr lang="da-DK" sz="2400" dirty="0"/>
          </a:p>
          <a:p>
            <a:r>
              <a:rPr lang="da-DK" sz="2400" dirty="0"/>
              <a:t>Fx synet og duften af mad fra Burger King, der giver os lyst til maden, og logoet der til sidst kan give os denne lyst.</a:t>
            </a:r>
          </a:p>
        </p:txBody>
      </p:sp>
      <p:pic>
        <p:nvPicPr>
          <p:cNvPr id="4" name="Billede 3">
            <a:extLst>
              <a:ext uri="{FF2B5EF4-FFF2-40B4-BE49-F238E27FC236}">
                <a16:creationId xmlns:a16="http://schemas.microsoft.com/office/drawing/2014/main" id="{18EA8BFA-9D77-FFA6-F03D-22C4DA6AC325}"/>
              </a:ext>
            </a:extLst>
          </p:cNvPr>
          <p:cNvPicPr>
            <a:picLocks noChangeAspect="1"/>
          </p:cNvPicPr>
          <p:nvPr/>
        </p:nvPicPr>
        <p:blipFill>
          <a:blip r:embed="rId2"/>
          <a:stretch>
            <a:fillRect/>
          </a:stretch>
        </p:blipFill>
        <p:spPr>
          <a:xfrm>
            <a:off x="8675265" y="1055077"/>
            <a:ext cx="2731430" cy="2763297"/>
          </a:xfrm>
          <a:prstGeom prst="rect">
            <a:avLst/>
          </a:prstGeom>
        </p:spPr>
      </p:pic>
    </p:spTree>
    <p:extLst>
      <p:ext uri="{BB962C8B-B14F-4D97-AF65-F5344CB8AC3E}">
        <p14:creationId xmlns:p14="http://schemas.microsoft.com/office/powerpoint/2010/main" val="39244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0F12AF72-0A2D-40D4-A252-24C87E05DA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4870" y="0"/>
            <a:ext cx="4257130" cy="6858000"/>
            <a:chOff x="7934870" y="0"/>
            <a:chExt cx="4257130" cy="6858000"/>
          </a:xfrm>
        </p:grpSpPr>
        <p:sp>
          <p:nvSpPr>
            <p:cNvPr id="14" name="Freeform: Shape 13">
              <a:extLst>
                <a:ext uri="{FF2B5EF4-FFF2-40B4-BE49-F238E27FC236}">
                  <a16:creationId xmlns:a16="http://schemas.microsoft.com/office/drawing/2014/main" id="{D88A98EA-9E50-4276-960F-ECEAF7766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48949" y="5077229"/>
              <a:ext cx="2643051" cy="1780771"/>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40000"/>
              </a:schemeClr>
            </a:solidFill>
            <a:ln w="9331"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B3898D6-076D-4851-882A-D47468169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469962"/>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6" name="Oval 15">
              <a:extLst>
                <a:ext uri="{FF2B5EF4-FFF2-40B4-BE49-F238E27FC236}">
                  <a16:creationId xmlns:a16="http://schemas.microsoft.com/office/drawing/2014/main" id="{B7488EFE-4EEE-4339-8F66-31FAF34B4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65646" y="1470520"/>
              <a:ext cx="328008" cy="328008"/>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7" name="Freeform: Shape 16">
              <a:extLst>
                <a:ext uri="{FF2B5EF4-FFF2-40B4-BE49-F238E27FC236}">
                  <a16:creationId xmlns:a16="http://schemas.microsoft.com/office/drawing/2014/main" id="{85C8BA76-F88E-472D-B6F3-07C1A1580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4870" y="1"/>
              <a:ext cx="3034340" cy="2483913"/>
            </a:xfrm>
            <a:custGeom>
              <a:avLst/>
              <a:gdLst>
                <a:gd name="connsiteX0" fmla="*/ 39219 w 3034340"/>
                <a:gd name="connsiteY0" fmla="*/ 0 h 2483913"/>
                <a:gd name="connsiteX1" fmla="*/ 2995122 w 3034340"/>
                <a:gd name="connsiteY1" fmla="*/ 0 h 2483913"/>
                <a:gd name="connsiteX2" fmla="*/ 3006509 w 3034340"/>
                <a:gd name="connsiteY2" fmla="*/ 46641 h 2483913"/>
                <a:gd name="connsiteX3" fmla="*/ 2589045 w 3034340"/>
                <a:gd name="connsiteY3" fmla="*/ 1412038 h 2483913"/>
                <a:gd name="connsiteX4" fmla="*/ 1517170 w 3034340"/>
                <a:gd name="connsiteY4" fmla="*/ 2483913 h 2483913"/>
                <a:gd name="connsiteX5" fmla="*/ 445296 w 3034340"/>
                <a:gd name="connsiteY5" fmla="*/ 1412038 h 2483913"/>
                <a:gd name="connsiteX6" fmla="*/ 27832 w 3034340"/>
                <a:gd name="connsiteY6" fmla="*/ 46641 h 24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4340" h="2483913">
                  <a:moveTo>
                    <a:pt x="39219" y="0"/>
                  </a:moveTo>
                  <a:lnTo>
                    <a:pt x="2995122" y="0"/>
                  </a:lnTo>
                  <a:lnTo>
                    <a:pt x="3006509" y="46641"/>
                  </a:lnTo>
                  <a:cubicBezTo>
                    <a:pt x="3099279" y="525788"/>
                    <a:pt x="2960124" y="1040959"/>
                    <a:pt x="2589045" y="1412038"/>
                  </a:cubicBezTo>
                  <a:lnTo>
                    <a:pt x="1517170" y="2483913"/>
                  </a:lnTo>
                  <a:lnTo>
                    <a:pt x="445296" y="1412038"/>
                  </a:lnTo>
                  <a:cubicBezTo>
                    <a:pt x="74217" y="1040959"/>
                    <a:pt x="-64938" y="525788"/>
                    <a:pt x="27832" y="46641"/>
                  </a:cubicBez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32DFE1D-3FB1-4421-8E87-BA954FD23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7828" y="0"/>
              <a:ext cx="2708425" cy="2263840"/>
            </a:xfrm>
            <a:custGeom>
              <a:avLst/>
              <a:gdLst>
                <a:gd name="connsiteX0" fmla="*/ 46413 w 2708425"/>
                <a:gd name="connsiteY0" fmla="*/ 0 h 2263840"/>
                <a:gd name="connsiteX1" fmla="*/ 2662013 w 2708425"/>
                <a:gd name="connsiteY1" fmla="*/ 0 h 2263840"/>
                <a:gd name="connsiteX2" fmla="*/ 2683584 w 2708425"/>
                <a:gd name="connsiteY2" fmla="*/ 88351 h 2263840"/>
                <a:gd name="connsiteX3" fmla="*/ 2310959 w 2708425"/>
                <a:gd name="connsiteY3" fmla="*/ 1307094 h 2263840"/>
                <a:gd name="connsiteX4" fmla="*/ 1354213 w 2708425"/>
                <a:gd name="connsiteY4" fmla="*/ 2263840 h 2263840"/>
                <a:gd name="connsiteX5" fmla="*/ 397467 w 2708425"/>
                <a:gd name="connsiteY5" fmla="*/ 1307094 h 2263840"/>
                <a:gd name="connsiteX6" fmla="*/ 24842 w 2708425"/>
                <a:gd name="connsiteY6" fmla="*/ 88351 h 22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425" h="2263840">
                  <a:moveTo>
                    <a:pt x="46413" y="0"/>
                  </a:moveTo>
                  <a:lnTo>
                    <a:pt x="2662013" y="0"/>
                  </a:lnTo>
                  <a:lnTo>
                    <a:pt x="2683584" y="88351"/>
                  </a:lnTo>
                  <a:cubicBezTo>
                    <a:pt x="2766390" y="516035"/>
                    <a:pt x="2642182" y="975871"/>
                    <a:pt x="2310959" y="1307094"/>
                  </a:cubicBezTo>
                  <a:lnTo>
                    <a:pt x="1354213" y="2263840"/>
                  </a:lnTo>
                  <a:lnTo>
                    <a:pt x="397467" y="1307094"/>
                  </a:lnTo>
                  <a:cubicBezTo>
                    <a:pt x="66245" y="975871"/>
                    <a:pt x="-57964" y="516035"/>
                    <a:pt x="24842" y="88351"/>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20"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FE14A455-344F-0F2A-AA18-C0744BB48D3B}"/>
              </a:ext>
            </a:extLst>
          </p:cNvPr>
          <p:cNvSpPr>
            <a:spLocks noGrp="1"/>
          </p:cNvSpPr>
          <p:nvPr>
            <p:ph type="title"/>
          </p:nvPr>
        </p:nvSpPr>
        <p:spPr>
          <a:xfrm>
            <a:off x="457201" y="668050"/>
            <a:ext cx="5505994" cy="949736"/>
          </a:xfrm>
        </p:spPr>
        <p:txBody>
          <a:bodyPr>
            <a:normAutofit/>
          </a:bodyPr>
          <a:lstStyle/>
          <a:p>
            <a:r>
              <a:rPr lang="da-DK" dirty="0"/>
              <a:t>Opsummering</a:t>
            </a:r>
          </a:p>
        </p:txBody>
      </p:sp>
      <p:sp>
        <p:nvSpPr>
          <p:cNvPr id="3" name="Pladsholder til indhold 2">
            <a:extLst>
              <a:ext uri="{FF2B5EF4-FFF2-40B4-BE49-F238E27FC236}">
                <a16:creationId xmlns:a16="http://schemas.microsoft.com/office/drawing/2014/main" id="{77F584A4-16CE-5619-AFC0-971A26BB3155}"/>
              </a:ext>
            </a:extLst>
          </p:cNvPr>
          <p:cNvSpPr>
            <a:spLocks noGrp="1"/>
          </p:cNvSpPr>
          <p:nvPr>
            <p:ph idx="1"/>
          </p:nvPr>
        </p:nvSpPr>
        <p:spPr>
          <a:xfrm>
            <a:off x="457201" y="2096713"/>
            <a:ext cx="5505994" cy="4080250"/>
          </a:xfrm>
        </p:spPr>
        <p:txBody>
          <a:bodyPr>
            <a:normAutofit/>
          </a:bodyPr>
          <a:lstStyle/>
          <a:p>
            <a:pPr marL="0" indent="0">
              <a:buNone/>
            </a:pPr>
            <a:r>
              <a:rPr lang="da-DK" sz="2400" dirty="0"/>
              <a:t>Klassisk betingning…</a:t>
            </a:r>
          </a:p>
          <a:p>
            <a:r>
              <a:rPr lang="da-DK" sz="2400" dirty="0"/>
              <a:t>Er ubevidst</a:t>
            </a:r>
          </a:p>
          <a:p>
            <a:r>
              <a:rPr lang="da-DK" sz="2400" dirty="0"/>
              <a:t>Involverer mindst én oprindelig refleks</a:t>
            </a:r>
          </a:p>
          <a:p>
            <a:r>
              <a:rPr lang="da-DK" sz="2400" dirty="0"/>
              <a:t>Er præget af tilfældigheder</a:t>
            </a:r>
          </a:p>
          <a:p>
            <a:r>
              <a:rPr lang="da-DK" sz="2400" dirty="0"/>
              <a:t>Indlærer ikke ny adfærd </a:t>
            </a:r>
          </a:p>
          <a:p>
            <a:r>
              <a:rPr lang="da-DK" sz="2400" dirty="0"/>
              <a:t>Findes hos alle dyrearter</a:t>
            </a:r>
          </a:p>
          <a:p>
            <a:r>
              <a:rPr lang="da-DK" sz="2400" dirty="0"/>
              <a:t>Er måske en væsentlig faktor, når vi skal forklare vores adfærd  </a:t>
            </a:r>
          </a:p>
          <a:p>
            <a:endParaRPr lang="da-DK" sz="2400" dirty="0"/>
          </a:p>
        </p:txBody>
      </p:sp>
      <p:pic>
        <p:nvPicPr>
          <p:cNvPr id="4" name="Billede 3">
            <a:extLst>
              <a:ext uri="{FF2B5EF4-FFF2-40B4-BE49-F238E27FC236}">
                <a16:creationId xmlns:a16="http://schemas.microsoft.com/office/drawing/2014/main" id="{C5253489-AB6A-9F5F-EA72-9FE4234E5F85}"/>
              </a:ext>
            </a:extLst>
          </p:cNvPr>
          <p:cNvPicPr>
            <a:picLocks noChangeAspect="1"/>
          </p:cNvPicPr>
          <p:nvPr/>
        </p:nvPicPr>
        <p:blipFill>
          <a:blip r:embed="rId3"/>
          <a:srcRect t="8099" r="1" b="1769"/>
          <a:stretch>
            <a:fillRect/>
          </a:stretch>
        </p:blipFill>
        <p:spPr>
          <a:xfrm>
            <a:off x="6360177" y="1934966"/>
            <a:ext cx="5831823" cy="3046917"/>
          </a:xfrm>
          <a:custGeom>
            <a:avLst/>
            <a:gdLst/>
            <a:ahLst/>
            <a:cxnLst/>
            <a:rect l="l" t="t" r="r" b="b"/>
            <a:pathLst>
              <a:path w="5831823" h="3046917">
                <a:moveTo>
                  <a:pt x="4630021" y="7292"/>
                </a:moveTo>
                <a:lnTo>
                  <a:pt x="5831823" y="7292"/>
                </a:lnTo>
                <a:lnTo>
                  <a:pt x="5831823" y="2450538"/>
                </a:lnTo>
                <a:lnTo>
                  <a:pt x="5800042" y="2493038"/>
                </a:lnTo>
                <a:cubicBezTo>
                  <a:pt x="5520878" y="2831307"/>
                  <a:pt x="5098400" y="3046917"/>
                  <a:pt x="4625556" y="3046917"/>
                </a:cubicBezTo>
                <a:lnTo>
                  <a:pt x="3107978" y="3046917"/>
                </a:lnTo>
                <a:lnTo>
                  <a:pt x="3107978" y="1529337"/>
                </a:lnTo>
                <a:cubicBezTo>
                  <a:pt x="3107978" y="688726"/>
                  <a:pt x="3789410" y="7292"/>
                  <a:pt x="4630021" y="7292"/>
                </a:cubicBezTo>
                <a:close/>
                <a:moveTo>
                  <a:pt x="0" y="0"/>
                </a:moveTo>
                <a:lnTo>
                  <a:pt x="1517580" y="0"/>
                </a:lnTo>
                <a:cubicBezTo>
                  <a:pt x="2358191" y="0"/>
                  <a:pt x="3039624" y="681433"/>
                  <a:pt x="3039624" y="1522044"/>
                </a:cubicBezTo>
                <a:lnTo>
                  <a:pt x="3039624" y="3039623"/>
                </a:lnTo>
                <a:lnTo>
                  <a:pt x="1522045" y="3039623"/>
                </a:lnTo>
                <a:cubicBezTo>
                  <a:pt x="681434" y="3039623"/>
                  <a:pt x="0" y="2358190"/>
                  <a:pt x="0" y="1517579"/>
                </a:cubicBezTo>
                <a:close/>
              </a:path>
            </a:pathLst>
          </a:custGeom>
        </p:spPr>
      </p:pic>
    </p:spTree>
    <p:extLst>
      <p:ext uri="{BB962C8B-B14F-4D97-AF65-F5344CB8AC3E}">
        <p14:creationId xmlns:p14="http://schemas.microsoft.com/office/powerpoint/2010/main" val="355111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E0F166C3-D45F-4A92-A291-15B874AD1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6DBB4B8F-57A2-4546-9449-6DBBA6E7C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56394" cy="6861532"/>
            <a:chOff x="7739089" y="-3532"/>
            <a:chExt cx="4456394" cy="6861532"/>
          </a:xfrm>
        </p:grpSpPr>
        <p:sp>
          <p:nvSpPr>
            <p:cNvPr id="14" name="Oval 13">
              <a:extLst>
                <a:ext uri="{FF2B5EF4-FFF2-40B4-BE49-F238E27FC236}">
                  <a16:creationId xmlns:a16="http://schemas.microsoft.com/office/drawing/2014/main" id="{AC31B59C-8450-4595-B395-B86BCB94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Freeform: Shape 14">
              <a:extLst>
                <a:ext uri="{FF2B5EF4-FFF2-40B4-BE49-F238E27FC236}">
                  <a16:creationId xmlns:a16="http://schemas.microsoft.com/office/drawing/2014/main" id="{9FF4BA6E-92B7-48A3-891F-FF1DE970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4599F993-966A-49D6-952F-B95A79671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9158"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7" name="Graphic 9">
              <a:extLst>
                <a:ext uri="{FF2B5EF4-FFF2-40B4-BE49-F238E27FC236}">
                  <a16:creationId xmlns:a16="http://schemas.microsoft.com/office/drawing/2014/main" id="{90B896C1-7BD8-4907-8561-4AAB7316D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F34FFB17-4733-4A4C-9F36-CE82366C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BBD916BF-36A5-3E0C-CDD4-DB43AB6BC4D4}"/>
              </a:ext>
            </a:extLst>
          </p:cNvPr>
          <p:cNvSpPr>
            <a:spLocks noGrp="1"/>
          </p:cNvSpPr>
          <p:nvPr>
            <p:ph type="title"/>
          </p:nvPr>
        </p:nvSpPr>
        <p:spPr>
          <a:xfrm>
            <a:off x="242653" y="168275"/>
            <a:ext cx="8420518" cy="1552370"/>
          </a:xfrm>
        </p:spPr>
        <p:txBody>
          <a:bodyPr>
            <a:normAutofit/>
          </a:bodyPr>
          <a:lstStyle/>
          <a:p>
            <a:r>
              <a:rPr lang="da-DK" sz="4000" dirty="0" err="1"/>
              <a:t>Operant</a:t>
            </a:r>
            <a:r>
              <a:rPr lang="da-DK" sz="4000" dirty="0"/>
              <a:t> betingning (færdighedsindlæring) – B.F. Skinner</a:t>
            </a:r>
          </a:p>
        </p:txBody>
      </p:sp>
      <p:sp>
        <p:nvSpPr>
          <p:cNvPr id="3" name="Pladsholder til indhold 2">
            <a:extLst>
              <a:ext uri="{FF2B5EF4-FFF2-40B4-BE49-F238E27FC236}">
                <a16:creationId xmlns:a16="http://schemas.microsoft.com/office/drawing/2014/main" id="{7B3A6DBD-569A-50BB-F647-03E352BF1741}"/>
              </a:ext>
            </a:extLst>
          </p:cNvPr>
          <p:cNvSpPr>
            <a:spLocks noGrp="1"/>
          </p:cNvSpPr>
          <p:nvPr>
            <p:ph idx="1"/>
          </p:nvPr>
        </p:nvSpPr>
        <p:spPr>
          <a:xfrm>
            <a:off x="577308" y="2227341"/>
            <a:ext cx="7137422" cy="4372913"/>
          </a:xfrm>
        </p:spPr>
        <p:txBody>
          <a:bodyPr>
            <a:normAutofit lnSpcReduction="10000"/>
          </a:bodyPr>
          <a:lstStyle/>
          <a:p>
            <a:r>
              <a:rPr lang="da-DK" sz="2400" dirty="0"/>
              <a:t>Amerikansk psykolog</a:t>
            </a:r>
          </a:p>
          <a:p>
            <a:r>
              <a:rPr lang="da-DK" sz="2400" dirty="0"/>
              <a:t>Studerede adfærd hos dyr, især rotter og duer. Gennem sine eksperimenter opdagede han, at adfærd kunne ændres gennem positiv forstærkning.</a:t>
            </a:r>
          </a:p>
          <a:p>
            <a:r>
              <a:rPr lang="da-DK" sz="2400" dirty="0"/>
              <a:t>S = stimulus, R = respons, K = konsekvens</a:t>
            </a:r>
          </a:p>
          <a:p>
            <a:endParaRPr lang="da-DK" sz="2400" dirty="0"/>
          </a:p>
          <a:p>
            <a:r>
              <a:rPr lang="da-DK" sz="2400" dirty="0"/>
              <a:t>Skinner blev inspireret af Thorndikes ”trial-and-</a:t>
            </a:r>
            <a:r>
              <a:rPr lang="da-DK" sz="2400" dirty="0" err="1"/>
              <a:t>error</a:t>
            </a:r>
            <a:r>
              <a:rPr lang="da-DK" sz="2400" dirty="0"/>
              <a:t>”-læring.</a:t>
            </a:r>
            <a:endParaRPr lang="da-DK" sz="2800" dirty="0"/>
          </a:p>
          <a:p>
            <a:pPr lvl="1"/>
            <a:r>
              <a:rPr lang="da-DK" dirty="0"/>
              <a:t>Lærer nye færdigheder ved at prøve sig frem og fejle, indtil man til sidst lykkes med det, man forsøger at lære.</a:t>
            </a:r>
          </a:p>
          <a:p>
            <a:r>
              <a:rPr lang="da-DK" sz="2400" dirty="0"/>
              <a:t>Effektloven: Adfærd som efterfølges af succes, befæstes og indlæres.</a:t>
            </a:r>
          </a:p>
        </p:txBody>
      </p:sp>
      <p:pic>
        <p:nvPicPr>
          <p:cNvPr id="4" name="Billede 3">
            <a:extLst>
              <a:ext uri="{FF2B5EF4-FFF2-40B4-BE49-F238E27FC236}">
                <a16:creationId xmlns:a16="http://schemas.microsoft.com/office/drawing/2014/main" id="{5DB5292A-FD47-B862-727E-E7C0393F5B24}"/>
              </a:ext>
            </a:extLst>
          </p:cNvPr>
          <p:cNvPicPr>
            <a:picLocks noChangeAspect="1"/>
          </p:cNvPicPr>
          <p:nvPr/>
        </p:nvPicPr>
        <p:blipFill>
          <a:blip r:embed="rId3"/>
          <a:srcRect r="-2" b="15249"/>
          <a:stretch>
            <a:fillRect/>
          </a:stretch>
        </p:blipFill>
        <p:spPr>
          <a:xfrm>
            <a:off x="7918449" y="168275"/>
            <a:ext cx="3531759" cy="3531758"/>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24978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4" name="Graphic 9">
            <a:extLst>
              <a:ext uri="{FF2B5EF4-FFF2-40B4-BE49-F238E27FC236}">
                <a16:creationId xmlns:a16="http://schemas.microsoft.com/office/drawing/2014/main" id="{D9C0F9DF-6CF4-451E-A975-A223B0DD4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a:p>
        </p:txBody>
      </p:sp>
      <p:sp>
        <p:nvSpPr>
          <p:cNvPr id="1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8EE9ED10-03F2-2175-DA92-D3CE9126C398}"/>
              </a:ext>
            </a:extLst>
          </p:cNvPr>
          <p:cNvSpPr>
            <a:spLocks noGrp="1"/>
          </p:cNvSpPr>
          <p:nvPr>
            <p:ph type="title"/>
          </p:nvPr>
        </p:nvSpPr>
        <p:spPr>
          <a:xfrm>
            <a:off x="457200" y="758952"/>
            <a:ext cx="4503557" cy="1325563"/>
          </a:xfrm>
        </p:spPr>
        <p:txBody>
          <a:bodyPr anchor="b">
            <a:normAutofit/>
          </a:bodyPr>
          <a:lstStyle/>
          <a:p>
            <a:r>
              <a:rPr lang="da-DK" dirty="0" err="1"/>
              <a:t>Skinnerbox</a:t>
            </a:r>
            <a:endParaRPr lang="da-DK" dirty="0"/>
          </a:p>
        </p:txBody>
      </p:sp>
      <p:sp>
        <p:nvSpPr>
          <p:cNvPr id="3" name="Pladsholder til indhold 2">
            <a:extLst>
              <a:ext uri="{FF2B5EF4-FFF2-40B4-BE49-F238E27FC236}">
                <a16:creationId xmlns:a16="http://schemas.microsoft.com/office/drawing/2014/main" id="{8CD120AA-620D-EB83-9136-74BCFA359C03}"/>
              </a:ext>
            </a:extLst>
          </p:cNvPr>
          <p:cNvSpPr>
            <a:spLocks noGrp="1"/>
          </p:cNvSpPr>
          <p:nvPr>
            <p:ph idx="1"/>
          </p:nvPr>
        </p:nvSpPr>
        <p:spPr>
          <a:xfrm>
            <a:off x="457200" y="2286000"/>
            <a:ext cx="4503557" cy="3804458"/>
          </a:xfrm>
        </p:spPr>
        <p:txBody>
          <a:bodyPr>
            <a:normAutofit/>
          </a:bodyPr>
          <a:lstStyle/>
          <a:p>
            <a:r>
              <a:rPr lang="da-DK" dirty="0"/>
              <a:t>Man indlærer en adfærd, hvis den resulterer i en belønning</a:t>
            </a:r>
          </a:p>
          <a:p>
            <a:r>
              <a:rPr lang="da-DK" dirty="0"/>
              <a:t>Positiv og negativ forstærkning = øger adfærd</a:t>
            </a:r>
          </a:p>
          <a:p>
            <a:r>
              <a:rPr lang="da-DK" dirty="0"/>
              <a:t>Positiv og negativ straf = mindsker adfærd</a:t>
            </a:r>
          </a:p>
        </p:txBody>
      </p:sp>
      <p:pic>
        <p:nvPicPr>
          <p:cNvPr id="4" name="Content Placeholder 3">
            <a:extLst>
              <a:ext uri="{FF2B5EF4-FFF2-40B4-BE49-F238E27FC236}">
                <a16:creationId xmlns:a16="http://schemas.microsoft.com/office/drawing/2014/main" id="{5CE68AA5-A6C2-42F5-0315-4770A3F15C5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96520" y="1421733"/>
            <a:ext cx="2721177" cy="21126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lede 4">
            <a:extLst>
              <a:ext uri="{FF2B5EF4-FFF2-40B4-BE49-F238E27FC236}">
                <a16:creationId xmlns:a16="http://schemas.microsoft.com/office/drawing/2014/main" id="{AA7B4563-4ABB-C489-E936-5EED8866043C}"/>
              </a:ext>
            </a:extLst>
          </p:cNvPr>
          <p:cNvPicPr>
            <a:picLocks noChangeAspect="1"/>
          </p:cNvPicPr>
          <p:nvPr/>
        </p:nvPicPr>
        <p:blipFill>
          <a:blip r:embed="rId4"/>
          <a:stretch>
            <a:fillRect/>
          </a:stretch>
        </p:blipFill>
        <p:spPr>
          <a:xfrm>
            <a:off x="6935288" y="3653781"/>
            <a:ext cx="4582409" cy="2566148"/>
          </a:xfrm>
          <a:prstGeom prst="rect">
            <a:avLst/>
          </a:prstGeom>
        </p:spPr>
      </p:pic>
      <p:pic>
        <p:nvPicPr>
          <p:cNvPr id="6" name="Billede 5">
            <a:extLst>
              <a:ext uri="{FF2B5EF4-FFF2-40B4-BE49-F238E27FC236}">
                <a16:creationId xmlns:a16="http://schemas.microsoft.com/office/drawing/2014/main" id="{45280705-6593-9DC3-C7FC-2AD88BF600DB}"/>
              </a:ext>
            </a:extLst>
          </p:cNvPr>
          <p:cNvPicPr>
            <a:picLocks noChangeAspect="1"/>
          </p:cNvPicPr>
          <p:nvPr/>
        </p:nvPicPr>
        <p:blipFill>
          <a:blip r:embed="rId5"/>
          <a:stretch>
            <a:fillRect/>
          </a:stretch>
        </p:blipFill>
        <p:spPr>
          <a:xfrm>
            <a:off x="5414909" y="159568"/>
            <a:ext cx="3408707" cy="3437114"/>
          </a:xfrm>
          <a:prstGeom prst="rect">
            <a:avLst/>
          </a:prstGeom>
        </p:spPr>
      </p:pic>
    </p:spTree>
    <p:extLst>
      <p:ext uri="{BB962C8B-B14F-4D97-AF65-F5344CB8AC3E}">
        <p14:creationId xmlns:p14="http://schemas.microsoft.com/office/powerpoint/2010/main" val="297047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4"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1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4A76DC82-0F08-718D-B943-8B76BAA6A8C1}"/>
              </a:ext>
            </a:extLst>
          </p:cNvPr>
          <p:cNvSpPr>
            <a:spLocks noGrp="1"/>
          </p:cNvSpPr>
          <p:nvPr>
            <p:ph type="title"/>
          </p:nvPr>
        </p:nvSpPr>
        <p:spPr>
          <a:xfrm>
            <a:off x="457200" y="403123"/>
            <a:ext cx="7575755" cy="1209367"/>
          </a:xfrm>
        </p:spPr>
        <p:txBody>
          <a:bodyPr anchor="b">
            <a:normAutofit/>
          </a:bodyPr>
          <a:lstStyle/>
          <a:p>
            <a:r>
              <a:rPr lang="da-DK" dirty="0"/>
              <a:t>Øvelse 1 – med sidemakkeren</a:t>
            </a:r>
          </a:p>
        </p:txBody>
      </p:sp>
      <p:sp>
        <p:nvSpPr>
          <p:cNvPr id="3" name="Pladsholder til indhold 2">
            <a:extLst>
              <a:ext uri="{FF2B5EF4-FFF2-40B4-BE49-F238E27FC236}">
                <a16:creationId xmlns:a16="http://schemas.microsoft.com/office/drawing/2014/main" id="{64168509-0B98-2B13-45E5-106285D745AF}"/>
              </a:ext>
            </a:extLst>
          </p:cNvPr>
          <p:cNvSpPr>
            <a:spLocks noGrp="1"/>
          </p:cNvSpPr>
          <p:nvPr>
            <p:ph idx="1"/>
          </p:nvPr>
        </p:nvSpPr>
        <p:spPr>
          <a:xfrm>
            <a:off x="457199" y="2286000"/>
            <a:ext cx="5894439" cy="4252452"/>
          </a:xfrm>
        </p:spPr>
        <p:txBody>
          <a:bodyPr>
            <a:normAutofit/>
          </a:bodyPr>
          <a:lstStyle/>
          <a:p>
            <a:r>
              <a:rPr lang="da-DK" sz="2400" dirty="0"/>
              <a:t>Forklar forskellen på </a:t>
            </a:r>
            <a:r>
              <a:rPr lang="da-DK" sz="2400" b="1" dirty="0"/>
              <a:t>klassisk betingning </a:t>
            </a:r>
            <a:r>
              <a:rPr lang="da-DK" sz="2400" dirty="0"/>
              <a:t>(signalindlæring) og </a:t>
            </a:r>
            <a:r>
              <a:rPr lang="da-DK" sz="2400" b="1" dirty="0" err="1"/>
              <a:t>operant</a:t>
            </a:r>
            <a:r>
              <a:rPr lang="da-DK" sz="2400" b="1" dirty="0"/>
              <a:t> betingning </a:t>
            </a:r>
            <a:r>
              <a:rPr lang="da-DK" sz="2400" dirty="0"/>
              <a:t>(færdighedsindlæring) på en måde, så du selv kan se forskellen.</a:t>
            </a:r>
          </a:p>
          <a:p>
            <a:r>
              <a:rPr lang="da-DK" sz="2400" dirty="0"/>
              <a:t>Giv et eksempel på begge dele. </a:t>
            </a:r>
          </a:p>
          <a:p>
            <a:endParaRPr lang="da-DK" sz="2400" dirty="0"/>
          </a:p>
          <a:p>
            <a:r>
              <a:rPr lang="da-DK" sz="2400" dirty="0"/>
              <a:t>Find mindst én stærk grund til at forsvare behaviorismen som forklaringsmodel til menneskelig adfærd. Find også mindst ét kritikpunkt. </a:t>
            </a:r>
            <a:r>
              <a:rPr lang="da-DK" sz="2800" dirty="0"/>
              <a:t> </a:t>
            </a:r>
            <a:br>
              <a:rPr lang="da-DK" sz="2800" dirty="0"/>
            </a:br>
            <a:endParaRPr lang="da-DK" sz="2800" dirty="0"/>
          </a:p>
          <a:p>
            <a:endParaRPr lang="da-DK" sz="2400" dirty="0"/>
          </a:p>
        </p:txBody>
      </p:sp>
      <p:pic>
        <p:nvPicPr>
          <p:cNvPr id="5" name="Billede 4">
            <a:extLst>
              <a:ext uri="{FF2B5EF4-FFF2-40B4-BE49-F238E27FC236}">
                <a16:creationId xmlns:a16="http://schemas.microsoft.com/office/drawing/2014/main" id="{45A0535B-EE19-1289-B789-D35A88F8B9DD}"/>
              </a:ext>
            </a:extLst>
          </p:cNvPr>
          <p:cNvPicPr>
            <a:picLocks noChangeAspect="1"/>
          </p:cNvPicPr>
          <p:nvPr/>
        </p:nvPicPr>
        <p:blipFill>
          <a:blip r:embed="rId3"/>
          <a:stretch>
            <a:fillRect/>
          </a:stretch>
        </p:blipFill>
        <p:spPr>
          <a:xfrm>
            <a:off x="7048694" y="2429407"/>
            <a:ext cx="4593771" cy="2365792"/>
          </a:xfrm>
          <a:prstGeom prst="rect">
            <a:avLst/>
          </a:prstGeom>
        </p:spPr>
      </p:pic>
    </p:spTree>
    <p:extLst>
      <p:ext uri="{BB962C8B-B14F-4D97-AF65-F5344CB8AC3E}">
        <p14:creationId xmlns:p14="http://schemas.microsoft.com/office/powerpoint/2010/main" val="1558291481"/>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118</TotalTime>
  <Words>887</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Gill Sans Nova</vt:lpstr>
      <vt:lpstr>Wingdings</vt:lpstr>
      <vt:lpstr>TropicVTI</vt:lpstr>
      <vt:lpstr>Opsamling: Behaviorisme</vt:lpstr>
      <vt:lpstr>Behaviorisme </vt:lpstr>
      <vt:lpstr>Tre retninger inden for behaviorismen</vt:lpstr>
      <vt:lpstr>Klassisk betingning (signalindlæring) – Ivan Pavlov </vt:lpstr>
      <vt:lpstr>Vi kan overføre Pavlovs forsøg til rigtig mange aspekter af menneskets tilværelse</vt:lpstr>
      <vt:lpstr>Opsummering</vt:lpstr>
      <vt:lpstr>Operant betingning (færdighedsindlæring) – B.F. Skinner</vt:lpstr>
      <vt:lpstr>Skinnerbox</vt:lpstr>
      <vt:lpstr>Øvelse 1 – med sidemakkeren</vt:lpstr>
      <vt:lpstr>Øvelse 2 – med sidemakkeren</vt:lpstr>
      <vt:lpstr>Indlært hjælpeløshed – Martin Seligman</vt:lpstr>
      <vt:lpstr>Indlært hjælpeløshed: Konsekvenser</vt:lpstr>
      <vt:lpstr>Øvelse 3 – med sidemakkeren: Forestil jer følgende situation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Nørgaard Madsen (CSN - UCH)</dc:creator>
  <cp:lastModifiedBy>Clara Nørgaard Madsen (CSN - UCH)</cp:lastModifiedBy>
  <cp:revision>5</cp:revision>
  <dcterms:created xsi:type="dcterms:W3CDTF">2025-08-26T10:38:03Z</dcterms:created>
  <dcterms:modified xsi:type="dcterms:W3CDTF">2025-08-26T12:36:22Z</dcterms:modified>
</cp:coreProperties>
</file>