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8" r:id="rId13"/>
    <p:sldId id="268" r:id="rId14"/>
    <p:sldId id="269" r:id="rId1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5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77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10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25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511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9/1/2025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83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9/1/2025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25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9/1/2025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687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9/1/2025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7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9/1/2025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2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9/1/2025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64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779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89" r:id="rId6"/>
    <p:sldLayoutId id="2147483685" r:id="rId7"/>
    <p:sldLayoutId id="2147483686" r:id="rId8"/>
    <p:sldLayoutId id="2147483687" r:id="rId9"/>
    <p:sldLayoutId id="2147483688" r:id="rId10"/>
    <p:sldLayoutId id="214748369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drKCilEhC0&amp;t=2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Et mønster af forbundne punkter">
            <a:extLst>
              <a:ext uri="{FF2B5EF4-FFF2-40B4-BE49-F238E27FC236}">
                <a16:creationId xmlns:a16="http://schemas.microsoft.com/office/drawing/2014/main" id="{88115B57-14DA-981E-0AC2-0008D8D79D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444" r="1" b="1"/>
          <a:stretch>
            <a:fillRect/>
          </a:stretch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6136311-C81B-47C5-AE0A-5641A5A59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24436" y="1066800"/>
            <a:ext cx="4389120" cy="4724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641A99-32E9-005C-E5D0-1488B8B8A4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0487" y="1562100"/>
            <a:ext cx="3774876" cy="3151963"/>
          </a:xfrm>
        </p:spPr>
        <p:txBody>
          <a:bodyPr anchor="t">
            <a:normAutofit fontScale="90000"/>
          </a:bodyPr>
          <a:lstStyle/>
          <a:p>
            <a:r>
              <a:rPr lang="da-DK" sz="4800" dirty="0"/>
              <a:t>Lydighedens dilemma: </a:t>
            </a:r>
            <a:r>
              <a:rPr lang="da-DK" sz="4800" dirty="0" err="1"/>
              <a:t>Milgram</a:t>
            </a:r>
            <a:r>
              <a:rPr lang="da-DK" sz="4800" dirty="0"/>
              <a:t>-eksperimentet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4139E17-D7D1-569F-2644-87AD992AB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0487" y="4358566"/>
            <a:ext cx="3579790" cy="875824"/>
          </a:xfrm>
        </p:spPr>
        <p:txBody>
          <a:bodyPr>
            <a:normAutofit/>
          </a:bodyPr>
          <a:lstStyle/>
          <a:p>
            <a:r>
              <a:rPr lang="da-DK" dirty="0"/>
              <a:t>CSN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CC73A33-65FF-41A9-A3B0-006753CD1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24436" y="5780876"/>
            <a:ext cx="438912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668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AFE03A-0590-CE5D-A3B5-CB8285182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5737859" cy="1097280"/>
          </a:xfrm>
        </p:spPr>
        <p:txBody>
          <a:bodyPr>
            <a:normAutofit/>
          </a:bodyPr>
          <a:lstStyle/>
          <a:p>
            <a:r>
              <a:rPr lang="da-DK" dirty="0"/>
              <a:t>Forsøgspersonerne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3FE100-D0AB-4AE2-824B-60CFA31EC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C0DC158-AB21-103C-3FBA-71D79FE9B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086" y="2402601"/>
            <a:ext cx="6187938" cy="3978101"/>
          </a:xfrm>
        </p:spPr>
        <p:txBody>
          <a:bodyPr>
            <a:normAutofit/>
          </a:bodyPr>
          <a:lstStyle/>
          <a:p>
            <a:r>
              <a:rPr lang="da-DK" sz="2400" dirty="0"/>
              <a:t>40 mænd mellem 20 og 50 år blev rekrutteret gennem avisannoncer og breve</a:t>
            </a:r>
          </a:p>
          <a:p>
            <a:r>
              <a:rPr lang="da-DK" sz="2400" dirty="0"/>
              <a:t>Betales med hvad der vil svare til ca. 200kr i dag ligegyldigt, hvordan forsøget forløber</a:t>
            </a:r>
          </a:p>
          <a:p>
            <a:r>
              <a:rPr lang="da-DK" sz="2400" dirty="0"/>
              <a:t>Informeres om, at studiet omhandler effekten af straf på indlæring</a:t>
            </a:r>
          </a:p>
          <a:p>
            <a:endParaRPr lang="da-DK" sz="2400" dirty="0"/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54BCC562-AC2F-C045-9A1B-8A46C767E5D4}"/>
              </a:ext>
            </a:extLst>
          </p:cNvPr>
          <p:cNvGrpSpPr>
            <a:grpSpLocks/>
          </p:cNvGrpSpPr>
          <p:nvPr/>
        </p:nvGrpSpPr>
        <p:grpSpPr bwMode="auto">
          <a:xfrm>
            <a:off x="7176091" y="2139884"/>
            <a:ext cx="4375829" cy="3095205"/>
            <a:chOff x="0" y="-4"/>
            <a:chExt cx="625" cy="442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AABF9117-767F-3148-80D7-01A0DB48E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295" b="33437"/>
            <a:stretch>
              <a:fillRect/>
            </a:stretch>
          </p:blipFill>
          <p:spPr bwMode="auto">
            <a:xfrm>
              <a:off x="5" y="-4"/>
              <a:ext cx="615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DA78186A-C8D7-A14E-9DAA-D15B3B2BA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2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62311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A012639-4158-213A-BD14-6151B490B1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423" b="5307"/>
          <a:stretch>
            <a:fillRect/>
          </a:stretch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9D00D9-C4F5-471E-BE2C-126CB112A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0D0254-119A-3C15-6034-E5D867440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14400"/>
            <a:ext cx="4892948" cy="34278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Nu </a:t>
            </a:r>
            <a:r>
              <a:rPr lang="en-US" sz="5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skal</a:t>
            </a:r>
            <a: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vi se, </a:t>
            </a:r>
            <a:r>
              <a:rPr lang="en-US" sz="5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hvordan</a:t>
            </a:r>
            <a: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det </a:t>
            </a:r>
            <a:r>
              <a:rPr lang="en-US" sz="5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blev</a:t>
            </a:r>
            <a: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udført</a:t>
            </a:r>
            <a:endParaRPr lang="en-US" sz="54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AF61634-9F26-5AA8-F41C-13B76ACE3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970" y="5253051"/>
            <a:ext cx="4892948" cy="8129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sz="1800" b="1" cap="all" spc="300">
                <a:solidFill>
                  <a:srgbClr val="FFFFFF"/>
                </a:solidFill>
                <a:hlinkClick r:id="rId3"/>
              </a:rPr>
              <a:t>https://www.youtube.com/watch?v=rdrKCilEhC0&amp;t=2s</a:t>
            </a:r>
            <a:r>
              <a:rPr lang="en-US" sz="1800" b="1" cap="all" spc="300">
                <a:solidFill>
                  <a:srgbClr val="FFFFFF"/>
                </a:solidFill>
              </a:rPr>
              <a:t>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20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1916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23D514-959F-D8DA-EF65-BAE8BC7AA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14399"/>
            <a:ext cx="10847494" cy="1171069"/>
          </a:xfrm>
        </p:spPr>
        <p:txBody>
          <a:bodyPr anchor="t">
            <a:normAutofit/>
          </a:bodyPr>
          <a:lstStyle/>
          <a:p>
            <a:r>
              <a:rPr lang="da-DK" dirty="0"/>
              <a:t>Resultater 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613A972-4D2C-6FE5-14EB-A446E76EB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" y="2256287"/>
            <a:ext cx="4775185" cy="3760459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94793E8-DD96-A001-599C-855BCF961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7754" y="763680"/>
            <a:ext cx="5711014" cy="5509099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da-DK" sz="2400" dirty="0"/>
              <a:t>Selvom autoriteten ikke har en nogen reel magt, men blot har videnskaben og det anerkendte Yale University i ryggen er:</a:t>
            </a:r>
          </a:p>
          <a:p>
            <a:pPr lvl="1">
              <a:lnSpc>
                <a:spcPct val="110000"/>
              </a:lnSpc>
            </a:pPr>
            <a:r>
              <a:rPr lang="da-DK" sz="2200" dirty="0"/>
              <a:t>100% var villige til at give 300 volt </a:t>
            </a:r>
          </a:p>
          <a:p>
            <a:pPr lvl="1">
              <a:lnSpc>
                <a:spcPct val="110000"/>
              </a:lnSpc>
            </a:pPr>
            <a:r>
              <a:rPr lang="da-DK" sz="2200" dirty="0"/>
              <a:t>65% var villige til at gå hele vejen og give 450 volt </a:t>
            </a:r>
          </a:p>
          <a:p>
            <a:pPr>
              <a:lnSpc>
                <a:spcPct val="110000"/>
              </a:lnSpc>
            </a:pPr>
            <a:r>
              <a:rPr lang="da-DK" sz="2400" dirty="0"/>
              <a:t>Eksperimentet viste at et almindeligt menneskes lydighed overfor en autoritet er meget større end mennesket selv tror, i forhold til personens egen frie vilje og samvittighed.</a:t>
            </a:r>
          </a:p>
          <a:p>
            <a:pPr>
              <a:lnSpc>
                <a:spcPct val="110000"/>
              </a:lnSpc>
            </a:pPr>
            <a:endParaRPr lang="da-DK" sz="24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EA0F4A6-3CC9-C9E2-BA02-58FA29F7D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2253" y="6272784"/>
            <a:ext cx="1084749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74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350C9486-82F4-AA47-8219-243CF2C3C72D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43" b="89732" l="9821" r="89732">
                        <a14:foregroundMark x1="18750" y1="72768" x2="18750" y2="72768"/>
                        <a14:foregroundMark x1="26786" y1="72768" x2="26786" y2="72768"/>
                        <a14:foregroundMark x1="35714" y1="74554" x2="35714" y2="74554"/>
                        <a14:foregroundMark x1="45982" y1="76339" x2="45982" y2="76339"/>
                        <a14:foregroundMark x1="57143" y1="74107" x2="57143" y2="74107"/>
                        <a14:foregroundMark x1="64286" y1="73661" x2="64286" y2="73661"/>
                        <a14:foregroundMark x1="74107" y1="73661" x2="74107" y2="73661"/>
                        <a14:foregroundMark x1="77679" y1="75893" x2="77679" y2="75893"/>
                        <a14:foregroundMark x1="70536" y1="84375" x2="70536" y2="84375"/>
                        <a14:foregroundMark x1="56250" y1="88393" x2="56250" y2="88393"/>
                        <a14:foregroundMark x1="51786" y1="86607" x2="51786" y2="86607"/>
                        <a14:foregroundMark x1="39732" y1="86161" x2="39732" y2="86161"/>
                        <a14:foregroundMark x1="27232" y1="85268" x2="27232" y2="85268"/>
                        <a14:foregroundMark x1="48661" y1="7143" x2="48661" y2="7143"/>
                        <a14:backgroundMark x1="65625" y1="73661" x2="65625" y2="736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90448" y="0"/>
            <a:ext cx="1657978" cy="165797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2569C34-AC42-A2BE-1078-2D84377BC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535" y="1096917"/>
            <a:ext cx="10890929" cy="1097280"/>
          </a:xfrm>
        </p:spPr>
        <p:txBody>
          <a:bodyPr>
            <a:noAutofit/>
          </a:bodyPr>
          <a:lstStyle/>
          <a:p>
            <a:r>
              <a:rPr lang="da-DK" dirty="0"/>
              <a:t>Er I overraskede over, at så mange kan overtales til at give et uskyldigt menneske stød?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21EB0DD-A7CC-1545-A978-3BADA93B769F}"/>
              </a:ext>
            </a:extLst>
          </p:cNvPr>
          <p:cNvGrpSpPr>
            <a:grpSpLocks/>
          </p:cNvGrpSpPr>
          <p:nvPr/>
        </p:nvGrpSpPr>
        <p:grpSpPr bwMode="auto">
          <a:xfrm>
            <a:off x="854109" y="2622620"/>
            <a:ext cx="6974759" cy="3917591"/>
            <a:chOff x="0" y="0"/>
            <a:chExt cx="490" cy="32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29103A5-F691-2A4E-B0A3-49B6FB44F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" y="35"/>
              <a:ext cx="468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6098ABD-8AC8-1445-B25F-CA7D9E66E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90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pic>
        <p:nvPicPr>
          <p:cNvPr id="8" name="Picture 8">
            <a:extLst>
              <a:ext uri="{FF2B5EF4-FFF2-40B4-BE49-F238E27FC236}">
                <a16:creationId xmlns:a16="http://schemas.microsoft.com/office/drawing/2014/main" id="{E608183E-D4DB-834B-B222-8AA3D50A87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437" y="3291114"/>
            <a:ext cx="3470989" cy="2193131"/>
          </a:xfrm>
          <a:prstGeom prst="rect">
            <a:avLst/>
          </a:prstGeom>
          <a:noFill/>
          <a:ln>
            <a:noFill/>
          </a:ln>
          <a:effectLst>
            <a:outerShdw dist="38100" dir="54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064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EF51935-981D-74E9-C901-3C71144DA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02090"/>
            <a:ext cx="5620044" cy="287800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da-DK" sz="4400" noProof="0" dirty="0"/>
              <a:t>Arbejdsspørgsmål til </a:t>
            </a:r>
            <a:r>
              <a:rPr lang="da-DK" sz="4400" noProof="0" dirty="0" err="1"/>
              <a:t>Milgrams</a:t>
            </a:r>
            <a:r>
              <a:rPr lang="da-DK" sz="4400" noProof="0" dirty="0"/>
              <a:t> lydighedseksperiment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D7B6BE-A4E0-4483-BEC5-493AC3E5D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44596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6A6DB536-7905-9696-483F-682F9009C5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32396" y="2377404"/>
            <a:ext cx="4234095" cy="346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140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061564E-0403-02C5-D94E-69990577A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590077"/>
            <a:ext cx="5167868" cy="1421603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da-DK" dirty="0" err="1"/>
              <a:t>Milgram</a:t>
            </a:r>
            <a:r>
              <a:rPr lang="da-DK" dirty="0"/>
              <a:t>-eksperimentet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469FD75-D34E-6291-62F3-901B50674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2176036"/>
            <a:ext cx="4261104" cy="4121887"/>
          </a:xfrm>
        </p:spPr>
        <p:txBody>
          <a:bodyPr>
            <a:normAutofit/>
          </a:bodyPr>
          <a:lstStyle/>
          <a:p>
            <a:r>
              <a:rPr lang="da-DK" sz="2400" dirty="0"/>
              <a:t>Ville du deltage i et videnskabeligt forsøg for at hjælpe med at undersøge, hvordan vi lærer bedst?</a:t>
            </a:r>
          </a:p>
          <a:p>
            <a:r>
              <a:rPr lang="da-DK" sz="2400" dirty="0"/>
              <a:t>Du ville få lidt løn, det kræver ikke en stor indsats, og det tager ikke lang tid.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BB757A77-D104-1CB9-3CCC-C523A549A7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657" r="-1" b="9244"/>
          <a:stretch>
            <a:fillRect/>
          </a:stretch>
        </p:blipFill>
        <p:spPr>
          <a:xfrm>
            <a:off x="5671128" y="914399"/>
            <a:ext cx="6520872" cy="5353521"/>
          </a:xfrm>
          <a:prstGeom prst="rect">
            <a:avLst/>
          </a:prstGeom>
        </p:spPr>
      </p:pic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92025DBA-8780-9CA0-2826-FF6E3BD1A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672328" y="6267921"/>
            <a:ext cx="6519672" cy="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650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31A649-9BE0-A89B-7ADA-69A71711D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060104"/>
            <a:ext cx="7629714" cy="1097280"/>
          </a:xfrm>
        </p:spPr>
        <p:txBody>
          <a:bodyPr>
            <a:noAutofit/>
          </a:bodyPr>
          <a:lstStyle/>
          <a:p>
            <a:r>
              <a:rPr lang="da-DK" dirty="0"/>
              <a:t>Forsøget undersøger indlæringseffekten af afstraffelse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7FAC241-4071-5623-67EE-283E36782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451546"/>
            <a:ext cx="7860825" cy="4406454"/>
          </a:xfrm>
        </p:spPr>
        <p:txBody>
          <a:bodyPr>
            <a:normAutofit/>
          </a:bodyPr>
          <a:lstStyle/>
          <a:p>
            <a:r>
              <a:rPr lang="da-DK" sz="2400" dirty="0"/>
              <a:t>Lærer vi bedre, hvis vi får en straf, når vi laver fejl?</a:t>
            </a:r>
          </a:p>
          <a:p>
            <a:endParaRPr lang="da-DK" sz="2400" dirty="0"/>
          </a:p>
          <a:p>
            <a:pPr marL="0" indent="0">
              <a:buNone/>
            </a:pPr>
            <a:endParaRPr lang="da-DK" sz="2400" dirty="0"/>
          </a:p>
          <a:p>
            <a:r>
              <a:rPr lang="da-DK" sz="2400" dirty="0"/>
              <a:t>I forsøget har du trukket rollen som lærer, og den anden forsøgsperson skal være elev.</a:t>
            </a:r>
          </a:p>
          <a:p>
            <a:pPr lvl="1"/>
            <a:r>
              <a:rPr lang="da-DK" sz="2000" dirty="0"/>
              <a:t>Du skal rose ved korrekte svar og straffe ved forkerte.</a:t>
            </a:r>
          </a:p>
          <a:p>
            <a:pPr lvl="1"/>
            <a:r>
              <a:rPr lang="da-DK" sz="2000" dirty="0"/>
              <a:t>Hver gang eleven svarer forkert, skal du øge stødets styrke med 15 volt.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DC869633-3009-D755-2618-2BD384046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16" y="3429000"/>
            <a:ext cx="8508265" cy="741065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EB5B3482-81E0-8BA5-A335-903A677D3B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280" t="16437" r="24535" b="16346"/>
          <a:stretch>
            <a:fillRect/>
          </a:stretch>
        </p:blipFill>
        <p:spPr>
          <a:xfrm>
            <a:off x="8940181" y="631309"/>
            <a:ext cx="2954215" cy="402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80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0271AA-D576-914F-7544-5B65E2B2E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173499"/>
            <a:ext cx="10890929" cy="1097280"/>
          </a:xfrm>
        </p:spPr>
        <p:txBody>
          <a:bodyPr/>
          <a:lstStyle/>
          <a:p>
            <a:r>
              <a:rPr lang="da-DK" dirty="0"/>
              <a:t>Men er menneskene onde?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FAE4DE5-5CB9-A892-D17E-6032BA7F4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633472"/>
            <a:ext cx="6914290" cy="3566160"/>
          </a:xfrm>
        </p:spPr>
        <p:txBody>
          <a:bodyPr>
            <a:normAutofit/>
          </a:bodyPr>
          <a:lstStyle/>
          <a:p>
            <a:r>
              <a:rPr lang="da-DK" sz="2400" dirty="0"/>
              <a:t>Eller </a:t>
            </a:r>
            <a:r>
              <a:rPr lang="da-DK" sz="2400" noProof="0" dirty="0"/>
              <a:t>kan</a:t>
            </a:r>
            <a:r>
              <a:rPr lang="en-US" sz="2400" dirty="0"/>
              <a:t> vi </a:t>
            </a:r>
            <a:r>
              <a:rPr lang="da-DK" sz="2400" noProof="0" dirty="0"/>
              <a:t>måske forstå menneskers ondskabsfulde handlinger på en anden måde?</a:t>
            </a:r>
            <a:endParaRPr lang="da-DK" sz="2400" dirty="0"/>
          </a:p>
        </p:txBody>
      </p:sp>
      <p:pic>
        <p:nvPicPr>
          <p:cNvPr id="4" name="Graphic 6" descr="Devil Face with Solid Fill">
            <a:extLst>
              <a:ext uri="{FF2B5EF4-FFF2-40B4-BE49-F238E27FC236}">
                <a16:creationId xmlns:a16="http://schemas.microsoft.com/office/drawing/2014/main" id="{BBFB53F3-7DBD-C078-56DA-6CFC45A53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4370" y="1722139"/>
            <a:ext cx="4237686" cy="423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88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A45742-FC98-95DE-8F63-B074C5E73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14399"/>
            <a:ext cx="10847494" cy="1171069"/>
          </a:xfrm>
        </p:spPr>
        <p:txBody>
          <a:bodyPr anchor="t">
            <a:normAutofit/>
          </a:bodyPr>
          <a:lstStyle/>
          <a:p>
            <a:r>
              <a:rPr lang="da-DK" dirty="0"/>
              <a:t>Onde handlinger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DD7D2E02-F05C-E2AA-F5A9-A72AD046F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" y="2095821"/>
            <a:ext cx="5648193" cy="3699566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9CFFAC9-CFBC-C8D8-6F56-05F1E7410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2153" y="994788"/>
            <a:ext cx="5184949" cy="5021959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da-DK" sz="2400" dirty="0"/>
              <a:t>Hvad er det ved menneskets natur, der gør, at vi kan handle helt uhæmmet, voldsomt og ondskabsfuldt i visse situationer?</a:t>
            </a:r>
          </a:p>
          <a:p>
            <a:pPr>
              <a:lnSpc>
                <a:spcPct val="110000"/>
              </a:lnSpc>
            </a:pPr>
            <a:r>
              <a:rPr lang="da-DK" sz="2400" dirty="0"/>
              <a:t>Hvad er det ved vores natur, der gør, at vi ikke begrænses af samvittighed, medmenneskelighed og omsorg?</a:t>
            </a:r>
          </a:p>
          <a:p>
            <a:pPr marL="0" indent="0">
              <a:lnSpc>
                <a:spcPct val="110000"/>
              </a:lnSpc>
              <a:buNone/>
            </a:pPr>
            <a:endParaRPr lang="da-DK" sz="2400" dirty="0"/>
          </a:p>
          <a:p>
            <a:pPr marL="0" indent="0">
              <a:lnSpc>
                <a:spcPct val="110000"/>
              </a:lnSpc>
              <a:buNone/>
            </a:pPr>
            <a:r>
              <a:rPr lang="da-DK" sz="2400" dirty="0"/>
              <a:t>Dette satte psykologen Stanley </a:t>
            </a:r>
            <a:r>
              <a:rPr lang="da-DK" sz="2400" dirty="0" err="1"/>
              <a:t>Milgram</a:t>
            </a:r>
            <a:r>
              <a:rPr lang="da-DK" sz="2400" dirty="0"/>
              <a:t> sig for at undersøge i begyndelsen af 1960’erne</a:t>
            </a:r>
          </a:p>
          <a:p>
            <a:pPr>
              <a:lnSpc>
                <a:spcPct val="110000"/>
              </a:lnSpc>
            </a:pPr>
            <a:endParaRPr lang="da-DK" sz="24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EA0F4A6-3CC9-C9E2-BA02-58FA29F7D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2253" y="6272784"/>
            <a:ext cx="1084749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782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4CDE899-24C9-27F7-4FB5-B73800206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14399"/>
            <a:ext cx="10847494" cy="1171069"/>
          </a:xfrm>
        </p:spPr>
        <p:txBody>
          <a:bodyPr anchor="t">
            <a:normAutofit/>
          </a:bodyPr>
          <a:lstStyle/>
          <a:p>
            <a:r>
              <a:rPr lang="da-DK"/>
              <a:t>Milgrams lydighedsforsøg</a:t>
            </a: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FEB7A40-46BA-7EA7-6F4F-1FACDC6DD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" y="2256287"/>
            <a:ext cx="5530085" cy="3760459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9ADA39C-8D45-D9B3-8DE8-A107D9042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1586" y="1944164"/>
            <a:ext cx="5118161" cy="4328620"/>
          </a:xfrm>
        </p:spPr>
        <p:txBody>
          <a:bodyPr anchor="t">
            <a:normAutofit/>
          </a:bodyPr>
          <a:lstStyle/>
          <a:p>
            <a:r>
              <a:rPr lang="da-DK" altLang="da-DK" sz="2400" dirty="0" err="1"/>
              <a:t>Milgram</a:t>
            </a:r>
            <a:r>
              <a:rPr lang="da-DK" altLang="da-DK" sz="2400" dirty="0"/>
              <a:t> var især motiveret af at forsøge at forstå, hvordan tyskerne havde kunnet tillade udryddelsen af jøderne i Anden Verdenskrig få år forinden.</a:t>
            </a:r>
          </a:p>
          <a:p>
            <a:r>
              <a:rPr lang="da-DK" altLang="da-DK" sz="2400" dirty="0"/>
              <a:t>Han </a:t>
            </a:r>
            <a:r>
              <a:rPr lang="da-DK" sz="2400" dirty="0"/>
              <a:t>giver et socialpsykologisk indblik i, hvad der kan få almindelige mennesker til at udføre onde handlinger mod andre.</a:t>
            </a:r>
          </a:p>
          <a:p>
            <a:endParaRPr lang="da-DK" altLang="da-DK" sz="2400" dirty="0"/>
          </a:p>
          <a:p>
            <a:endParaRPr lang="da-DK" sz="2400" dirty="0"/>
          </a:p>
        </p:txBody>
      </p: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2EA0F4A6-3CC9-C9E2-BA02-58FA29F7D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2253" y="6272784"/>
            <a:ext cx="1084749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859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57D384-333F-0731-3D53-FD71D1E9D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Milgrams</a:t>
            </a:r>
            <a:r>
              <a:rPr lang="da-DK" dirty="0"/>
              <a:t> undring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E8D70A2-0377-2C3A-D1F8-010D19CAC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altLang="da-DK" sz="2400" dirty="0"/>
              <a:t>Hvordan kan et mareridt som Holocaust overhovedet realiseres?</a:t>
            </a:r>
          </a:p>
          <a:p>
            <a:r>
              <a:rPr lang="da-DK" altLang="da-DK" sz="2400" dirty="0"/>
              <a:t>Hvordan får man almindelige mennesker til at skade uskyldige?</a:t>
            </a:r>
          </a:p>
          <a:p>
            <a:pPr marL="0" indent="0">
              <a:buNone/>
            </a:pPr>
            <a:r>
              <a:rPr lang="da-DK" altLang="da-DK" sz="2400" dirty="0">
                <a:solidFill>
                  <a:srgbClr val="FF0000"/>
                </a:solidFill>
              </a:rPr>
              <a:t>	Og hvor langt er de villige til at gå?</a:t>
            </a:r>
          </a:p>
          <a:p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2382074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B79DA0-E7ED-84E8-7DBD-6F5AB0014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Autoritetens magt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A100133-8F46-2612-C625-0B624A263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400" dirty="0" err="1"/>
              <a:t>Milgram</a:t>
            </a:r>
            <a:r>
              <a:rPr lang="da-DK" sz="2400" dirty="0"/>
              <a:t> havde en teori om, at autoriteter havde væsentlig betydning for, at så mange almindelige mennesker kunne udføre grusomme handlinger under 2. verdenskrig.</a:t>
            </a:r>
          </a:p>
          <a:p>
            <a:r>
              <a:rPr lang="da-DK" sz="2400" dirty="0"/>
              <a:t>Han var altså særligt interesseret i farerne ved gruppeadfærd, mere specifikt blind lydighed overfor autoriteter.</a:t>
            </a:r>
          </a:p>
        </p:txBody>
      </p:sp>
    </p:spTree>
    <p:extLst>
      <p:ext uri="{BB962C8B-B14F-4D97-AF65-F5344CB8AC3E}">
        <p14:creationId xmlns:p14="http://schemas.microsoft.com/office/powerpoint/2010/main" val="1620736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06BD704-01C2-4341-B99A-116CC7EC5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11FEE65-B65A-626C-7A54-D90F1C0D37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42" r="10726" b="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225C01B-A296-4FAA-AA46-794F27DF6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894" y="979075"/>
            <a:ext cx="5777024" cy="5074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68346C-F79D-7923-1405-D9E699610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53" y="983460"/>
            <a:ext cx="5715462" cy="1516417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da-DK" dirty="0"/>
              <a:t>Dette undersøgte han vha. følgende: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2713E66-598D-4B8A-9D2A-67C7AF46E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85673" y="979075"/>
            <a:ext cx="0" cy="507492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AC18727-66D6-CB8C-9DC9-1A5287565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853" y="2341266"/>
            <a:ext cx="5639059" cy="371272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da-DK" altLang="da-DK" dirty="0"/>
              <a:t>To lokaler i en højstatus-institution (Yale University)</a:t>
            </a:r>
          </a:p>
          <a:p>
            <a:pPr>
              <a:lnSpc>
                <a:spcPct val="110000"/>
              </a:lnSpc>
            </a:pPr>
            <a:r>
              <a:rPr lang="da-DK" altLang="da-DK" dirty="0"/>
              <a:t>En universitetsprofessor</a:t>
            </a:r>
          </a:p>
          <a:p>
            <a:pPr>
              <a:lnSpc>
                <a:spcPct val="110000"/>
              </a:lnSpc>
            </a:pPr>
            <a:r>
              <a:rPr lang="da-DK" altLang="da-DK" dirty="0"/>
              <a:t>En skuespiller</a:t>
            </a:r>
          </a:p>
          <a:p>
            <a:pPr>
              <a:lnSpc>
                <a:spcPct val="110000"/>
              </a:lnSpc>
            </a:pPr>
            <a:r>
              <a:rPr lang="da-DK" altLang="da-DK" dirty="0"/>
              <a:t>En laboratoriekittel</a:t>
            </a:r>
          </a:p>
          <a:p>
            <a:pPr>
              <a:lnSpc>
                <a:spcPct val="110000"/>
              </a:lnSpc>
            </a:pPr>
            <a:r>
              <a:rPr lang="da-DK" altLang="da-DK" dirty="0"/>
              <a:t>En "elektrisk stol" med elektroder til eleven</a:t>
            </a:r>
          </a:p>
          <a:p>
            <a:pPr>
              <a:lnSpc>
                <a:spcPct val="110000"/>
              </a:lnSpc>
            </a:pPr>
            <a:r>
              <a:rPr lang="da-DK" altLang="da-DK" dirty="0"/>
              <a:t>En strømgenerator, hvor læreren kan udløse stød</a:t>
            </a:r>
          </a:p>
        </p:txBody>
      </p:sp>
    </p:spTree>
    <p:extLst>
      <p:ext uri="{BB962C8B-B14F-4D97-AF65-F5344CB8AC3E}">
        <p14:creationId xmlns:p14="http://schemas.microsoft.com/office/powerpoint/2010/main" val="205549957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514</Words>
  <Application>Microsoft Office PowerPoint</Application>
  <PresentationFormat>Widescreen</PresentationFormat>
  <Paragraphs>49</Paragraphs>
  <Slides>14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17" baseType="lpstr">
      <vt:lpstr>Arial</vt:lpstr>
      <vt:lpstr>Grandview Display</vt:lpstr>
      <vt:lpstr>DashVTI</vt:lpstr>
      <vt:lpstr>Lydighedens dilemma: Milgram-eksperimentet</vt:lpstr>
      <vt:lpstr>Milgram-eksperimentet</vt:lpstr>
      <vt:lpstr>Forsøget undersøger indlæringseffekten af afstraffelse</vt:lpstr>
      <vt:lpstr>Men er menneskene onde?</vt:lpstr>
      <vt:lpstr>Onde handlinger</vt:lpstr>
      <vt:lpstr>Milgrams lydighedsforsøg</vt:lpstr>
      <vt:lpstr>Milgrams undring</vt:lpstr>
      <vt:lpstr>Autoritetens magt</vt:lpstr>
      <vt:lpstr>Dette undersøgte han vha. følgende:</vt:lpstr>
      <vt:lpstr>Forsøgspersonerne</vt:lpstr>
      <vt:lpstr>Nu skal vi se, hvordan det blev udført</vt:lpstr>
      <vt:lpstr>Resultater </vt:lpstr>
      <vt:lpstr>Er I overraskede over, at så mange kan overtales til at give et uskyldigt menneske stød?</vt:lpstr>
      <vt:lpstr>Arbejdsspørgsmål til Milgrams lydighedseksperiment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Clara Nørgaard Madsen (CSN - UCH)</dc:creator>
  <cp:lastModifiedBy>Clara Nørgaard Madsen (CSN - UCH)</cp:lastModifiedBy>
  <cp:revision>6</cp:revision>
  <dcterms:created xsi:type="dcterms:W3CDTF">2025-09-01T07:15:45Z</dcterms:created>
  <dcterms:modified xsi:type="dcterms:W3CDTF">2025-09-01T08:09:54Z</dcterms:modified>
</cp:coreProperties>
</file>