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283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9A3B8-554D-4D65-AFF6-B47F1786472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2B63862-C25E-4AA7-A2BA-0FC6CBB07479}">
      <dgm:prSet custT="1"/>
      <dgm:spPr/>
      <dgm:t>
        <a:bodyPr/>
        <a:lstStyle/>
        <a:p>
          <a:r>
            <a:rPr lang="da-DK" sz="2400" b="1" dirty="0"/>
            <a:t>Primærgruppe</a:t>
          </a:r>
          <a:r>
            <a:rPr lang="da-DK" sz="2400" dirty="0"/>
            <a:t>: Tætte, følelsesmæssige relationer og tæt kontakt mellem medlemmerne. Fx familien og nære venner, hvilket former individets identitet.</a:t>
          </a:r>
          <a:endParaRPr lang="en-US" sz="2400" dirty="0"/>
        </a:p>
      </dgm:t>
    </dgm:pt>
    <dgm:pt modelId="{B21DFC5A-DE3B-4233-A533-C820C2E56F37}" type="parTrans" cxnId="{FD20975A-1A1B-42BD-B363-E81D357B5FA2}">
      <dgm:prSet/>
      <dgm:spPr/>
      <dgm:t>
        <a:bodyPr/>
        <a:lstStyle/>
        <a:p>
          <a:endParaRPr lang="en-US" sz="2000"/>
        </a:p>
      </dgm:t>
    </dgm:pt>
    <dgm:pt modelId="{6FF81C95-020C-4D5C-AAFE-DF4F238989B2}" type="sibTrans" cxnId="{FD20975A-1A1B-42BD-B363-E81D357B5FA2}">
      <dgm:prSet/>
      <dgm:spPr/>
      <dgm:t>
        <a:bodyPr/>
        <a:lstStyle/>
        <a:p>
          <a:endParaRPr lang="en-US" sz="2000"/>
        </a:p>
      </dgm:t>
    </dgm:pt>
    <dgm:pt modelId="{6916F0DC-79D1-48B3-81D4-B30D3BF06DA1}">
      <dgm:prSet custT="1"/>
      <dgm:spPr/>
      <dgm:t>
        <a:bodyPr/>
        <a:lstStyle/>
        <a:p>
          <a:r>
            <a:rPr lang="da-DK" sz="2400" b="1" dirty="0"/>
            <a:t>Sekundærgruppe</a:t>
          </a:r>
          <a:r>
            <a:rPr lang="da-DK" sz="2400" dirty="0"/>
            <a:t>: Større, ofte mere uformel eller formel gruppe med overfladiske relationer og fælles interesser. Fx en arbejdsplads eller en sportsklub. </a:t>
          </a:r>
          <a:endParaRPr lang="en-US" sz="2400" dirty="0"/>
        </a:p>
      </dgm:t>
    </dgm:pt>
    <dgm:pt modelId="{92F7D465-8A7B-4CFB-AE0C-0C55CA162784}" type="parTrans" cxnId="{0EFABABB-C298-4C29-8EB1-1521C83A55EB}">
      <dgm:prSet/>
      <dgm:spPr/>
      <dgm:t>
        <a:bodyPr/>
        <a:lstStyle/>
        <a:p>
          <a:endParaRPr lang="en-US" sz="2000"/>
        </a:p>
      </dgm:t>
    </dgm:pt>
    <dgm:pt modelId="{A9B8E96C-F34A-48C2-A71C-2F34684FAE65}" type="sibTrans" cxnId="{0EFABABB-C298-4C29-8EB1-1521C83A55EB}">
      <dgm:prSet/>
      <dgm:spPr/>
      <dgm:t>
        <a:bodyPr/>
        <a:lstStyle/>
        <a:p>
          <a:endParaRPr lang="en-US" sz="2000"/>
        </a:p>
      </dgm:t>
    </dgm:pt>
    <dgm:pt modelId="{7AE27304-4191-4467-A71D-EC055650A312}">
      <dgm:prSet custT="1"/>
      <dgm:spPr/>
      <dgm:t>
        <a:bodyPr/>
        <a:lstStyle/>
        <a:p>
          <a:r>
            <a:rPr lang="da-DK" sz="2400" b="1"/>
            <a:t>Formel gruppe</a:t>
          </a:r>
          <a:r>
            <a:rPr lang="da-DK" sz="2400"/>
            <a:t>: Dannet for at opnå et bestemt formål og har en klar struktur, regler og roller. Fx en skoleklasse eller en arbejdsplads.</a:t>
          </a:r>
          <a:endParaRPr lang="en-US" sz="2400"/>
        </a:p>
      </dgm:t>
    </dgm:pt>
    <dgm:pt modelId="{1C38608D-A9E2-4811-BDEA-5B151FC4652C}" type="parTrans" cxnId="{1C491E2D-D2E4-4123-86EA-341F4A095438}">
      <dgm:prSet/>
      <dgm:spPr/>
      <dgm:t>
        <a:bodyPr/>
        <a:lstStyle/>
        <a:p>
          <a:endParaRPr lang="en-US" sz="2000"/>
        </a:p>
      </dgm:t>
    </dgm:pt>
    <dgm:pt modelId="{CFBA1676-1E2C-4352-AB32-81392158F2E0}" type="sibTrans" cxnId="{1C491E2D-D2E4-4123-86EA-341F4A095438}">
      <dgm:prSet/>
      <dgm:spPr/>
      <dgm:t>
        <a:bodyPr/>
        <a:lstStyle/>
        <a:p>
          <a:endParaRPr lang="en-US" sz="2000"/>
        </a:p>
      </dgm:t>
    </dgm:pt>
    <dgm:pt modelId="{17455A21-A14D-47F2-9392-185FD569E076}">
      <dgm:prSet custT="1"/>
      <dgm:spPr/>
      <dgm:t>
        <a:bodyPr/>
        <a:lstStyle/>
        <a:p>
          <a:r>
            <a:rPr lang="da-DK" sz="2400" b="1"/>
            <a:t>Uformel gruppe</a:t>
          </a:r>
          <a:r>
            <a:rPr lang="da-DK" sz="2400"/>
            <a:t>: Dannet spontant og ud fra fælles interesser eller gensidig tiltrækning. Fx vennegruppe eller en gruppe kollegaer, der danner et privat netværk.</a:t>
          </a:r>
          <a:endParaRPr lang="en-US" sz="2400"/>
        </a:p>
      </dgm:t>
    </dgm:pt>
    <dgm:pt modelId="{62C1569D-5985-46A5-AC19-B1C137403D1E}" type="parTrans" cxnId="{FFB2AE0A-18D8-40C5-8467-97A7D7CFEEAB}">
      <dgm:prSet/>
      <dgm:spPr/>
      <dgm:t>
        <a:bodyPr/>
        <a:lstStyle/>
        <a:p>
          <a:endParaRPr lang="en-US" sz="2000"/>
        </a:p>
      </dgm:t>
    </dgm:pt>
    <dgm:pt modelId="{181D8604-CE82-4B80-8454-34B38723E4C6}" type="sibTrans" cxnId="{FFB2AE0A-18D8-40C5-8467-97A7D7CFEEAB}">
      <dgm:prSet/>
      <dgm:spPr/>
      <dgm:t>
        <a:bodyPr/>
        <a:lstStyle/>
        <a:p>
          <a:endParaRPr lang="en-US" sz="2000"/>
        </a:p>
      </dgm:t>
    </dgm:pt>
    <dgm:pt modelId="{47B947A1-32AC-4945-A811-E39035991A66}" type="pres">
      <dgm:prSet presAssocID="{C379A3B8-554D-4D65-AFF6-B47F17864726}" presName="vert0" presStyleCnt="0">
        <dgm:presLayoutVars>
          <dgm:dir/>
          <dgm:animOne val="branch"/>
          <dgm:animLvl val="lvl"/>
        </dgm:presLayoutVars>
      </dgm:prSet>
      <dgm:spPr/>
    </dgm:pt>
    <dgm:pt modelId="{ECA37B65-6F81-447E-92D0-5CE1AEE71717}" type="pres">
      <dgm:prSet presAssocID="{D2B63862-C25E-4AA7-A2BA-0FC6CBB07479}" presName="thickLine" presStyleLbl="alignNode1" presStyleIdx="0" presStyleCnt="4"/>
      <dgm:spPr/>
    </dgm:pt>
    <dgm:pt modelId="{86A48B8C-ECBB-4DAB-9426-4CC0C49CBBDC}" type="pres">
      <dgm:prSet presAssocID="{D2B63862-C25E-4AA7-A2BA-0FC6CBB07479}" presName="horz1" presStyleCnt="0"/>
      <dgm:spPr/>
    </dgm:pt>
    <dgm:pt modelId="{FDCB4772-2DB3-459F-991A-25A71204766F}" type="pres">
      <dgm:prSet presAssocID="{D2B63862-C25E-4AA7-A2BA-0FC6CBB07479}" presName="tx1" presStyleLbl="revTx" presStyleIdx="0" presStyleCnt="4"/>
      <dgm:spPr/>
    </dgm:pt>
    <dgm:pt modelId="{4DA14781-5C94-4AEA-958A-A6EF2D2638ED}" type="pres">
      <dgm:prSet presAssocID="{D2B63862-C25E-4AA7-A2BA-0FC6CBB07479}" presName="vert1" presStyleCnt="0"/>
      <dgm:spPr/>
    </dgm:pt>
    <dgm:pt modelId="{E00A2040-07AD-41B2-8B3F-2F4ACE4A8F31}" type="pres">
      <dgm:prSet presAssocID="{6916F0DC-79D1-48B3-81D4-B30D3BF06DA1}" presName="thickLine" presStyleLbl="alignNode1" presStyleIdx="1" presStyleCnt="4"/>
      <dgm:spPr/>
    </dgm:pt>
    <dgm:pt modelId="{7630CAE3-3C7A-4F78-B0DB-220D0A03FEF5}" type="pres">
      <dgm:prSet presAssocID="{6916F0DC-79D1-48B3-81D4-B30D3BF06DA1}" presName="horz1" presStyleCnt="0"/>
      <dgm:spPr/>
    </dgm:pt>
    <dgm:pt modelId="{F5D8F1DD-27B3-4C55-883D-F348E958B2C5}" type="pres">
      <dgm:prSet presAssocID="{6916F0DC-79D1-48B3-81D4-B30D3BF06DA1}" presName="tx1" presStyleLbl="revTx" presStyleIdx="1" presStyleCnt="4"/>
      <dgm:spPr/>
    </dgm:pt>
    <dgm:pt modelId="{73F6895E-6613-4CFA-B3B4-3DDD52CAE665}" type="pres">
      <dgm:prSet presAssocID="{6916F0DC-79D1-48B3-81D4-B30D3BF06DA1}" presName="vert1" presStyleCnt="0"/>
      <dgm:spPr/>
    </dgm:pt>
    <dgm:pt modelId="{5C747E9F-ABB1-4B26-8460-994B3412F7FB}" type="pres">
      <dgm:prSet presAssocID="{7AE27304-4191-4467-A71D-EC055650A312}" presName="thickLine" presStyleLbl="alignNode1" presStyleIdx="2" presStyleCnt="4"/>
      <dgm:spPr/>
    </dgm:pt>
    <dgm:pt modelId="{8B4123B0-6698-4F5A-8E8A-56CE0399346F}" type="pres">
      <dgm:prSet presAssocID="{7AE27304-4191-4467-A71D-EC055650A312}" presName="horz1" presStyleCnt="0"/>
      <dgm:spPr/>
    </dgm:pt>
    <dgm:pt modelId="{A9F43451-C85A-4C4C-B719-78A5C8958323}" type="pres">
      <dgm:prSet presAssocID="{7AE27304-4191-4467-A71D-EC055650A312}" presName="tx1" presStyleLbl="revTx" presStyleIdx="2" presStyleCnt="4"/>
      <dgm:spPr/>
    </dgm:pt>
    <dgm:pt modelId="{01F84C3E-F6A5-4599-8D12-D381B669030B}" type="pres">
      <dgm:prSet presAssocID="{7AE27304-4191-4467-A71D-EC055650A312}" presName="vert1" presStyleCnt="0"/>
      <dgm:spPr/>
    </dgm:pt>
    <dgm:pt modelId="{49691175-A54F-4A97-A506-EB25FBD9CE82}" type="pres">
      <dgm:prSet presAssocID="{17455A21-A14D-47F2-9392-185FD569E076}" presName="thickLine" presStyleLbl="alignNode1" presStyleIdx="3" presStyleCnt="4"/>
      <dgm:spPr/>
    </dgm:pt>
    <dgm:pt modelId="{43C44AA9-2445-4398-9AFF-D8ED8970CB01}" type="pres">
      <dgm:prSet presAssocID="{17455A21-A14D-47F2-9392-185FD569E076}" presName="horz1" presStyleCnt="0"/>
      <dgm:spPr/>
    </dgm:pt>
    <dgm:pt modelId="{985A4522-6A14-43CB-A7F9-63412884B0D2}" type="pres">
      <dgm:prSet presAssocID="{17455A21-A14D-47F2-9392-185FD569E076}" presName="tx1" presStyleLbl="revTx" presStyleIdx="3" presStyleCnt="4"/>
      <dgm:spPr/>
    </dgm:pt>
    <dgm:pt modelId="{8B1E22F6-AFAD-4370-86D6-968369F1CFBF}" type="pres">
      <dgm:prSet presAssocID="{17455A21-A14D-47F2-9392-185FD569E076}" presName="vert1" presStyleCnt="0"/>
      <dgm:spPr/>
    </dgm:pt>
  </dgm:ptLst>
  <dgm:cxnLst>
    <dgm:cxn modelId="{FFB2AE0A-18D8-40C5-8467-97A7D7CFEEAB}" srcId="{C379A3B8-554D-4D65-AFF6-B47F17864726}" destId="{17455A21-A14D-47F2-9392-185FD569E076}" srcOrd="3" destOrd="0" parTransId="{62C1569D-5985-46A5-AC19-B1C137403D1E}" sibTransId="{181D8604-CE82-4B80-8454-34B38723E4C6}"/>
    <dgm:cxn modelId="{1C491E2D-D2E4-4123-86EA-341F4A095438}" srcId="{C379A3B8-554D-4D65-AFF6-B47F17864726}" destId="{7AE27304-4191-4467-A71D-EC055650A312}" srcOrd="2" destOrd="0" parTransId="{1C38608D-A9E2-4811-BDEA-5B151FC4652C}" sibTransId="{CFBA1676-1E2C-4352-AB32-81392158F2E0}"/>
    <dgm:cxn modelId="{B3F5635F-7291-4F6E-BABF-D06189A9DB57}" type="presOf" srcId="{17455A21-A14D-47F2-9392-185FD569E076}" destId="{985A4522-6A14-43CB-A7F9-63412884B0D2}" srcOrd="0" destOrd="0" presId="urn:microsoft.com/office/officeart/2008/layout/LinedList"/>
    <dgm:cxn modelId="{8A3B9960-E351-495D-88D4-C1E7CBC01D45}" type="presOf" srcId="{D2B63862-C25E-4AA7-A2BA-0FC6CBB07479}" destId="{FDCB4772-2DB3-459F-991A-25A71204766F}" srcOrd="0" destOrd="0" presId="urn:microsoft.com/office/officeart/2008/layout/LinedList"/>
    <dgm:cxn modelId="{C8B23053-16AA-4E02-A167-317AA1002862}" type="presOf" srcId="{C379A3B8-554D-4D65-AFF6-B47F17864726}" destId="{47B947A1-32AC-4945-A811-E39035991A66}" srcOrd="0" destOrd="0" presId="urn:microsoft.com/office/officeart/2008/layout/LinedList"/>
    <dgm:cxn modelId="{7E50F858-10B3-4E28-92F4-5E33C6D6E464}" type="presOf" srcId="{7AE27304-4191-4467-A71D-EC055650A312}" destId="{A9F43451-C85A-4C4C-B719-78A5C8958323}" srcOrd="0" destOrd="0" presId="urn:microsoft.com/office/officeart/2008/layout/LinedList"/>
    <dgm:cxn modelId="{FD20975A-1A1B-42BD-B363-E81D357B5FA2}" srcId="{C379A3B8-554D-4D65-AFF6-B47F17864726}" destId="{D2B63862-C25E-4AA7-A2BA-0FC6CBB07479}" srcOrd="0" destOrd="0" parTransId="{B21DFC5A-DE3B-4233-A533-C820C2E56F37}" sibTransId="{6FF81C95-020C-4D5C-AAFE-DF4F238989B2}"/>
    <dgm:cxn modelId="{0EFABABB-C298-4C29-8EB1-1521C83A55EB}" srcId="{C379A3B8-554D-4D65-AFF6-B47F17864726}" destId="{6916F0DC-79D1-48B3-81D4-B30D3BF06DA1}" srcOrd="1" destOrd="0" parTransId="{92F7D465-8A7B-4CFB-AE0C-0C55CA162784}" sibTransId="{A9B8E96C-F34A-48C2-A71C-2F34684FAE65}"/>
    <dgm:cxn modelId="{377A4AFD-E92F-4F5C-895F-B83770C6150D}" type="presOf" srcId="{6916F0DC-79D1-48B3-81D4-B30D3BF06DA1}" destId="{F5D8F1DD-27B3-4C55-883D-F348E958B2C5}" srcOrd="0" destOrd="0" presId="urn:microsoft.com/office/officeart/2008/layout/LinedList"/>
    <dgm:cxn modelId="{D1FA9F6C-CEA8-4284-AFE9-D8AB2E31609D}" type="presParOf" srcId="{47B947A1-32AC-4945-A811-E39035991A66}" destId="{ECA37B65-6F81-447E-92D0-5CE1AEE71717}" srcOrd="0" destOrd="0" presId="urn:microsoft.com/office/officeart/2008/layout/LinedList"/>
    <dgm:cxn modelId="{CF5355EB-F518-4010-A80D-5ADC55502A1E}" type="presParOf" srcId="{47B947A1-32AC-4945-A811-E39035991A66}" destId="{86A48B8C-ECBB-4DAB-9426-4CC0C49CBBDC}" srcOrd="1" destOrd="0" presId="urn:microsoft.com/office/officeart/2008/layout/LinedList"/>
    <dgm:cxn modelId="{C85B11DA-ED5C-4C04-81F4-3B8F6CA803F3}" type="presParOf" srcId="{86A48B8C-ECBB-4DAB-9426-4CC0C49CBBDC}" destId="{FDCB4772-2DB3-459F-991A-25A71204766F}" srcOrd="0" destOrd="0" presId="urn:microsoft.com/office/officeart/2008/layout/LinedList"/>
    <dgm:cxn modelId="{1533E23D-089B-43CC-9292-783E58167528}" type="presParOf" srcId="{86A48B8C-ECBB-4DAB-9426-4CC0C49CBBDC}" destId="{4DA14781-5C94-4AEA-958A-A6EF2D2638ED}" srcOrd="1" destOrd="0" presId="urn:microsoft.com/office/officeart/2008/layout/LinedList"/>
    <dgm:cxn modelId="{6E9A687D-A6AD-4B37-8C7C-07928168F499}" type="presParOf" srcId="{47B947A1-32AC-4945-A811-E39035991A66}" destId="{E00A2040-07AD-41B2-8B3F-2F4ACE4A8F31}" srcOrd="2" destOrd="0" presId="urn:microsoft.com/office/officeart/2008/layout/LinedList"/>
    <dgm:cxn modelId="{A638C5D0-4C92-441B-8D0C-E35BC74A43B5}" type="presParOf" srcId="{47B947A1-32AC-4945-A811-E39035991A66}" destId="{7630CAE3-3C7A-4F78-B0DB-220D0A03FEF5}" srcOrd="3" destOrd="0" presId="urn:microsoft.com/office/officeart/2008/layout/LinedList"/>
    <dgm:cxn modelId="{F1DE83F3-E87D-4D5A-BD73-3C27DD99E14F}" type="presParOf" srcId="{7630CAE3-3C7A-4F78-B0DB-220D0A03FEF5}" destId="{F5D8F1DD-27B3-4C55-883D-F348E958B2C5}" srcOrd="0" destOrd="0" presId="urn:microsoft.com/office/officeart/2008/layout/LinedList"/>
    <dgm:cxn modelId="{369CB399-A317-42DF-B2D8-67BF02D1E528}" type="presParOf" srcId="{7630CAE3-3C7A-4F78-B0DB-220D0A03FEF5}" destId="{73F6895E-6613-4CFA-B3B4-3DDD52CAE665}" srcOrd="1" destOrd="0" presId="urn:microsoft.com/office/officeart/2008/layout/LinedList"/>
    <dgm:cxn modelId="{D7837F0E-E151-4E63-9D48-9DFA2BDE7C8C}" type="presParOf" srcId="{47B947A1-32AC-4945-A811-E39035991A66}" destId="{5C747E9F-ABB1-4B26-8460-994B3412F7FB}" srcOrd="4" destOrd="0" presId="urn:microsoft.com/office/officeart/2008/layout/LinedList"/>
    <dgm:cxn modelId="{F5EC0791-657D-430C-81EA-56F7AD761E52}" type="presParOf" srcId="{47B947A1-32AC-4945-A811-E39035991A66}" destId="{8B4123B0-6698-4F5A-8E8A-56CE0399346F}" srcOrd="5" destOrd="0" presId="urn:microsoft.com/office/officeart/2008/layout/LinedList"/>
    <dgm:cxn modelId="{F92825F4-DF60-4258-B656-9B21439B2812}" type="presParOf" srcId="{8B4123B0-6698-4F5A-8E8A-56CE0399346F}" destId="{A9F43451-C85A-4C4C-B719-78A5C8958323}" srcOrd="0" destOrd="0" presId="urn:microsoft.com/office/officeart/2008/layout/LinedList"/>
    <dgm:cxn modelId="{6839B371-CB64-4121-86A3-758DB5C4C6C4}" type="presParOf" srcId="{8B4123B0-6698-4F5A-8E8A-56CE0399346F}" destId="{01F84C3E-F6A5-4599-8D12-D381B669030B}" srcOrd="1" destOrd="0" presId="urn:microsoft.com/office/officeart/2008/layout/LinedList"/>
    <dgm:cxn modelId="{633F91E5-34A1-434F-8265-DD26158B45BE}" type="presParOf" srcId="{47B947A1-32AC-4945-A811-E39035991A66}" destId="{49691175-A54F-4A97-A506-EB25FBD9CE82}" srcOrd="6" destOrd="0" presId="urn:microsoft.com/office/officeart/2008/layout/LinedList"/>
    <dgm:cxn modelId="{9B33DD59-2271-41E8-A7F1-7A2D85F65858}" type="presParOf" srcId="{47B947A1-32AC-4945-A811-E39035991A66}" destId="{43C44AA9-2445-4398-9AFF-D8ED8970CB01}" srcOrd="7" destOrd="0" presId="urn:microsoft.com/office/officeart/2008/layout/LinedList"/>
    <dgm:cxn modelId="{F014016C-AEF9-4965-B607-4691C60EB8F3}" type="presParOf" srcId="{43C44AA9-2445-4398-9AFF-D8ED8970CB01}" destId="{985A4522-6A14-43CB-A7F9-63412884B0D2}" srcOrd="0" destOrd="0" presId="urn:microsoft.com/office/officeart/2008/layout/LinedList"/>
    <dgm:cxn modelId="{B1E2EA3D-0B50-4C50-8371-1495C01B1021}" type="presParOf" srcId="{43C44AA9-2445-4398-9AFF-D8ED8970CB01}" destId="{8B1E22F6-AFAD-4370-86D6-968369F1CF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25DAA-5390-469E-96D5-B97795448D92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89D5A2E0-D8E8-4F6A-A0DF-6EFE2340EF65}">
      <dgm:prSet custT="1"/>
      <dgm:spPr/>
      <dgm:t>
        <a:bodyPr/>
        <a:lstStyle/>
        <a:p>
          <a:r>
            <a:rPr lang="da-DK" sz="2400" b="1" dirty="0"/>
            <a:t>Referencegruppe</a:t>
          </a:r>
          <a:r>
            <a:rPr lang="da-DK" sz="2400" dirty="0"/>
            <a:t>: Grupper, hvorfra vi henter vores ideer, normer og holdninger; de grupper vi </a:t>
          </a:r>
          <a:r>
            <a:rPr lang="da-DK" sz="2800" dirty="0"/>
            <a:t>ser</a:t>
          </a:r>
          <a:r>
            <a:rPr lang="da-DK" sz="2400" dirty="0"/>
            <a:t> op til, henter vores idealer fra og ønsker at sammenligne os med. Fx kendte personer som filmstjerner og influencere eller endda en gruppe af kolleger eller venner.</a:t>
          </a:r>
        </a:p>
        <a:p>
          <a:endParaRPr lang="en-US" sz="2400" dirty="0"/>
        </a:p>
      </dgm:t>
    </dgm:pt>
    <dgm:pt modelId="{B9FAA94E-AFC8-43A2-AE1C-BBF32A5467DF}" type="parTrans" cxnId="{C7410F0F-8287-4F8C-8B76-3DC9E9CF2D43}">
      <dgm:prSet/>
      <dgm:spPr/>
      <dgm:t>
        <a:bodyPr/>
        <a:lstStyle/>
        <a:p>
          <a:endParaRPr lang="en-US"/>
        </a:p>
      </dgm:t>
    </dgm:pt>
    <dgm:pt modelId="{652FD8AC-7FB0-4D5C-903A-1833D5E95C86}" type="sibTrans" cxnId="{C7410F0F-8287-4F8C-8B76-3DC9E9CF2D43}">
      <dgm:prSet/>
      <dgm:spPr/>
      <dgm:t>
        <a:bodyPr/>
        <a:lstStyle/>
        <a:p>
          <a:endParaRPr lang="en-US"/>
        </a:p>
      </dgm:t>
    </dgm:pt>
    <dgm:pt modelId="{2C68A016-FADD-4F98-BB03-0A7A6FFCF9B8}">
      <dgm:prSet custT="1"/>
      <dgm:spPr/>
      <dgm:t>
        <a:bodyPr/>
        <a:lstStyle/>
        <a:p>
          <a:r>
            <a:rPr lang="da-DK" sz="2400" b="1" dirty="0"/>
            <a:t>Medlemsgruppe</a:t>
          </a:r>
          <a:r>
            <a:rPr lang="da-DK" sz="2400" dirty="0"/>
            <a:t>: En gruppe, man er et aktivt og anerkendt medlem af. Fx ens familie, et fodboldhold eller ens vennegruppe.</a:t>
          </a:r>
          <a:endParaRPr lang="en-US" sz="2400" dirty="0"/>
        </a:p>
      </dgm:t>
    </dgm:pt>
    <dgm:pt modelId="{E80E35F9-272E-4BD2-924D-C96733B6346E}" type="parTrans" cxnId="{097D9EE9-BB6C-4E0F-992E-94B9B25023D3}">
      <dgm:prSet/>
      <dgm:spPr/>
      <dgm:t>
        <a:bodyPr/>
        <a:lstStyle/>
        <a:p>
          <a:endParaRPr lang="en-US"/>
        </a:p>
      </dgm:t>
    </dgm:pt>
    <dgm:pt modelId="{43F1DC74-A4FE-40CC-BFD5-8CB72A99D8B7}" type="sibTrans" cxnId="{097D9EE9-BB6C-4E0F-992E-94B9B25023D3}">
      <dgm:prSet/>
      <dgm:spPr/>
      <dgm:t>
        <a:bodyPr/>
        <a:lstStyle/>
        <a:p>
          <a:endParaRPr lang="en-US"/>
        </a:p>
      </dgm:t>
    </dgm:pt>
    <dgm:pt modelId="{17A55467-6BDB-4A43-9A92-4683D93DCB9B}">
      <dgm:prSet custT="1"/>
      <dgm:spPr/>
      <dgm:t>
        <a:bodyPr/>
        <a:lstStyle/>
        <a:p>
          <a:r>
            <a:rPr lang="da-DK" sz="2400" b="1" dirty="0"/>
            <a:t>Indgruppe</a:t>
          </a:r>
          <a:r>
            <a:rPr lang="da-DK" sz="2400" dirty="0"/>
            <a:t>: Sociale grupper, man forstår sig selv som en del af, identificerer sig med og har en betydelig loyalitet i forhold til (‘os’). Fx familie, venner, etnisk, nationalt osv.</a:t>
          </a:r>
          <a:endParaRPr lang="en-US" sz="2400" dirty="0"/>
        </a:p>
      </dgm:t>
    </dgm:pt>
    <dgm:pt modelId="{774C6823-2C84-4845-8F8E-AD9EF87FF6B9}" type="parTrans" cxnId="{1F67F71E-6AA5-4D4B-B77B-EBB3CE331D74}">
      <dgm:prSet/>
      <dgm:spPr/>
      <dgm:t>
        <a:bodyPr/>
        <a:lstStyle/>
        <a:p>
          <a:endParaRPr lang="en-US"/>
        </a:p>
      </dgm:t>
    </dgm:pt>
    <dgm:pt modelId="{FF068EAD-47DE-465A-95BB-DAF151DDC6FA}" type="sibTrans" cxnId="{1F67F71E-6AA5-4D4B-B77B-EBB3CE331D74}">
      <dgm:prSet/>
      <dgm:spPr/>
      <dgm:t>
        <a:bodyPr/>
        <a:lstStyle/>
        <a:p>
          <a:endParaRPr lang="en-US"/>
        </a:p>
      </dgm:t>
    </dgm:pt>
    <dgm:pt modelId="{FCC005C6-2151-445B-B301-1897C1F9E24B}">
      <dgm:prSet custT="1"/>
      <dgm:spPr/>
      <dgm:t>
        <a:bodyPr/>
        <a:lstStyle/>
        <a:p>
          <a:r>
            <a:rPr lang="da-DK" sz="2400" b="1" dirty="0"/>
            <a:t>Udgruppe</a:t>
          </a:r>
          <a:r>
            <a:rPr lang="da-DK" sz="2400" dirty="0"/>
            <a:t>: Sociale grupper, man ikke føler sig tilknyttet eller identificerer sig med (‘dem’). Fx medlemmer af en anden sportsklub, en anden politisk gruppe, eller en etnisk gruppe du ikke tilhører. </a:t>
          </a:r>
          <a:endParaRPr lang="en-US" sz="2400" dirty="0"/>
        </a:p>
      </dgm:t>
    </dgm:pt>
    <dgm:pt modelId="{2E42E982-F2D2-4227-966F-7909B32EC4F3}" type="parTrans" cxnId="{424FC742-347B-4EAB-9FCE-E1355ED3BAA5}">
      <dgm:prSet/>
      <dgm:spPr/>
      <dgm:t>
        <a:bodyPr/>
        <a:lstStyle/>
        <a:p>
          <a:endParaRPr lang="en-US"/>
        </a:p>
      </dgm:t>
    </dgm:pt>
    <dgm:pt modelId="{C1229616-B095-4DBF-A290-ACA87DBEDAA4}" type="sibTrans" cxnId="{424FC742-347B-4EAB-9FCE-E1355ED3BAA5}">
      <dgm:prSet/>
      <dgm:spPr/>
      <dgm:t>
        <a:bodyPr/>
        <a:lstStyle/>
        <a:p>
          <a:endParaRPr lang="en-US"/>
        </a:p>
      </dgm:t>
    </dgm:pt>
    <dgm:pt modelId="{CBCB0462-836A-4034-98C5-A5B124CD8FC8}" type="pres">
      <dgm:prSet presAssocID="{E8A25DAA-5390-469E-96D5-B97795448D92}" presName="vert0" presStyleCnt="0">
        <dgm:presLayoutVars>
          <dgm:dir/>
          <dgm:animOne val="branch"/>
          <dgm:animLvl val="lvl"/>
        </dgm:presLayoutVars>
      </dgm:prSet>
      <dgm:spPr/>
    </dgm:pt>
    <dgm:pt modelId="{4B433765-E9D5-4B0E-8D27-E3519E376F00}" type="pres">
      <dgm:prSet presAssocID="{89D5A2E0-D8E8-4F6A-A0DF-6EFE2340EF65}" presName="thickLine" presStyleLbl="alignNode1" presStyleIdx="0" presStyleCnt="4"/>
      <dgm:spPr/>
    </dgm:pt>
    <dgm:pt modelId="{1E29BC8E-DCA0-4044-ADE6-C8C250304A23}" type="pres">
      <dgm:prSet presAssocID="{89D5A2E0-D8E8-4F6A-A0DF-6EFE2340EF65}" presName="horz1" presStyleCnt="0"/>
      <dgm:spPr/>
    </dgm:pt>
    <dgm:pt modelId="{4294176D-9B2F-4499-9F3F-885D8E079A68}" type="pres">
      <dgm:prSet presAssocID="{89D5A2E0-D8E8-4F6A-A0DF-6EFE2340EF65}" presName="tx1" presStyleLbl="revTx" presStyleIdx="0" presStyleCnt="4" custScaleY="125905"/>
      <dgm:spPr/>
    </dgm:pt>
    <dgm:pt modelId="{D49FFC3D-C843-4788-A539-1091AAD8F303}" type="pres">
      <dgm:prSet presAssocID="{89D5A2E0-D8E8-4F6A-A0DF-6EFE2340EF65}" presName="vert1" presStyleCnt="0"/>
      <dgm:spPr/>
    </dgm:pt>
    <dgm:pt modelId="{76C15DA4-C940-4845-BEB7-9FB568D93D1C}" type="pres">
      <dgm:prSet presAssocID="{2C68A016-FADD-4F98-BB03-0A7A6FFCF9B8}" presName="thickLine" presStyleLbl="alignNode1" presStyleIdx="1" presStyleCnt="4"/>
      <dgm:spPr/>
    </dgm:pt>
    <dgm:pt modelId="{4C6FA4A4-8D66-47CB-8DBA-B40FCDD04D4B}" type="pres">
      <dgm:prSet presAssocID="{2C68A016-FADD-4F98-BB03-0A7A6FFCF9B8}" presName="horz1" presStyleCnt="0"/>
      <dgm:spPr/>
    </dgm:pt>
    <dgm:pt modelId="{84034A27-E197-4CEB-A862-A67DC80AD683}" type="pres">
      <dgm:prSet presAssocID="{2C68A016-FADD-4F98-BB03-0A7A6FFCF9B8}" presName="tx1" presStyleLbl="revTx" presStyleIdx="1" presStyleCnt="4"/>
      <dgm:spPr/>
    </dgm:pt>
    <dgm:pt modelId="{48DC14B7-7D41-45C7-99EA-206480AA24ED}" type="pres">
      <dgm:prSet presAssocID="{2C68A016-FADD-4F98-BB03-0A7A6FFCF9B8}" presName="vert1" presStyleCnt="0"/>
      <dgm:spPr/>
    </dgm:pt>
    <dgm:pt modelId="{804B5184-B5D9-4879-9D61-5FD8B1B5B2E2}" type="pres">
      <dgm:prSet presAssocID="{17A55467-6BDB-4A43-9A92-4683D93DCB9B}" presName="thickLine" presStyleLbl="alignNode1" presStyleIdx="2" presStyleCnt="4"/>
      <dgm:spPr/>
    </dgm:pt>
    <dgm:pt modelId="{4FDB2FE4-531E-46C6-A7CB-5088586D2B41}" type="pres">
      <dgm:prSet presAssocID="{17A55467-6BDB-4A43-9A92-4683D93DCB9B}" presName="horz1" presStyleCnt="0"/>
      <dgm:spPr/>
    </dgm:pt>
    <dgm:pt modelId="{77AFBA3C-E26B-4EDE-9286-280A64EF47B7}" type="pres">
      <dgm:prSet presAssocID="{17A55467-6BDB-4A43-9A92-4683D93DCB9B}" presName="tx1" presStyleLbl="revTx" presStyleIdx="2" presStyleCnt="4"/>
      <dgm:spPr/>
    </dgm:pt>
    <dgm:pt modelId="{E51498E9-E5A3-40DA-AA4D-0B34BC81C1E1}" type="pres">
      <dgm:prSet presAssocID="{17A55467-6BDB-4A43-9A92-4683D93DCB9B}" presName="vert1" presStyleCnt="0"/>
      <dgm:spPr/>
    </dgm:pt>
    <dgm:pt modelId="{4F974FD4-836A-4A96-BAA4-4676B641AB2C}" type="pres">
      <dgm:prSet presAssocID="{FCC005C6-2151-445B-B301-1897C1F9E24B}" presName="thickLine" presStyleLbl="alignNode1" presStyleIdx="3" presStyleCnt="4"/>
      <dgm:spPr/>
    </dgm:pt>
    <dgm:pt modelId="{9883A597-162A-44AC-8FCB-3B5D53700B21}" type="pres">
      <dgm:prSet presAssocID="{FCC005C6-2151-445B-B301-1897C1F9E24B}" presName="horz1" presStyleCnt="0"/>
      <dgm:spPr/>
    </dgm:pt>
    <dgm:pt modelId="{F7F00DE3-3BFF-4E3B-BA64-124B0EC9850B}" type="pres">
      <dgm:prSet presAssocID="{FCC005C6-2151-445B-B301-1897C1F9E24B}" presName="tx1" presStyleLbl="revTx" presStyleIdx="3" presStyleCnt="4"/>
      <dgm:spPr/>
    </dgm:pt>
    <dgm:pt modelId="{C3A1D257-BA74-48E1-AE0F-791C6E7CF7E1}" type="pres">
      <dgm:prSet presAssocID="{FCC005C6-2151-445B-B301-1897C1F9E24B}" presName="vert1" presStyleCnt="0"/>
      <dgm:spPr/>
    </dgm:pt>
  </dgm:ptLst>
  <dgm:cxnLst>
    <dgm:cxn modelId="{C7410F0F-8287-4F8C-8B76-3DC9E9CF2D43}" srcId="{E8A25DAA-5390-469E-96D5-B97795448D92}" destId="{89D5A2E0-D8E8-4F6A-A0DF-6EFE2340EF65}" srcOrd="0" destOrd="0" parTransId="{B9FAA94E-AFC8-43A2-AE1C-BBF32A5467DF}" sibTransId="{652FD8AC-7FB0-4D5C-903A-1833D5E95C86}"/>
    <dgm:cxn modelId="{1F67F71E-6AA5-4D4B-B77B-EBB3CE331D74}" srcId="{E8A25DAA-5390-469E-96D5-B97795448D92}" destId="{17A55467-6BDB-4A43-9A92-4683D93DCB9B}" srcOrd="2" destOrd="0" parTransId="{774C6823-2C84-4845-8F8E-AD9EF87FF6B9}" sibTransId="{FF068EAD-47DE-465A-95BB-DAF151DDC6FA}"/>
    <dgm:cxn modelId="{424FC742-347B-4EAB-9FCE-E1355ED3BAA5}" srcId="{E8A25DAA-5390-469E-96D5-B97795448D92}" destId="{FCC005C6-2151-445B-B301-1897C1F9E24B}" srcOrd="3" destOrd="0" parTransId="{2E42E982-F2D2-4227-966F-7909B32EC4F3}" sibTransId="{C1229616-B095-4DBF-A290-ACA87DBEDAA4}"/>
    <dgm:cxn modelId="{62316C63-7F00-420E-A063-27966876758F}" type="presOf" srcId="{FCC005C6-2151-445B-B301-1897C1F9E24B}" destId="{F7F00DE3-3BFF-4E3B-BA64-124B0EC9850B}" srcOrd="0" destOrd="0" presId="urn:microsoft.com/office/officeart/2008/layout/LinedList"/>
    <dgm:cxn modelId="{621BAD5A-8F58-48EE-87CF-A7A56F4CDEEC}" type="presOf" srcId="{17A55467-6BDB-4A43-9A92-4683D93DCB9B}" destId="{77AFBA3C-E26B-4EDE-9286-280A64EF47B7}" srcOrd="0" destOrd="0" presId="urn:microsoft.com/office/officeart/2008/layout/LinedList"/>
    <dgm:cxn modelId="{5DDEEAB1-1D3D-4D5E-A2DD-20316E4B1888}" type="presOf" srcId="{2C68A016-FADD-4F98-BB03-0A7A6FFCF9B8}" destId="{84034A27-E197-4CEB-A862-A67DC80AD683}" srcOrd="0" destOrd="0" presId="urn:microsoft.com/office/officeart/2008/layout/LinedList"/>
    <dgm:cxn modelId="{097D9EE9-BB6C-4E0F-992E-94B9B25023D3}" srcId="{E8A25DAA-5390-469E-96D5-B97795448D92}" destId="{2C68A016-FADD-4F98-BB03-0A7A6FFCF9B8}" srcOrd="1" destOrd="0" parTransId="{E80E35F9-272E-4BD2-924D-C96733B6346E}" sibTransId="{43F1DC74-A4FE-40CC-BFD5-8CB72A99D8B7}"/>
    <dgm:cxn modelId="{0609EDEB-118A-4DA4-9EDC-538E1439275D}" type="presOf" srcId="{E8A25DAA-5390-469E-96D5-B97795448D92}" destId="{CBCB0462-836A-4034-98C5-A5B124CD8FC8}" srcOrd="0" destOrd="0" presId="urn:microsoft.com/office/officeart/2008/layout/LinedList"/>
    <dgm:cxn modelId="{48D22DF3-F247-48DB-AA5B-BECAD3AC7EAE}" type="presOf" srcId="{89D5A2E0-D8E8-4F6A-A0DF-6EFE2340EF65}" destId="{4294176D-9B2F-4499-9F3F-885D8E079A68}" srcOrd="0" destOrd="0" presId="urn:microsoft.com/office/officeart/2008/layout/LinedList"/>
    <dgm:cxn modelId="{90DCA515-647C-4F72-AB9B-23ACAA710B53}" type="presParOf" srcId="{CBCB0462-836A-4034-98C5-A5B124CD8FC8}" destId="{4B433765-E9D5-4B0E-8D27-E3519E376F00}" srcOrd="0" destOrd="0" presId="urn:microsoft.com/office/officeart/2008/layout/LinedList"/>
    <dgm:cxn modelId="{E06925B6-3687-4A50-9EFF-1AD8428CF405}" type="presParOf" srcId="{CBCB0462-836A-4034-98C5-A5B124CD8FC8}" destId="{1E29BC8E-DCA0-4044-ADE6-C8C250304A23}" srcOrd="1" destOrd="0" presId="urn:microsoft.com/office/officeart/2008/layout/LinedList"/>
    <dgm:cxn modelId="{EB423B11-B522-4117-970C-A7CF1C3B4203}" type="presParOf" srcId="{1E29BC8E-DCA0-4044-ADE6-C8C250304A23}" destId="{4294176D-9B2F-4499-9F3F-885D8E079A68}" srcOrd="0" destOrd="0" presId="urn:microsoft.com/office/officeart/2008/layout/LinedList"/>
    <dgm:cxn modelId="{5B6F1310-5FB1-4B4F-9F5A-1988E4F54E8B}" type="presParOf" srcId="{1E29BC8E-DCA0-4044-ADE6-C8C250304A23}" destId="{D49FFC3D-C843-4788-A539-1091AAD8F303}" srcOrd="1" destOrd="0" presId="urn:microsoft.com/office/officeart/2008/layout/LinedList"/>
    <dgm:cxn modelId="{23A86028-A553-475C-9FD6-9D8481F02340}" type="presParOf" srcId="{CBCB0462-836A-4034-98C5-A5B124CD8FC8}" destId="{76C15DA4-C940-4845-BEB7-9FB568D93D1C}" srcOrd="2" destOrd="0" presId="urn:microsoft.com/office/officeart/2008/layout/LinedList"/>
    <dgm:cxn modelId="{E8BB8E66-80AA-424D-8670-B5B9EC6CE081}" type="presParOf" srcId="{CBCB0462-836A-4034-98C5-A5B124CD8FC8}" destId="{4C6FA4A4-8D66-47CB-8DBA-B40FCDD04D4B}" srcOrd="3" destOrd="0" presId="urn:microsoft.com/office/officeart/2008/layout/LinedList"/>
    <dgm:cxn modelId="{64BFB576-779F-439E-B47A-36430EB97593}" type="presParOf" srcId="{4C6FA4A4-8D66-47CB-8DBA-B40FCDD04D4B}" destId="{84034A27-E197-4CEB-A862-A67DC80AD683}" srcOrd="0" destOrd="0" presId="urn:microsoft.com/office/officeart/2008/layout/LinedList"/>
    <dgm:cxn modelId="{663A961A-D112-407F-8746-5776DFCF5AD3}" type="presParOf" srcId="{4C6FA4A4-8D66-47CB-8DBA-B40FCDD04D4B}" destId="{48DC14B7-7D41-45C7-99EA-206480AA24ED}" srcOrd="1" destOrd="0" presId="urn:microsoft.com/office/officeart/2008/layout/LinedList"/>
    <dgm:cxn modelId="{B33455C0-5300-4237-9DDA-D0DC394516D6}" type="presParOf" srcId="{CBCB0462-836A-4034-98C5-A5B124CD8FC8}" destId="{804B5184-B5D9-4879-9D61-5FD8B1B5B2E2}" srcOrd="4" destOrd="0" presId="urn:microsoft.com/office/officeart/2008/layout/LinedList"/>
    <dgm:cxn modelId="{141F4368-1E11-4AB4-8696-FF874E4343F3}" type="presParOf" srcId="{CBCB0462-836A-4034-98C5-A5B124CD8FC8}" destId="{4FDB2FE4-531E-46C6-A7CB-5088586D2B41}" srcOrd="5" destOrd="0" presId="urn:microsoft.com/office/officeart/2008/layout/LinedList"/>
    <dgm:cxn modelId="{3547B0A5-BDE1-475C-B22D-098D14F8C04A}" type="presParOf" srcId="{4FDB2FE4-531E-46C6-A7CB-5088586D2B41}" destId="{77AFBA3C-E26B-4EDE-9286-280A64EF47B7}" srcOrd="0" destOrd="0" presId="urn:microsoft.com/office/officeart/2008/layout/LinedList"/>
    <dgm:cxn modelId="{B68ECC9A-7A81-4ABB-9418-521EB943E1F1}" type="presParOf" srcId="{4FDB2FE4-531E-46C6-A7CB-5088586D2B41}" destId="{E51498E9-E5A3-40DA-AA4D-0B34BC81C1E1}" srcOrd="1" destOrd="0" presId="urn:microsoft.com/office/officeart/2008/layout/LinedList"/>
    <dgm:cxn modelId="{86E906E7-E147-4D66-927F-8FA856714D35}" type="presParOf" srcId="{CBCB0462-836A-4034-98C5-A5B124CD8FC8}" destId="{4F974FD4-836A-4A96-BAA4-4676B641AB2C}" srcOrd="6" destOrd="0" presId="urn:microsoft.com/office/officeart/2008/layout/LinedList"/>
    <dgm:cxn modelId="{CB2DC1CE-4D69-430E-9179-AD9B74F28214}" type="presParOf" srcId="{CBCB0462-836A-4034-98C5-A5B124CD8FC8}" destId="{9883A597-162A-44AC-8FCB-3B5D53700B21}" srcOrd="7" destOrd="0" presId="urn:microsoft.com/office/officeart/2008/layout/LinedList"/>
    <dgm:cxn modelId="{21273F00-3824-4B78-BD27-B30E4FD5E52C}" type="presParOf" srcId="{9883A597-162A-44AC-8FCB-3B5D53700B21}" destId="{F7F00DE3-3BFF-4E3B-BA64-124B0EC9850B}" srcOrd="0" destOrd="0" presId="urn:microsoft.com/office/officeart/2008/layout/LinedList"/>
    <dgm:cxn modelId="{21006066-BB54-4922-9E44-17DCF1BF140E}" type="presParOf" srcId="{9883A597-162A-44AC-8FCB-3B5D53700B21}" destId="{C3A1D257-BA74-48E1-AE0F-791C6E7CF7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FEB0A-3DA3-47B7-BC2D-CA39D3D281A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E688A3F-B69B-457C-9999-3DB3407B46D8}">
      <dgm:prSet/>
      <dgm:spPr/>
      <dgm:t>
        <a:bodyPr/>
        <a:lstStyle/>
        <a:p>
          <a:endParaRPr lang="en-US" dirty="0"/>
        </a:p>
      </dgm:t>
    </dgm:pt>
    <dgm:pt modelId="{8BA3F0F7-AFB8-4B2D-AE34-0A9B443C86B6}" type="parTrans" cxnId="{22181AF3-B801-4B8A-832D-2BADFB263E31}">
      <dgm:prSet/>
      <dgm:spPr/>
      <dgm:t>
        <a:bodyPr/>
        <a:lstStyle/>
        <a:p>
          <a:endParaRPr lang="en-US"/>
        </a:p>
      </dgm:t>
    </dgm:pt>
    <dgm:pt modelId="{7E6E0BF8-3D29-4EA3-B682-199CEB2C6F47}" type="sibTrans" cxnId="{22181AF3-B801-4B8A-832D-2BADFB263E31}">
      <dgm:prSet/>
      <dgm:spPr/>
      <dgm:t>
        <a:bodyPr/>
        <a:lstStyle/>
        <a:p>
          <a:endParaRPr lang="en-US"/>
        </a:p>
      </dgm:t>
    </dgm:pt>
    <dgm:pt modelId="{C30B42E0-F8B4-4F8A-81A4-470428E2CF19}">
      <dgm:prSet/>
      <dgm:spPr/>
      <dgm:t>
        <a:bodyPr/>
        <a:lstStyle/>
        <a:p>
          <a:endParaRPr lang="en-US" dirty="0"/>
        </a:p>
      </dgm:t>
    </dgm:pt>
    <dgm:pt modelId="{678153A0-9018-4344-9E5C-424A2E413540}" type="parTrans" cxnId="{7F312E9F-E2FE-4947-BFE2-207048E41A1D}">
      <dgm:prSet/>
      <dgm:spPr/>
      <dgm:t>
        <a:bodyPr/>
        <a:lstStyle/>
        <a:p>
          <a:endParaRPr lang="en-US"/>
        </a:p>
      </dgm:t>
    </dgm:pt>
    <dgm:pt modelId="{E9478BE5-AA15-4AA7-A365-D318F5022061}" type="sibTrans" cxnId="{7F312E9F-E2FE-4947-BFE2-207048E41A1D}">
      <dgm:prSet/>
      <dgm:spPr/>
      <dgm:t>
        <a:bodyPr/>
        <a:lstStyle/>
        <a:p>
          <a:endParaRPr lang="en-US"/>
        </a:p>
      </dgm:t>
    </dgm:pt>
    <dgm:pt modelId="{B4EAA7E8-5E44-4221-ADAA-FDEAF8FC3339}">
      <dgm:prSet/>
      <dgm:spPr/>
      <dgm:t>
        <a:bodyPr/>
        <a:lstStyle/>
        <a:p>
          <a:endParaRPr lang="en-US" dirty="0"/>
        </a:p>
      </dgm:t>
    </dgm:pt>
    <dgm:pt modelId="{531F7EF2-0D6B-4D04-A523-B11FF85AB733}" type="parTrans" cxnId="{53FD76F0-02ED-4115-B110-0536C5D8CEBC}">
      <dgm:prSet/>
      <dgm:spPr/>
      <dgm:t>
        <a:bodyPr/>
        <a:lstStyle/>
        <a:p>
          <a:endParaRPr lang="en-US"/>
        </a:p>
      </dgm:t>
    </dgm:pt>
    <dgm:pt modelId="{A2843C05-9E32-46E1-890C-7AA8B0B95C21}" type="sibTrans" cxnId="{53FD76F0-02ED-4115-B110-0536C5D8CEBC}">
      <dgm:prSet/>
      <dgm:spPr/>
      <dgm:t>
        <a:bodyPr/>
        <a:lstStyle/>
        <a:p>
          <a:endParaRPr lang="en-US"/>
        </a:p>
      </dgm:t>
    </dgm:pt>
    <dgm:pt modelId="{1B7EB8AC-BBF2-40F0-B6F7-1BDE8A2888DE}" type="pres">
      <dgm:prSet presAssocID="{DE7FEB0A-3DA3-47B7-BC2D-CA39D3D281A2}" presName="root" presStyleCnt="0">
        <dgm:presLayoutVars>
          <dgm:dir/>
          <dgm:resizeHandles val="exact"/>
        </dgm:presLayoutVars>
      </dgm:prSet>
      <dgm:spPr/>
    </dgm:pt>
    <dgm:pt modelId="{E0E8D02A-D974-48C7-853B-4BEDC24C2BCE}" type="pres">
      <dgm:prSet presAssocID="{4E688A3F-B69B-457C-9999-3DB3407B46D8}" presName="compNode" presStyleCnt="0"/>
      <dgm:spPr/>
    </dgm:pt>
    <dgm:pt modelId="{6E1AB14A-4A1C-4442-B9E0-43FB18C76D40}" type="pres">
      <dgm:prSet presAssocID="{4E688A3F-B69B-457C-9999-3DB3407B46D8}" presName="iconRect" presStyleLbl="node1" presStyleIdx="0" presStyleCnt="3" custScaleX="120176" custScaleY="111932" custLinFactNeighborX="-8248" custLinFactNeighborY="-294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ørgsmål"/>
        </a:ext>
      </dgm:extLst>
    </dgm:pt>
    <dgm:pt modelId="{6D6E52B8-CE7A-46CC-8953-C0D446A5EAAC}" type="pres">
      <dgm:prSet presAssocID="{4E688A3F-B69B-457C-9999-3DB3407B46D8}" presName="spaceRect" presStyleCnt="0"/>
      <dgm:spPr/>
    </dgm:pt>
    <dgm:pt modelId="{C1E2C11A-978C-4A62-8ED6-18DC02D64BB5}" type="pres">
      <dgm:prSet presAssocID="{4E688A3F-B69B-457C-9999-3DB3407B46D8}" presName="textRect" presStyleLbl="revTx" presStyleIdx="0" presStyleCnt="3" custScaleY="242056">
        <dgm:presLayoutVars>
          <dgm:chMax val="1"/>
          <dgm:chPref val="1"/>
        </dgm:presLayoutVars>
      </dgm:prSet>
      <dgm:spPr/>
    </dgm:pt>
    <dgm:pt modelId="{5D5847F2-F53C-482A-81FF-80112F6FFEAA}" type="pres">
      <dgm:prSet presAssocID="{7E6E0BF8-3D29-4EA3-B682-199CEB2C6F47}" presName="sibTrans" presStyleCnt="0"/>
      <dgm:spPr/>
    </dgm:pt>
    <dgm:pt modelId="{F6F12E9D-1EAE-4159-BE2E-73FD7B924855}" type="pres">
      <dgm:prSet presAssocID="{C30B42E0-F8B4-4F8A-81A4-470428E2CF19}" presName="compNode" presStyleCnt="0"/>
      <dgm:spPr/>
    </dgm:pt>
    <dgm:pt modelId="{25E26189-2ADA-412F-BECA-73ABFC65738D}" type="pres">
      <dgm:prSet presAssocID="{C30B42E0-F8B4-4F8A-81A4-470428E2CF19}" presName="iconRect" presStyleLbl="node1" presStyleIdx="1" presStyleCnt="3" custScaleX="127319" custScaleY="124130" custLinFactNeighborX="5998" custLinFactNeighborY="-672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EDFF431-D4B6-45A5-8967-3B1A6DD00C6B}" type="pres">
      <dgm:prSet presAssocID="{C30B42E0-F8B4-4F8A-81A4-470428E2CF19}" presName="spaceRect" presStyleCnt="0"/>
      <dgm:spPr/>
    </dgm:pt>
    <dgm:pt modelId="{C7289270-8633-4176-9A72-BA7BE3CAA461}" type="pres">
      <dgm:prSet presAssocID="{C30B42E0-F8B4-4F8A-81A4-470428E2CF19}" presName="textRect" presStyleLbl="revTx" presStyleIdx="1" presStyleCnt="3">
        <dgm:presLayoutVars>
          <dgm:chMax val="1"/>
          <dgm:chPref val="1"/>
        </dgm:presLayoutVars>
      </dgm:prSet>
      <dgm:spPr/>
    </dgm:pt>
    <dgm:pt modelId="{3F01B98D-BA4B-4977-AFD7-88017EFDFCCB}" type="pres">
      <dgm:prSet presAssocID="{E9478BE5-AA15-4AA7-A365-D318F5022061}" presName="sibTrans" presStyleCnt="0"/>
      <dgm:spPr/>
    </dgm:pt>
    <dgm:pt modelId="{881F89C0-7B55-41FF-8FE0-44D4555277C8}" type="pres">
      <dgm:prSet presAssocID="{B4EAA7E8-5E44-4221-ADAA-FDEAF8FC3339}" presName="compNode" presStyleCnt="0"/>
      <dgm:spPr/>
    </dgm:pt>
    <dgm:pt modelId="{D88102DC-9A24-46B0-9B97-1D0885E819E4}" type="pres">
      <dgm:prSet presAssocID="{B4EAA7E8-5E44-4221-ADAA-FDEAF8FC3339}" presName="iconRect" presStyleLbl="node1" presStyleIdx="2" presStyleCnt="3" custScaleX="132961" custScaleY="124130" custLinFactNeighborX="-1500" custLinFactNeighborY="-6572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ndelser"/>
        </a:ext>
      </dgm:extLst>
    </dgm:pt>
    <dgm:pt modelId="{AC3D4039-5C76-406E-9412-0DBCFDA24F70}" type="pres">
      <dgm:prSet presAssocID="{B4EAA7E8-5E44-4221-ADAA-FDEAF8FC3339}" presName="spaceRect" presStyleCnt="0"/>
      <dgm:spPr/>
    </dgm:pt>
    <dgm:pt modelId="{9DE6C163-75EC-47A0-8D50-74D0D5FABF61}" type="pres">
      <dgm:prSet presAssocID="{B4EAA7E8-5E44-4221-ADAA-FDEAF8FC333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0BF586E-E247-45EB-B219-D87EE92EECCA}" type="presOf" srcId="{DE7FEB0A-3DA3-47B7-BC2D-CA39D3D281A2}" destId="{1B7EB8AC-BBF2-40F0-B6F7-1BDE8A2888DE}" srcOrd="0" destOrd="0" presId="urn:microsoft.com/office/officeart/2018/2/layout/IconLabelList"/>
    <dgm:cxn modelId="{3DB7FB90-10E7-4578-BFDB-8E3E88AFC1C2}" type="presOf" srcId="{C30B42E0-F8B4-4F8A-81A4-470428E2CF19}" destId="{C7289270-8633-4176-9A72-BA7BE3CAA461}" srcOrd="0" destOrd="0" presId="urn:microsoft.com/office/officeart/2018/2/layout/IconLabelList"/>
    <dgm:cxn modelId="{01EBD299-FF30-47CA-BCD8-C310DDB5A462}" type="presOf" srcId="{B4EAA7E8-5E44-4221-ADAA-FDEAF8FC3339}" destId="{9DE6C163-75EC-47A0-8D50-74D0D5FABF61}" srcOrd="0" destOrd="0" presId="urn:microsoft.com/office/officeart/2018/2/layout/IconLabelList"/>
    <dgm:cxn modelId="{7F312E9F-E2FE-4947-BFE2-207048E41A1D}" srcId="{DE7FEB0A-3DA3-47B7-BC2D-CA39D3D281A2}" destId="{C30B42E0-F8B4-4F8A-81A4-470428E2CF19}" srcOrd="1" destOrd="0" parTransId="{678153A0-9018-4344-9E5C-424A2E413540}" sibTransId="{E9478BE5-AA15-4AA7-A365-D318F5022061}"/>
    <dgm:cxn modelId="{53FD76F0-02ED-4115-B110-0536C5D8CEBC}" srcId="{DE7FEB0A-3DA3-47B7-BC2D-CA39D3D281A2}" destId="{B4EAA7E8-5E44-4221-ADAA-FDEAF8FC3339}" srcOrd="2" destOrd="0" parTransId="{531F7EF2-0D6B-4D04-A523-B11FF85AB733}" sibTransId="{A2843C05-9E32-46E1-890C-7AA8B0B95C21}"/>
    <dgm:cxn modelId="{22181AF3-B801-4B8A-832D-2BADFB263E31}" srcId="{DE7FEB0A-3DA3-47B7-BC2D-CA39D3D281A2}" destId="{4E688A3F-B69B-457C-9999-3DB3407B46D8}" srcOrd="0" destOrd="0" parTransId="{8BA3F0F7-AFB8-4B2D-AE34-0A9B443C86B6}" sibTransId="{7E6E0BF8-3D29-4EA3-B682-199CEB2C6F47}"/>
    <dgm:cxn modelId="{4A9F7EFB-034B-479B-8969-D6245C3DC85A}" type="presOf" srcId="{4E688A3F-B69B-457C-9999-3DB3407B46D8}" destId="{C1E2C11A-978C-4A62-8ED6-18DC02D64BB5}" srcOrd="0" destOrd="0" presId="urn:microsoft.com/office/officeart/2018/2/layout/IconLabelList"/>
    <dgm:cxn modelId="{6AFFB943-7158-488B-970B-F4D199985AEE}" type="presParOf" srcId="{1B7EB8AC-BBF2-40F0-B6F7-1BDE8A2888DE}" destId="{E0E8D02A-D974-48C7-853B-4BEDC24C2BCE}" srcOrd="0" destOrd="0" presId="urn:microsoft.com/office/officeart/2018/2/layout/IconLabelList"/>
    <dgm:cxn modelId="{2CDF7A5C-1087-441A-99DA-5CBC9923013C}" type="presParOf" srcId="{E0E8D02A-D974-48C7-853B-4BEDC24C2BCE}" destId="{6E1AB14A-4A1C-4442-B9E0-43FB18C76D40}" srcOrd="0" destOrd="0" presId="urn:microsoft.com/office/officeart/2018/2/layout/IconLabelList"/>
    <dgm:cxn modelId="{6EAD5EBA-7C8B-4403-ACF4-74B27DB23236}" type="presParOf" srcId="{E0E8D02A-D974-48C7-853B-4BEDC24C2BCE}" destId="{6D6E52B8-CE7A-46CC-8953-C0D446A5EAAC}" srcOrd="1" destOrd="0" presId="urn:microsoft.com/office/officeart/2018/2/layout/IconLabelList"/>
    <dgm:cxn modelId="{1761071F-D680-46A4-A9E4-E0136FBA6B23}" type="presParOf" srcId="{E0E8D02A-D974-48C7-853B-4BEDC24C2BCE}" destId="{C1E2C11A-978C-4A62-8ED6-18DC02D64BB5}" srcOrd="2" destOrd="0" presId="urn:microsoft.com/office/officeart/2018/2/layout/IconLabelList"/>
    <dgm:cxn modelId="{1725A755-252E-4DE9-9E3E-3A7E2BC770DE}" type="presParOf" srcId="{1B7EB8AC-BBF2-40F0-B6F7-1BDE8A2888DE}" destId="{5D5847F2-F53C-482A-81FF-80112F6FFEAA}" srcOrd="1" destOrd="0" presId="urn:microsoft.com/office/officeart/2018/2/layout/IconLabelList"/>
    <dgm:cxn modelId="{4B1CA0A4-B0EC-481C-9175-363E97F8D11B}" type="presParOf" srcId="{1B7EB8AC-BBF2-40F0-B6F7-1BDE8A2888DE}" destId="{F6F12E9D-1EAE-4159-BE2E-73FD7B924855}" srcOrd="2" destOrd="0" presId="urn:microsoft.com/office/officeart/2018/2/layout/IconLabelList"/>
    <dgm:cxn modelId="{BBC8002B-B68B-41DE-B1BC-F82D5568E2C9}" type="presParOf" srcId="{F6F12E9D-1EAE-4159-BE2E-73FD7B924855}" destId="{25E26189-2ADA-412F-BECA-73ABFC65738D}" srcOrd="0" destOrd="0" presId="urn:microsoft.com/office/officeart/2018/2/layout/IconLabelList"/>
    <dgm:cxn modelId="{D094FA3D-8B7C-44F7-9C2A-69048BCBD969}" type="presParOf" srcId="{F6F12E9D-1EAE-4159-BE2E-73FD7B924855}" destId="{8EDFF431-D4B6-45A5-8967-3B1A6DD00C6B}" srcOrd="1" destOrd="0" presId="urn:microsoft.com/office/officeart/2018/2/layout/IconLabelList"/>
    <dgm:cxn modelId="{3036685F-B2D7-427F-BB7F-86A7278A1813}" type="presParOf" srcId="{F6F12E9D-1EAE-4159-BE2E-73FD7B924855}" destId="{C7289270-8633-4176-9A72-BA7BE3CAA461}" srcOrd="2" destOrd="0" presId="urn:microsoft.com/office/officeart/2018/2/layout/IconLabelList"/>
    <dgm:cxn modelId="{55500BD9-B626-4A59-828F-8A64FB00B41E}" type="presParOf" srcId="{1B7EB8AC-BBF2-40F0-B6F7-1BDE8A2888DE}" destId="{3F01B98D-BA4B-4977-AFD7-88017EFDFCCB}" srcOrd="3" destOrd="0" presId="urn:microsoft.com/office/officeart/2018/2/layout/IconLabelList"/>
    <dgm:cxn modelId="{39A1F063-774B-4A77-83BF-EB8AA775F1EE}" type="presParOf" srcId="{1B7EB8AC-BBF2-40F0-B6F7-1BDE8A2888DE}" destId="{881F89C0-7B55-41FF-8FE0-44D4555277C8}" srcOrd="4" destOrd="0" presId="urn:microsoft.com/office/officeart/2018/2/layout/IconLabelList"/>
    <dgm:cxn modelId="{51ED8400-2F39-4D2B-9073-6685CE84001C}" type="presParOf" srcId="{881F89C0-7B55-41FF-8FE0-44D4555277C8}" destId="{D88102DC-9A24-46B0-9B97-1D0885E819E4}" srcOrd="0" destOrd="0" presId="urn:microsoft.com/office/officeart/2018/2/layout/IconLabelList"/>
    <dgm:cxn modelId="{86C13A39-C359-45F9-9FEF-ABDE307CF3D4}" type="presParOf" srcId="{881F89C0-7B55-41FF-8FE0-44D4555277C8}" destId="{AC3D4039-5C76-406E-9412-0DBCFDA24F70}" srcOrd="1" destOrd="0" presId="urn:microsoft.com/office/officeart/2018/2/layout/IconLabelList"/>
    <dgm:cxn modelId="{BD3CB8A8-950C-4A7A-8570-4A643392AB84}" type="presParOf" srcId="{881F89C0-7B55-41FF-8FE0-44D4555277C8}" destId="{9DE6C163-75EC-47A0-8D50-74D0D5FABF6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338FFC-EBC2-42D4-96B1-2CDFEFC2CA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EC1AC7D-C45F-4FCB-AFE7-FE1F339DDB3F}">
      <dgm:prSet/>
      <dgm:spPr/>
      <dgm:t>
        <a:bodyPr/>
        <a:lstStyle/>
        <a:p>
          <a:r>
            <a:rPr lang="da-DK" dirty="0" err="1"/>
            <a:t>Asch</a:t>
          </a:r>
          <a:r>
            <a:rPr lang="da-DK" dirty="0"/>
            <a:t> samlede 7-9 college studerende om et bord til en visuel perceptionstest (snyd!)</a:t>
          </a:r>
          <a:endParaRPr lang="en-US" dirty="0"/>
        </a:p>
      </dgm:t>
    </dgm:pt>
    <dgm:pt modelId="{096E28A3-2272-45E3-A239-906667E73B25}" type="parTrans" cxnId="{732766F7-D15E-43E7-92A8-8A67A3176CB6}">
      <dgm:prSet/>
      <dgm:spPr/>
      <dgm:t>
        <a:bodyPr/>
        <a:lstStyle/>
        <a:p>
          <a:endParaRPr lang="en-US"/>
        </a:p>
      </dgm:t>
    </dgm:pt>
    <dgm:pt modelId="{1D1D5F0B-B77C-4D4B-ACBB-C000F009F99C}" type="sibTrans" cxnId="{732766F7-D15E-43E7-92A8-8A67A3176CB6}">
      <dgm:prSet/>
      <dgm:spPr/>
      <dgm:t>
        <a:bodyPr/>
        <a:lstStyle/>
        <a:p>
          <a:endParaRPr lang="en-US"/>
        </a:p>
      </dgm:t>
    </dgm:pt>
    <dgm:pt modelId="{97128FB4-3259-4944-B2BC-103DB1EDE4BC}">
      <dgm:prSet/>
      <dgm:spPr/>
      <dgm:t>
        <a:bodyPr/>
        <a:lstStyle/>
        <a:p>
          <a:r>
            <a:rPr lang="da-DK"/>
            <a:t>Han viste dem to tavler med afbildede linjer af forskellig længde</a:t>
          </a:r>
          <a:endParaRPr lang="en-US"/>
        </a:p>
      </dgm:t>
    </dgm:pt>
    <dgm:pt modelId="{A9DB520B-58CD-40B7-B93B-AEC9200FA4B3}" type="parTrans" cxnId="{58229ED6-6C3F-442C-84D8-5EF97CB66D5C}">
      <dgm:prSet/>
      <dgm:spPr/>
      <dgm:t>
        <a:bodyPr/>
        <a:lstStyle/>
        <a:p>
          <a:endParaRPr lang="en-US"/>
        </a:p>
      </dgm:t>
    </dgm:pt>
    <dgm:pt modelId="{E6051EE3-9234-4B2A-9DB7-B159EF5C6D2A}" type="sibTrans" cxnId="{58229ED6-6C3F-442C-84D8-5EF97CB66D5C}">
      <dgm:prSet/>
      <dgm:spPr/>
      <dgm:t>
        <a:bodyPr/>
        <a:lstStyle/>
        <a:p>
          <a:endParaRPr lang="en-US"/>
        </a:p>
      </dgm:t>
    </dgm:pt>
    <dgm:pt modelId="{92608942-F109-4FFC-8737-7D23BA926E05}">
      <dgm:prSet/>
      <dgm:spPr/>
      <dgm:t>
        <a:bodyPr/>
        <a:lstStyle/>
        <a:p>
          <a:r>
            <a:rPr lang="da-DK"/>
            <a:t>Forsøgspersonerne skulle efter tur angive hvilken af B-linjerne, der stemte overens med A linjen</a:t>
          </a:r>
          <a:endParaRPr lang="en-US"/>
        </a:p>
      </dgm:t>
    </dgm:pt>
    <dgm:pt modelId="{5667F48F-B0EA-4C77-833B-B5525AC8EBE6}" type="parTrans" cxnId="{A93AECB1-C6FE-4BB7-9F5A-1031374FF826}">
      <dgm:prSet/>
      <dgm:spPr/>
      <dgm:t>
        <a:bodyPr/>
        <a:lstStyle/>
        <a:p>
          <a:endParaRPr lang="en-US"/>
        </a:p>
      </dgm:t>
    </dgm:pt>
    <dgm:pt modelId="{D9A879B7-9328-480C-BBF3-318FD5DEBE52}" type="sibTrans" cxnId="{A93AECB1-C6FE-4BB7-9F5A-1031374FF826}">
      <dgm:prSet/>
      <dgm:spPr/>
      <dgm:t>
        <a:bodyPr/>
        <a:lstStyle/>
        <a:p>
          <a:endParaRPr lang="en-US"/>
        </a:p>
      </dgm:t>
    </dgm:pt>
    <dgm:pt modelId="{19A9B885-04FB-4E43-9D71-EB1548F168A1}">
      <dgm:prSet/>
      <dgm:spPr/>
      <dgm:t>
        <a:bodyPr/>
        <a:lstStyle/>
        <a:p>
          <a:r>
            <a:rPr lang="da-DK"/>
            <a:t>Opgaven var relativt let at løse - se selv: </a:t>
          </a:r>
          <a:endParaRPr lang="en-US"/>
        </a:p>
      </dgm:t>
    </dgm:pt>
    <dgm:pt modelId="{AE7940B8-7553-44E5-9213-848BCDEE677C}" type="parTrans" cxnId="{E61DD3FA-2496-42DA-84E1-97DE15B13773}">
      <dgm:prSet/>
      <dgm:spPr/>
      <dgm:t>
        <a:bodyPr/>
        <a:lstStyle/>
        <a:p>
          <a:endParaRPr lang="en-US"/>
        </a:p>
      </dgm:t>
    </dgm:pt>
    <dgm:pt modelId="{8988F172-E144-40C1-B1FD-9FF55B0CD7C8}" type="sibTrans" cxnId="{E61DD3FA-2496-42DA-84E1-97DE15B13773}">
      <dgm:prSet/>
      <dgm:spPr/>
      <dgm:t>
        <a:bodyPr/>
        <a:lstStyle/>
        <a:p>
          <a:endParaRPr lang="en-US"/>
        </a:p>
      </dgm:t>
    </dgm:pt>
    <dgm:pt modelId="{1508D944-7727-404F-B31F-77069D5BDB91}" type="pres">
      <dgm:prSet presAssocID="{D3338FFC-EBC2-42D4-96B1-2CDFEFC2CA1C}" presName="linear" presStyleCnt="0">
        <dgm:presLayoutVars>
          <dgm:animLvl val="lvl"/>
          <dgm:resizeHandles val="exact"/>
        </dgm:presLayoutVars>
      </dgm:prSet>
      <dgm:spPr/>
    </dgm:pt>
    <dgm:pt modelId="{317CF5C3-399D-47EA-BDCC-22531AC7D1DB}" type="pres">
      <dgm:prSet presAssocID="{BEC1AC7D-C45F-4FCB-AFE7-FE1F339DDB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D9360C3-F607-4F5E-9665-B7494EFE254B}" type="pres">
      <dgm:prSet presAssocID="{1D1D5F0B-B77C-4D4B-ACBB-C000F009F99C}" presName="spacer" presStyleCnt="0"/>
      <dgm:spPr/>
    </dgm:pt>
    <dgm:pt modelId="{09D920D4-2BAA-4D71-85C9-69D42011CB0C}" type="pres">
      <dgm:prSet presAssocID="{97128FB4-3259-4944-B2BC-103DB1EDE4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06FD03C-E0DC-40BD-8BF5-49F3EBEFCCF4}" type="pres">
      <dgm:prSet presAssocID="{E6051EE3-9234-4B2A-9DB7-B159EF5C6D2A}" presName="spacer" presStyleCnt="0"/>
      <dgm:spPr/>
    </dgm:pt>
    <dgm:pt modelId="{F1441371-577D-419C-8179-410ADF8DACB1}" type="pres">
      <dgm:prSet presAssocID="{92608942-F109-4FFC-8737-7D23BA926E0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50C422A-107A-4227-A629-2165BB2909DC}" type="pres">
      <dgm:prSet presAssocID="{D9A879B7-9328-480C-BBF3-318FD5DEBE52}" presName="spacer" presStyleCnt="0"/>
      <dgm:spPr/>
    </dgm:pt>
    <dgm:pt modelId="{E9BEAB65-8D42-4984-B8AB-2590578597EF}" type="pres">
      <dgm:prSet presAssocID="{19A9B885-04FB-4E43-9D71-EB1548F168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B0FDA23-F34C-4B9F-80DA-50E015E76864}" type="presOf" srcId="{19A9B885-04FB-4E43-9D71-EB1548F168A1}" destId="{E9BEAB65-8D42-4984-B8AB-2590578597EF}" srcOrd="0" destOrd="0" presId="urn:microsoft.com/office/officeart/2005/8/layout/vList2"/>
    <dgm:cxn modelId="{F4275350-BA32-4970-A926-3D607257BB6D}" type="presOf" srcId="{BEC1AC7D-C45F-4FCB-AFE7-FE1F339DDB3F}" destId="{317CF5C3-399D-47EA-BDCC-22531AC7D1DB}" srcOrd="0" destOrd="0" presId="urn:microsoft.com/office/officeart/2005/8/layout/vList2"/>
    <dgm:cxn modelId="{F20BC389-EE87-4006-9AD6-3A25AE6D5235}" type="presOf" srcId="{97128FB4-3259-4944-B2BC-103DB1EDE4BC}" destId="{09D920D4-2BAA-4D71-85C9-69D42011CB0C}" srcOrd="0" destOrd="0" presId="urn:microsoft.com/office/officeart/2005/8/layout/vList2"/>
    <dgm:cxn modelId="{A93AECB1-C6FE-4BB7-9F5A-1031374FF826}" srcId="{D3338FFC-EBC2-42D4-96B1-2CDFEFC2CA1C}" destId="{92608942-F109-4FFC-8737-7D23BA926E05}" srcOrd="2" destOrd="0" parTransId="{5667F48F-B0EA-4C77-833B-B5525AC8EBE6}" sibTransId="{D9A879B7-9328-480C-BBF3-318FD5DEBE52}"/>
    <dgm:cxn modelId="{D7A1ECC9-0428-409E-9069-89AC5AAB3CF6}" type="presOf" srcId="{92608942-F109-4FFC-8737-7D23BA926E05}" destId="{F1441371-577D-419C-8179-410ADF8DACB1}" srcOrd="0" destOrd="0" presId="urn:microsoft.com/office/officeart/2005/8/layout/vList2"/>
    <dgm:cxn modelId="{58229ED6-6C3F-442C-84D8-5EF97CB66D5C}" srcId="{D3338FFC-EBC2-42D4-96B1-2CDFEFC2CA1C}" destId="{97128FB4-3259-4944-B2BC-103DB1EDE4BC}" srcOrd="1" destOrd="0" parTransId="{A9DB520B-58CD-40B7-B93B-AEC9200FA4B3}" sibTransId="{E6051EE3-9234-4B2A-9DB7-B159EF5C6D2A}"/>
    <dgm:cxn modelId="{3F6D18DF-569A-4128-A738-A5C31F0EAB77}" type="presOf" srcId="{D3338FFC-EBC2-42D4-96B1-2CDFEFC2CA1C}" destId="{1508D944-7727-404F-B31F-77069D5BDB91}" srcOrd="0" destOrd="0" presId="urn:microsoft.com/office/officeart/2005/8/layout/vList2"/>
    <dgm:cxn modelId="{732766F7-D15E-43E7-92A8-8A67A3176CB6}" srcId="{D3338FFC-EBC2-42D4-96B1-2CDFEFC2CA1C}" destId="{BEC1AC7D-C45F-4FCB-AFE7-FE1F339DDB3F}" srcOrd="0" destOrd="0" parTransId="{096E28A3-2272-45E3-A239-906667E73B25}" sibTransId="{1D1D5F0B-B77C-4D4B-ACBB-C000F009F99C}"/>
    <dgm:cxn modelId="{E61DD3FA-2496-42DA-84E1-97DE15B13773}" srcId="{D3338FFC-EBC2-42D4-96B1-2CDFEFC2CA1C}" destId="{19A9B885-04FB-4E43-9D71-EB1548F168A1}" srcOrd="3" destOrd="0" parTransId="{AE7940B8-7553-44E5-9213-848BCDEE677C}" sibTransId="{8988F172-E144-40C1-B1FD-9FF55B0CD7C8}"/>
    <dgm:cxn modelId="{20E2A979-5299-414B-BA07-F0C5E8E2DB1A}" type="presParOf" srcId="{1508D944-7727-404F-B31F-77069D5BDB91}" destId="{317CF5C3-399D-47EA-BDCC-22531AC7D1DB}" srcOrd="0" destOrd="0" presId="urn:microsoft.com/office/officeart/2005/8/layout/vList2"/>
    <dgm:cxn modelId="{EBAFF93D-CA8C-4649-951A-A52566AE132C}" type="presParOf" srcId="{1508D944-7727-404F-B31F-77069D5BDB91}" destId="{CD9360C3-F607-4F5E-9665-B7494EFE254B}" srcOrd="1" destOrd="0" presId="urn:microsoft.com/office/officeart/2005/8/layout/vList2"/>
    <dgm:cxn modelId="{0A3915CE-84DA-483F-B70A-250A4A47FDB4}" type="presParOf" srcId="{1508D944-7727-404F-B31F-77069D5BDB91}" destId="{09D920D4-2BAA-4D71-85C9-69D42011CB0C}" srcOrd="2" destOrd="0" presId="urn:microsoft.com/office/officeart/2005/8/layout/vList2"/>
    <dgm:cxn modelId="{45870FC4-84C3-48CB-A8D6-CE88201BC59B}" type="presParOf" srcId="{1508D944-7727-404F-B31F-77069D5BDB91}" destId="{306FD03C-E0DC-40BD-8BF5-49F3EBEFCCF4}" srcOrd="3" destOrd="0" presId="urn:microsoft.com/office/officeart/2005/8/layout/vList2"/>
    <dgm:cxn modelId="{58A368DA-86F8-4633-9D4A-D433764DD361}" type="presParOf" srcId="{1508D944-7727-404F-B31F-77069D5BDB91}" destId="{F1441371-577D-419C-8179-410ADF8DACB1}" srcOrd="4" destOrd="0" presId="urn:microsoft.com/office/officeart/2005/8/layout/vList2"/>
    <dgm:cxn modelId="{F4859174-E25F-452B-B026-91839C0205B5}" type="presParOf" srcId="{1508D944-7727-404F-B31F-77069D5BDB91}" destId="{650C422A-107A-4227-A629-2165BB2909DC}" srcOrd="5" destOrd="0" presId="urn:microsoft.com/office/officeart/2005/8/layout/vList2"/>
    <dgm:cxn modelId="{192F1015-94C5-44DB-92CF-10D62741F443}" type="presParOf" srcId="{1508D944-7727-404F-B31F-77069D5BDB91}" destId="{E9BEAB65-8D42-4984-B8AB-2590578597E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58761C-216A-4286-BEDF-F6F19049578A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485109E-0AA1-483F-8020-8257947E0960}">
      <dgm:prSet custT="1"/>
      <dgm:spPr/>
      <dgm:t>
        <a:bodyPr/>
        <a:lstStyle/>
        <a:p>
          <a:r>
            <a:rPr lang="da-DK" sz="2400" dirty="0"/>
            <a:t>Selvom man mener, at gruppen tager fejl, er der altså et stærkt ønske om at tilpasse sig gruppens normer.</a:t>
          </a:r>
          <a:endParaRPr lang="en-US" sz="2400" dirty="0"/>
        </a:p>
      </dgm:t>
    </dgm:pt>
    <dgm:pt modelId="{1BF2FBC3-5F7D-45EA-9F44-95DA0C2B09D1}" type="parTrans" cxnId="{9CF25B29-9C53-4727-8E64-E47095369E7A}">
      <dgm:prSet/>
      <dgm:spPr/>
      <dgm:t>
        <a:bodyPr/>
        <a:lstStyle/>
        <a:p>
          <a:endParaRPr lang="en-US"/>
        </a:p>
      </dgm:t>
    </dgm:pt>
    <dgm:pt modelId="{B2F49B3D-D053-4201-B416-18F6BD4EC210}" type="sibTrans" cxnId="{9CF25B29-9C53-4727-8E64-E47095369E7A}">
      <dgm:prSet/>
      <dgm:spPr/>
      <dgm:t>
        <a:bodyPr/>
        <a:lstStyle/>
        <a:p>
          <a:endParaRPr lang="en-US"/>
        </a:p>
      </dgm:t>
    </dgm:pt>
    <dgm:pt modelId="{9B0155DE-374D-41EA-B6DA-309DE99E9356}">
      <dgm:prSet custT="1"/>
      <dgm:spPr/>
      <dgm:t>
        <a:bodyPr/>
        <a:lstStyle/>
        <a:p>
          <a:r>
            <a:rPr lang="da-DK" sz="2400" dirty="0"/>
            <a:t>Det er motiveret af et ønske om ikke at virke afvigende eller at undgå sanktioner, såsom udelukkelse af fællesskabet.</a:t>
          </a:r>
          <a:endParaRPr lang="en-US" sz="2400" dirty="0"/>
        </a:p>
      </dgm:t>
    </dgm:pt>
    <dgm:pt modelId="{735DEA05-0AD8-488F-A6E1-D464A5AE1F14}" type="parTrans" cxnId="{F45EC65E-0CDA-416A-B401-0761E170C955}">
      <dgm:prSet/>
      <dgm:spPr/>
      <dgm:t>
        <a:bodyPr/>
        <a:lstStyle/>
        <a:p>
          <a:endParaRPr lang="en-US"/>
        </a:p>
      </dgm:t>
    </dgm:pt>
    <dgm:pt modelId="{E874FDBB-2090-4AAA-9E9C-B0E3E0F6096C}" type="sibTrans" cxnId="{F45EC65E-0CDA-416A-B401-0761E170C955}">
      <dgm:prSet/>
      <dgm:spPr/>
      <dgm:t>
        <a:bodyPr/>
        <a:lstStyle/>
        <a:p>
          <a:endParaRPr lang="en-US"/>
        </a:p>
      </dgm:t>
    </dgm:pt>
    <dgm:pt modelId="{B4D956BE-A4E5-4E57-B02B-D3352844B210}">
      <dgm:prSet custT="1"/>
      <dgm:spPr/>
      <dgm:t>
        <a:bodyPr/>
        <a:lstStyle/>
        <a:p>
          <a:r>
            <a:rPr lang="da-DK" sz="2400" dirty="0"/>
            <a:t>I dette forsøg var typiske forklaringer, at de ikke ville blive til grin eller blive opfattet som mærkelige.</a:t>
          </a:r>
          <a:endParaRPr lang="en-US" sz="2400" dirty="0"/>
        </a:p>
      </dgm:t>
    </dgm:pt>
    <dgm:pt modelId="{321114BA-1F67-4271-BDA3-3E061456BABF}" type="parTrans" cxnId="{55F62E97-44A3-4063-9751-94A5FC8F40EC}">
      <dgm:prSet/>
      <dgm:spPr/>
      <dgm:t>
        <a:bodyPr/>
        <a:lstStyle/>
        <a:p>
          <a:endParaRPr lang="en-US"/>
        </a:p>
      </dgm:t>
    </dgm:pt>
    <dgm:pt modelId="{7B6A5934-8FE2-4FD8-BF17-204BD06B8078}" type="sibTrans" cxnId="{55F62E97-44A3-4063-9751-94A5FC8F40EC}">
      <dgm:prSet/>
      <dgm:spPr/>
      <dgm:t>
        <a:bodyPr/>
        <a:lstStyle/>
        <a:p>
          <a:endParaRPr lang="en-US"/>
        </a:p>
      </dgm:t>
    </dgm:pt>
    <dgm:pt modelId="{3E1FFFD2-DD59-4371-A49C-1B36FCE356E1}" type="pres">
      <dgm:prSet presAssocID="{2258761C-216A-4286-BEDF-F6F1904957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D5693F-BE2A-48BE-82E6-20AD03BDECCE}" type="pres">
      <dgm:prSet presAssocID="{F485109E-0AA1-483F-8020-8257947E0960}" presName="hierRoot1" presStyleCnt="0"/>
      <dgm:spPr/>
    </dgm:pt>
    <dgm:pt modelId="{D2D87161-C278-4FC3-86E9-9B6E95424094}" type="pres">
      <dgm:prSet presAssocID="{F485109E-0AA1-483F-8020-8257947E0960}" presName="composite" presStyleCnt="0"/>
      <dgm:spPr/>
    </dgm:pt>
    <dgm:pt modelId="{031EF262-D405-429F-873F-0102B0C91E41}" type="pres">
      <dgm:prSet presAssocID="{F485109E-0AA1-483F-8020-8257947E0960}" presName="background" presStyleLbl="node0" presStyleIdx="0" presStyleCnt="3"/>
      <dgm:spPr/>
    </dgm:pt>
    <dgm:pt modelId="{645BE750-8ADE-4B96-8A5F-BECD21BFC03C}" type="pres">
      <dgm:prSet presAssocID="{F485109E-0AA1-483F-8020-8257947E0960}" presName="text" presStyleLbl="fgAcc0" presStyleIdx="0" presStyleCnt="3" custScaleY="136412">
        <dgm:presLayoutVars>
          <dgm:chPref val="3"/>
        </dgm:presLayoutVars>
      </dgm:prSet>
      <dgm:spPr/>
    </dgm:pt>
    <dgm:pt modelId="{C48C8B77-B09F-4EE4-8624-6BF48444D225}" type="pres">
      <dgm:prSet presAssocID="{F485109E-0AA1-483F-8020-8257947E0960}" presName="hierChild2" presStyleCnt="0"/>
      <dgm:spPr/>
    </dgm:pt>
    <dgm:pt modelId="{91FBE908-C2F6-4ABC-9860-F02055E476AA}" type="pres">
      <dgm:prSet presAssocID="{9B0155DE-374D-41EA-B6DA-309DE99E9356}" presName="hierRoot1" presStyleCnt="0"/>
      <dgm:spPr/>
    </dgm:pt>
    <dgm:pt modelId="{06361737-763B-46A6-AFD7-29A88F1253EA}" type="pres">
      <dgm:prSet presAssocID="{9B0155DE-374D-41EA-B6DA-309DE99E9356}" presName="composite" presStyleCnt="0"/>
      <dgm:spPr/>
    </dgm:pt>
    <dgm:pt modelId="{9AA8CFA4-1EED-4687-BBE2-A27B8E432AF9}" type="pres">
      <dgm:prSet presAssocID="{9B0155DE-374D-41EA-B6DA-309DE99E9356}" presName="background" presStyleLbl="node0" presStyleIdx="1" presStyleCnt="3"/>
      <dgm:spPr/>
    </dgm:pt>
    <dgm:pt modelId="{2D3FA79C-665C-46A8-A403-290B00A41AD1}" type="pres">
      <dgm:prSet presAssocID="{9B0155DE-374D-41EA-B6DA-309DE99E9356}" presName="text" presStyleLbl="fgAcc0" presStyleIdx="1" presStyleCnt="3" custScaleY="133067" custLinFactNeighborY="2348">
        <dgm:presLayoutVars>
          <dgm:chPref val="3"/>
        </dgm:presLayoutVars>
      </dgm:prSet>
      <dgm:spPr/>
    </dgm:pt>
    <dgm:pt modelId="{584870F0-1E69-4D21-BFB1-F61CE7839C03}" type="pres">
      <dgm:prSet presAssocID="{9B0155DE-374D-41EA-B6DA-309DE99E9356}" presName="hierChild2" presStyleCnt="0"/>
      <dgm:spPr/>
    </dgm:pt>
    <dgm:pt modelId="{88DAB8C3-1367-4FCA-9D1E-B1363AAB67A2}" type="pres">
      <dgm:prSet presAssocID="{B4D956BE-A4E5-4E57-B02B-D3352844B210}" presName="hierRoot1" presStyleCnt="0"/>
      <dgm:spPr/>
    </dgm:pt>
    <dgm:pt modelId="{7FA3FA21-592C-4C40-9EE8-53EBF686766B}" type="pres">
      <dgm:prSet presAssocID="{B4D956BE-A4E5-4E57-B02B-D3352844B210}" presName="composite" presStyleCnt="0"/>
      <dgm:spPr/>
    </dgm:pt>
    <dgm:pt modelId="{BC6B0FAF-4137-42EB-9528-544A6226F095}" type="pres">
      <dgm:prSet presAssocID="{B4D956BE-A4E5-4E57-B02B-D3352844B210}" presName="background" presStyleLbl="node0" presStyleIdx="2" presStyleCnt="3"/>
      <dgm:spPr/>
    </dgm:pt>
    <dgm:pt modelId="{0097A7C8-15FA-4A2D-9111-E4594BACD6F6}" type="pres">
      <dgm:prSet presAssocID="{B4D956BE-A4E5-4E57-B02B-D3352844B210}" presName="text" presStyleLbl="fgAcc0" presStyleIdx="2" presStyleCnt="3" custScaleY="135238">
        <dgm:presLayoutVars>
          <dgm:chPref val="3"/>
        </dgm:presLayoutVars>
      </dgm:prSet>
      <dgm:spPr/>
    </dgm:pt>
    <dgm:pt modelId="{FBB59DA4-3D06-4B65-9762-EAC3A8EA2F32}" type="pres">
      <dgm:prSet presAssocID="{B4D956BE-A4E5-4E57-B02B-D3352844B210}" presName="hierChild2" presStyleCnt="0"/>
      <dgm:spPr/>
    </dgm:pt>
  </dgm:ptLst>
  <dgm:cxnLst>
    <dgm:cxn modelId="{9CF25B29-9C53-4727-8E64-E47095369E7A}" srcId="{2258761C-216A-4286-BEDF-F6F19049578A}" destId="{F485109E-0AA1-483F-8020-8257947E0960}" srcOrd="0" destOrd="0" parTransId="{1BF2FBC3-5F7D-45EA-9F44-95DA0C2B09D1}" sibTransId="{B2F49B3D-D053-4201-B416-18F6BD4EC210}"/>
    <dgm:cxn modelId="{6623CC2E-226D-4EB7-98BD-9751B32F4295}" type="presOf" srcId="{9B0155DE-374D-41EA-B6DA-309DE99E9356}" destId="{2D3FA79C-665C-46A8-A403-290B00A41AD1}" srcOrd="0" destOrd="0" presId="urn:microsoft.com/office/officeart/2005/8/layout/hierarchy1"/>
    <dgm:cxn modelId="{F45EC65E-0CDA-416A-B401-0761E170C955}" srcId="{2258761C-216A-4286-BEDF-F6F19049578A}" destId="{9B0155DE-374D-41EA-B6DA-309DE99E9356}" srcOrd="1" destOrd="0" parTransId="{735DEA05-0AD8-488F-A6E1-D464A5AE1F14}" sibTransId="{E874FDBB-2090-4AAA-9E9C-B0E3E0F6096C}"/>
    <dgm:cxn modelId="{3EBAAD4A-0AAD-48F3-B7D5-5DFA405B2D62}" type="presOf" srcId="{B4D956BE-A4E5-4E57-B02B-D3352844B210}" destId="{0097A7C8-15FA-4A2D-9111-E4594BACD6F6}" srcOrd="0" destOrd="0" presId="urn:microsoft.com/office/officeart/2005/8/layout/hierarchy1"/>
    <dgm:cxn modelId="{1EB12951-7F62-4C5E-BCFA-21701413227D}" type="presOf" srcId="{F485109E-0AA1-483F-8020-8257947E0960}" destId="{645BE750-8ADE-4B96-8A5F-BECD21BFC03C}" srcOrd="0" destOrd="0" presId="urn:microsoft.com/office/officeart/2005/8/layout/hierarchy1"/>
    <dgm:cxn modelId="{55F62E97-44A3-4063-9751-94A5FC8F40EC}" srcId="{2258761C-216A-4286-BEDF-F6F19049578A}" destId="{B4D956BE-A4E5-4E57-B02B-D3352844B210}" srcOrd="2" destOrd="0" parTransId="{321114BA-1F67-4271-BDA3-3E061456BABF}" sibTransId="{7B6A5934-8FE2-4FD8-BF17-204BD06B8078}"/>
    <dgm:cxn modelId="{7406EFAB-307E-4357-BE14-8D9325F845AC}" type="presOf" srcId="{2258761C-216A-4286-BEDF-F6F19049578A}" destId="{3E1FFFD2-DD59-4371-A49C-1B36FCE356E1}" srcOrd="0" destOrd="0" presId="urn:microsoft.com/office/officeart/2005/8/layout/hierarchy1"/>
    <dgm:cxn modelId="{6B2006E4-BBDD-42C0-9E60-C61862F8E7CB}" type="presParOf" srcId="{3E1FFFD2-DD59-4371-A49C-1B36FCE356E1}" destId="{30D5693F-BE2A-48BE-82E6-20AD03BDECCE}" srcOrd="0" destOrd="0" presId="urn:microsoft.com/office/officeart/2005/8/layout/hierarchy1"/>
    <dgm:cxn modelId="{05DEF937-80C0-46C7-9C05-426D3699BCAC}" type="presParOf" srcId="{30D5693F-BE2A-48BE-82E6-20AD03BDECCE}" destId="{D2D87161-C278-4FC3-86E9-9B6E95424094}" srcOrd="0" destOrd="0" presId="urn:microsoft.com/office/officeart/2005/8/layout/hierarchy1"/>
    <dgm:cxn modelId="{202BE70E-C6B7-43CF-B296-C1A5FB0E1D7D}" type="presParOf" srcId="{D2D87161-C278-4FC3-86E9-9B6E95424094}" destId="{031EF262-D405-429F-873F-0102B0C91E41}" srcOrd="0" destOrd="0" presId="urn:microsoft.com/office/officeart/2005/8/layout/hierarchy1"/>
    <dgm:cxn modelId="{DEDABE38-90E6-4C80-979E-299A049F7C94}" type="presParOf" srcId="{D2D87161-C278-4FC3-86E9-9B6E95424094}" destId="{645BE750-8ADE-4B96-8A5F-BECD21BFC03C}" srcOrd="1" destOrd="0" presId="urn:microsoft.com/office/officeart/2005/8/layout/hierarchy1"/>
    <dgm:cxn modelId="{DC32354D-7981-4862-9A8D-D1927C5DB6EE}" type="presParOf" srcId="{30D5693F-BE2A-48BE-82E6-20AD03BDECCE}" destId="{C48C8B77-B09F-4EE4-8624-6BF48444D225}" srcOrd="1" destOrd="0" presId="urn:microsoft.com/office/officeart/2005/8/layout/hierarchy1"/>
    <dgm:cxn modelId="{F4E0BABE-0647-4824-9782-B252FB8D2178}" type="presParOf" srcId="{3E1FFFD2-DD59-4371-A49C-1B36FCE356E1}" destId="{91FBE908-C2F6-4ABC-9860-F02055E476AA}" srcOrd="1" destOrd="0" presId="urn:microsoft.com/office/officeart/2005/8/layout/hierarchy1"/>
    <dgm:cxn modelId="{720DB05B-DA21-4875-A3B3-FD2D5CCCBC91}" type="presParOf" srcId="{91FBE908-C2F6-4ABC-9860-F02055E476AA}" destId="{06361737-763B-46A6-AFD7-29A88F1253EA}" srcOrd="0" destOrd="0" presId="urn:microsoft.com/office/officeart/2005/8/layout/hierarchy1"/>
    <dgm:cxn modelId="{F62F5B1A-37F2-4BF6-A1E6-FD90B9A0CF6E}" type="presParOf" srcId="{06361737-763B-46A6-AFD7-29A88F1253EA}" destId="{9AA8CFA4-1EED-4687-BBE2-A27B8E432AF9}" srcOrd="0" destOrd="0" presId="urn:microsoft.com/office/officeart/2005/8/layout/hierarchy1"/>
    <dgm:cxn modelId="{2A7BB14E-8EBF-4455-A875-5BAAF6C5AF9D}" type="presParOf" srcId="{06361737-763B-46A6-AFD7-29A88F1253EA}" destId="{2D3FA79C-665C-46A8-A403-290B00A41AD1}" srcOrd="1" destOrd="0" presId="urn:microsoft.com/office/officeart/2005/8/layout/hierarchy1"/>
    <dgm:cxn modelId="{5A112131-8E07-45F9-B6C6-8A65B8038573}" type="presParOf" srcId="{91FBE908-C2F6-4ABC-9860-F02055E476AA}" destId="{584870F0-1E69-4D21-BFB1-F61CE7839C03}" srcOrd="1" destOrd="0" presId="urn:microsoft.com/office/officeart/2005/8/layout/hierarchy1"/>
    <dgm:cxn modelId="{C0BF15A1-4BCE-4801-997E-0697DBE3B8CB}" type="presParOf" srcId="{3E1FFFD2-DD59-4371-A49C-1B36FCE356E1}" destId="{88DAB8C3-1367-4FCA-9D1E-B1363AAB67A2}" srcOrd="2" destOrd="0" presId="urn:microsoft.com/office/officeart/2005/8/layout/hierarchy1"/>
    <dgm:cxn modelId="{8111890A-599B-4B68-A96F-814D7D6C75B3}" type="presParOf" srcId="{88DAB8C3-1367-4FCA-9D1E-B1363AAB67A2}" destId="{7FA3FA21-592C-4C40-9EE8-53EBF686766B}" srcOrd="0" destOrd="0" presId="urn:microsoft.com/office/officeart/2005/8/layout/hierarchy1"/>
    <dgm:cxn modelId="{8E03DD56-2485-4E92-AB1A-67A8CBF19011}" type="presParOf" srcId="{7FA3FA21-592C-4C40-9EE8-53EBF686766B}" destId="{BC6B0FAF-4137-42EB-9528-544A6226F095}" srcOrd="0" destOrd="0" presId="urn:microsoft.com/office/officeart/2005/8/layout/hierarchy1"/>
    <dgm:cxn modelId="{F9545956-1B85-4A00-96D1-8E758BBAD252}" type="presParOf" srcId="{7FA3FA21-592C-4C40-9EE8-53EBF686766B}" destId="{0097A7C8-15FA-4A2D-9111-E4594BACD6F6}" srcOrd="1" destOrd="0" presId="urn:microsoft.com/office/officeart/2005/8/layout/hierarchy1"/>
    <dgm:cxn modelId="{3E8A3262-2CC6-4646-A19D-A4625944889B}" type="presParOf" srcId="{88DAB8C3-1367-4FCA-9D1E-B1363AAB67A2}" destId="{FBB59DA4-3D06-4B65-9762-EAC3A8EA2F3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37B65-6F81-447E-92D0-5CE1AEE71717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B4772-2DB3-459F-991A-25A71204766F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Primærgruppe</a:t>
          </a:r>
          <a:r>
            <a:rPr lang="da-DK" sz="2400" kern="1200" dirty="0"/>
            <a:t>: Tætte, følelsesmæssige relationer og tæt kontakt mellem medlemmerne. Fx familien og nære venner, hvilket former individets identitet.</a:t>
          </a:r>
          <a:endParaRPr lang="en-US" sz="2400" kern="1200" dirty="0"/>
        </a:p>
      </dsp:txBody>
      <dsp:txXfrm>
        <a:off x="0" y="0"/>
        <a:ext cx="10515600" cy="1087834"/>
      </dsp:txXfrm>
    </dsp:sp>
    <dsp:sp modelId="{E00A2040-07AD-41B2-8B3F-2F4ACE4A8F31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8F1DD-27B3-4C55-883D-F348E958B2C5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Sekundærgruppe</a:t>
          </a:r>
          <a:r>
            <a:rPr lang="da-DK" sz="2400" kern="1200" dirty="0"/>
            <a:t>: Større, ofte mere uformel eller formel gruppe med overfladiske relationer og fælles interesser. Fx en arbejdsplads eller en sportsklub. </a:t>
          </a:r>
          <a:endParaRPr lang="en-US" sz="2400" kern="1200" dirty="0"/>
        </a:p>
      </dsp:txBody>
      <dsp:txXfrm>
        <a:off x="0" y="1087834"/>
        <a:ext cx="10515600" cy="1087834"/>
      </dsp:txXfrm>
    </dsp:sp>
    <dsp:sp modelId="{5C747E9F-ABB1-4B26-8460-994B3412F7FB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43451-C85A-4C4C-B719-78A5C8958323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/>
            <a:t>Formel gruppe</a:t>
          </a:r>
          <a:r>
            <a:rPr lang="da-DK" sz="2400" kern="1200"/>
            <a:t>: Dannet for at opnå et bestemt formål og har en klar struktur, regler og roller. Fx en skoleklasse eller en arbejdsplads.</a:t>
          </a:r>
          <a:endParaRPr lang="en-US" sz="2400" kern="1200"/>
        </a:p>
      </dsp:txBody>
      <dsp:txXfrm>
        <a:off x="0" y="2175669"/>
        <a:ext cx="10515600" cy="1087834"/>
      </dsp:txXfrm>
    </dsp:sp>
    <dsp:sp modelId="{49691175-A54F-4A97-A506-EB25FBD9CE82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A4522-6A14-43CB-A7F9-63412884B0D2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/>
            <a:t>Uformel gruppe</a:t>
          </a:r>
          <a:r>
            <a:rPr lang="da-DK" sz="2400" kern="1200"/>
            <a:t>: Dannet spontant og ud fra fælles interesser eller gensidig tiltrækning. Fx vennegruppe eller en gruppe kollegaer, der danner et privat netværk.</a:t>
          </a:r>
          <a:endParaRPr lang="en-US" sz="2400" kern="1200"/>
        </a:p>
      </dsp:txBody>
      <dsp:txXfrm>
        <a:off x="0" y="3263503"/>
        <a:ext cx="10515600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33765-E9D5-4B0E-8D27-E3519E376F00}">
      <dsp:nvSpPr>
        <dsp:cNvPr id="0" name=""/>
        <dsp:cNvSpPr/>
      </dsp:nvSpPr>
      <dsp:spPr>
        <a:xfrm>
          <a:off x="0" y="2129"/>
          <a:ext cx="1052648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4176D-9B2F-4499-9F3F-885D8E079A68}">
      <dsp:nvSpPr>
        <dsp:cNvPr id="0" name=""/>
        <dsp:cNvSpPr/>
      </dsp:nvSpPr>
      <dsp:spPr>
        <a:xfrm>
          <a:off x="0" y="2129"/>
          <a:ext cx="10516206" cy="1688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Referencegruppe</a:t>
          </a:r>
          <a:r>
            <a:rPr lang="da-DK" sz="2400" kern="1200" dirty="0"/>
            <a:t>: Grupper, hvorfra vi henter vores ideer, normer og holdninger; de grupper vi </a:t>
          </a:r>
          <a:r>
            <a:rPr lang="da-DK" sz="2800" kern="1200" dirty="0"/>
            <a:t>ser</a:t>
          </a:r>
          <a:r>
            <a:rPr lang="da-DK" sz="2400" kern="1200" dirty="0"/>
            <a:t> op til, henter vores idealer fra og ønsker at sammenligne os med. Fx kendte personer som filmstjerner og influencere eller endda en gruppe af kolleger eller venner.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129"/>
        <a:ext cx="10516206" cy="1688195"/>
      </dsp:txXfrm>
    </dsp:sp>
    <dsp:sp modelId="{76C15DA4-C940-4845-BEB7-9FB568D93D1C}">
      <dsp:nvSpPr>
        <dsp:cNvPr id="0" name=""/>
        <dsp:cNvSpPr/>
      </dsp:nvSpPr>
      <dsp:spPr>
        <a:xfrm>
          <a:off x="0" y="1690324"/>
          <a:ext cx="1052648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34A27-E197-4CEB-A862-A67DC80AD683}">
      <dsp:nvSpPr>
        <dsp:cNvPr id="0" name=""/>
        <dsp:cNvSpPr/>
      </dsp:nvSpPr>
      <dsp:spPr>
        <a:xfrm>
          <a:off x="0" y="1690324"/>
          <a:ext cx="10526486" cy="134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Medlemsgruppe</a:t>
          </a:r>
          <a:r>
            <a:rPr lang="da-DK" sz="2400" kern="1200" dirty="0"/>
            <a:t>: En gruppe, man er et aktivt og anerkendt medlem af. Fx ens familie, et fodboldhold eller ens vennegruppe.</a:t>
          </a:r>
          <a:endParaRPr lang="en-US" sz="2400" kern="1200" dirty="0"/>
        </a:p>
      </dsp:txBody>
      <dsp:txXfrm>
        <a:off x="0" y="1690324"/>
        <a:ext cx="10526486" cy="1340848"/>
      </dsp:txXfrm>
    </dsp:sp>
    <dsp:sp modelId="{804B5184-B5D9-4879-9D61-5FD8B1B5B2E2}">
      <dsp:nvSpPr>
        <dsp:cNvPr id="0" name=""/>
        <dsp:cNvSpPr/>
      </dsp:nvSpPr>
      <dsp:spPr>
        <a:xfrm>
          <a:off x="0" y="3031173"/>
          <a:ext cx="1052648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FBA3C-E26B-4EDE-9286-280A64EF47B7}">
      <dsp:nvSpPr>
        <dsp:cNvPr id="0" name=""/>
        <dsp:cNvSpPr/>
      </dsp:nvSpPr>
      <dsp:spPr>
        <a:xfrm>
          <a:off x="0" y="3031173"/>
          <a:ext cx="10526486" cy="134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Indgruppe</a:t>
          </a:r>
          <a:r>
            <a:rPr lang="da-DK" sz="2400" kern="1200" dirty="0"/>
            <a:t>: Sociale grupper, man forstår sig selv som en del af, identificerer sig med og har en betydelig loyalitet i forhold til (‘os’). Fx familie, venner, etnisk, nationalt osv.</a:t>
          </a:r>
          <a:endParaRPr lang="en-US" sz="2400" kern="1200" dirty="0"/>
        </a:p>
      </dsp:txBody>
      <dsp:txXfrm>
        <a:off x="0" y="3031173"/>
        <a:ext cx="10526486" cy="1340848"/>
      </dsp:txXfrm>
    </dsp:sp>
    <dsp:sp modelId="{4F974FD4-836A-4A96-BAA4-4676B641AB2C}">
      <dsp:nvSpPr>
        <dsp:cNvPr id="0" name=""/>
        <dsp:cNvSpPr/>
      </dsp:nvSpPr>
      <dsp:spPr>
        <a:xfrm>
          <a:off x="0" y="4372021"/>
          <a:ext cx="1052648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00DE3-3BFF-4E3B-BA64-124B0EC9850B}">
      <dsp:nvSpPr>
        <dsp:cNvPr id="0" name=""/>
        <dsp:cNvSpPr/>
      </dsp:nvSpPr>
      <dsp:spPr>
        <a:xfrm>
          <a:off x="0" y="4372021"/>
          <a:ext cx="10526486" cy="134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Udgruppe</a:t>
          </a:r>
          <a:r>
            <a:rPr lang="da-DK" sz="2400" kern="1200" dirty="0"/>
            <a:t>: Sociale grupper, man ikke føler sig tilknyttet eller identificerer sig med (‘dem’). Fx medlemmer af en anden sportsklub, en anden politisk gruppe, eller en etnisk gruppe du ikke tilhører. </a:t>
          </a:r>
          <a:endParaRPr lang="en-US" sz="2400" kern="1200" dirty="0"/>
        </a:p>
      </dsp:txBody>
      <dsp:txXfrm>
        <a:off x="0" y="4372021"/>
        <a:ext cx="10526486" cy="1340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AB14A-4A1C-4442-B9E0-43FB18C76D40}">
      <dsp:nvSpPr>
        <dsp:cNvPr id="0" name=""/>
        <dsp:cNvSpPr/>
      </dsp:nvSpPr>
      <dsp:spPr>
        <a:xfrm>
          <a:off x="680999" y="91945"/>
          <a:ext cx="1744715" cy="16250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2C11A-978C-4A62-8ED6-18DC02D64BB5}">
      <dsp:nvSpPr>
        <dsp:cNvPr id="0" name=""/>
        <dsp:cNvSpPr/>
      </dsp:nvSpPr>
      <dsp:spPr>
        <a:xfrm>
          <a:off x="59990" y="1930254"/>
          <a:ext cx="3226223" cy="1742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59990" y="1930254"/>
        <a:ext cx="3226223" cy="1742803"/>
      </dsp:txXfrm>
    </dsp:sp>
    <dsp:sp modelId="{25E26189-2ADA-412F-BECA-73ABFC65738D}">
      <dsp:nvSpPr>
        <dsp:cNvPr id="0" name=""/>
        <dsp:cNvSpPr/>
      </dsp:nvSpPr>
      <dsp:spPr>
        <a:xfrm>
          <a:off x="4626784" y="0"/>
          <a:ext cx="1848417" cy="18021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89270-8633-4176-9A72-BA7BE3CAA461}">
      <dsp:nvSpPr>
        <dsp:cNvPr id="0" name=""/>
        <dsp:cNvSpPr/>
      </dsp:nvSpPr>
      <dsp:spPr>
        <a:xfrm>
          <a:off x="3850802" y="274162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3850802" y="2741629"/>
        <a:ext cx="3226223" cy="720000"/>
      </dsp:txXfrm>
    </dsp:sp>
    <dsp:sp modelId="{D88102DC-9A24-46B0-9B97-1D0885E819E4}">
      <dsp:nvSpPr>
        <dsp:cNvPr id="0" name=""/>
        <dsp:cNvSpPr/>
      </dsp:nvSpPr>
      <dsp:spPr>
        <a:xfrm>
          <a:off x="8267785" y="0"/>
          <a:ext cx="1930328" cy="18021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6C163-75EC-47A0-8D50-74D0D5FABF61}">
      <dsp:nvSpPr>
        <dsp:cNvPr id="0" name=""/>
        <dsp:cNvSpPr/>
      </dsp:nvSpPr>
      <dsp:spPr>
        <a:xfrm>
          <a:off x="7641615" y="274162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641615" y="2741629"/>
        <a:ext cx="322622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CF5C3-399D-47EA-BDCC-22531AC7D1DB}">
      <dsp:nvSpPr>
        <dsp:cNvPr id="0" name=""/>
        <dsp:cNvSpPr/>
      </dsp:nvSpPr>
      <dsp:spPr>
        <a:xfrm>
          <a:off x="0" y="78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 err="1"/>
            <a:t>Asch</a:t>
          </a:r>
          <a:r>
            <a:rPr lang="da-DK" sz="2500" kern="1200" dirty="0"/>
            <a:t> samlede 7-9 college studerende om et bord til en visuel perceptionstest (snyd!)</a:t>
          </a:r>
          <a:endParaRPr lang="en-US" sz="2500" kern="1200" dirty="0"/>
        </a:p>
      </dsp:txBody>
      <dsp:txXfrm>
        <a:off x="48547" y="127216"/>
        <a:ext cx="10418506" cy="897406"/>
      </dsp:txXfrm>
    </dsp:sp>
    <dsp:sp modelId="{09D920D4-2BAA-4D71-85C9-69D42011CB0C}">
      <dsp:nvSpPr>
        <dsp:cNvPr id="0" name=""/>
        <dsp:cNvSpPr/>
      </dsp:nvSpPr>
      <dsp:spPr>
        <a:xfrm>
          <a:off x="0" y="1145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Han viste dem to tavler med afbildede linjer af forskellig længde</a:t>
          </a:r>
          <a:endParaRPr lang="en-US" sz="2500" kern="1200"/>
        </a:p>
      </dsp:txBody>
      <dsp:txXfrm>
        <a:off x="48547" y="1193716"/>
        <a:ext cx="10418506" cy="897406"/>
      </dsp:txXfrm>
    </dsp:sp>
    <dsp:sp modelId="{F1441371-577D-419C-8179-410ADF8DACB1}">
      <dsp:nvSpPr>
        <dsp:cNvPr id="0" name=""/>
        <dsp:cNvSpPr/>
      </dsp:nvSpPr>
      <dsp:spPr>
        <a:xfrm>
          <a:off x="0" y="2211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Forsøgspersonerne skulle efter tur angive hvilken af B-linjerne, der stemte overens med A linjen</a:t>
          </a:r>
          <a:endParaRPr lang="en-US" sz="2500" kern="1200"/>
        </a:p>
      </dsp:txBody>
      <dsp:txXfrm>
        <a:off x="48547" y="2260216"/>
        <a:ext cx="10418506" cy="897406"/>
      </dsp:txXfrm>
    </dsp:sp>
    <dsp:sp modelId="{E9BEAB65-8D42-4984-B8AB-2590578597EF}">
      <dsp:nvSpPr>
        <dsp:cNvPr id="0" name=""/>
        <dsp:cNvSpPr/>
      </dsp:nvSpPr>
      <dsp:spPr>
        <a:xfrm>
          <a:off x="0" y="3278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Opgaven var relativt let at løse - se selv: </a:t>
          </a:r>
          <a:endParaRPr lang="en-US" sz="2500" kern="1200"/>
        </a:p>
      </dsp:txBody>
      <dsp:txXfrm>
        <a:off x="48547" y="3326716"/>
        <a:ext cx="10418506" cy="8974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EF262-D405-429F-873F-0102B0C91E41}">
      <dsp:nvSpPr>
        <dsp:cNvPr id="0" name=""/>
        <dsp:cNvSpPr/>
      </dsp:nvSpPr>
      <dsp:spPr>
        <a:xfrm>
          <a:off x="0" y="186681"/>
          <a:ext cx="2918936" cy="25284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BE750-8ADE-4B96-8A5F-BECD21BFC03C}">
      <dsp:nvSpPr>
        <dsp:cNvPr id="0" name=""/>
        <dsp:cNvSpPr/>
      </dsp:nvSpPr>
      <dsp:spPr>
        <a:xfrm>
          <a:off x="324326" y="494791"/>
          <a:ext cx="2918936" cy="252842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Selvom man mener, at gruppen tager fejl, er der altså et stærkt ønske om at tilpasse sig gruppens normer.</a:t>
          </a:r>
          <a:endParaRPr lang="en-US" sz="2400" kern="1200" dirty="0"/>
        </a:p>
      </dsp:txBody>
      <dsp:txXfrm>
        <a:off x="398381" y="568846"/>
        <a:ext cx="2770826" cy="2380319"/>
      </dsp:txXfrm>
    </dsp:sp>
    <dsp:sp modelId="{9AA8CFA4-1EED-4687-BBE2-A27B8E432AF9}">
      <dsp:nvSpPr>
        <dsp:cNvPr id="0" name=""/>
        <dsp:cNvSpPr/>
      </dsp:nvSpPr>
      <dsp:spPr>
        <a:xfrm>
          <a:off x="3567588" y="230201"/>
          <a:ext cx="2918936" cy="24664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FA79C-665C-46A8-A403-290B00A41AD1}">
      <dsp:nvSpPr>
        <dsp:cNvPr id="0" name=""/>
        <dsp:cNvSpPr/>
      </dsp:nvSpPr>
      <dsp:spPr>
        <a:xfrm>
          <a:off x="3891915" y="538311"/>
          <a:ext cx="2918936" cy="246642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Det er motiveret af et ønske om ikke at virke afvigende eller at undgå sanktioner, såsom udelukkelse af fællesskabet.</a:t>
          </a:r>
          <a:endParaRPr lang="en-US" sz="2400" kern="1200" dirty="0"/>
        </a:p>
      </dsp:txBody>
      <dsp:txXfrm>
        <a:off x="3964154" y="610550"/>
        <a:ext cx="2774458" cy="2321951"/>
      </dsp:txXfrm>
    </dsp:sp>
    <dsp:sp modelId="{BC6B0FAF-4137-42EB-9528-544A6226F095}">
      <dsp:nvSpPr>
        <dsp:cNvPr id="0" name=""/>
        <dsp:cNvSpPr/>
      </dsp:nvSpPr>
      <dsp:spPr>
        <a:xfrm>
          <a:off x="7135177" y="186681"/>
          <a:ext cx="2918936" cy="25066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7A7C8-15FA-4A2D-9111-E4594BACD6F6}">
      <dsp:nvSpPr>
        <dsp:cNvPr id="0" name=""/>
        <dsp:cNvSpPr/>
      </dsp:nvSpPr>
      <dsp:spPr>
        <a:xfrm>
          <a:off x="7459503" y="494791"/>
          <a:ext cx="2918936" cy="250666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I dette forsøg var typiske forklaringer, at de ikke ville blive til grin eller blive opfattet som mærkelige.</a:t>
          </a:r>
          <a:endParaRPr lang="en-US" sz="2400" kern="1200" dirty="0"/>
        </a:p>
      </dsp:txBody>
      <dsp:txXfrm>
        <a:off x="7532921" y="568209"/>
        <a:ext cx="2772100" cy="2359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53103-C3F1-49F3-02AF-775983A65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3FCF2D-FDB5-DF97-B332-CB4664526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866A9F-0227-6CB7-85D3-D36127C2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983224-4EDC-6911-F77E-4F2F64ED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91F306-D4EF-938D-5065-4B515408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014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D31F9-5B52-0FD3-9277-8C385951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2C0BFC4-6E69-264F-D7BE-7FB80D9AF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531BACE-AFDE-B5F9-BE5D-A428933AA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73C528-F50A-E03B-8C1C-6EDECCB3C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4C2A27-BF2D-2A0B-DBFE-6B4403ED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944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9D5D28A-F0F9-E085-BE83-A112832ED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C0E73B2-0208-1156-3827-C00878A2A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8D8E6F-B129-25A3-B3B9-BF907BF9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3F2B11-B3F8-0693-5941-4E34459A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923EE2-C389-65DC-C64E-8456FBB5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639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4F631-A19D-8480-1623-A015832E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A019ED-FEE9-4092-16B4-D42E4AC58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936E211-5DD5-FE13-471B-C2E9C161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67B0845-2BBC-5777-8490-20AF8960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6CE0E1-1A62-375A-E123-B54AAE22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5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B5294-BB50-184E-C580-AFD4AA94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6576651-054E-C6BE-34C9-81A2B032C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39DA56D-721C-1700-CDE9-B2200BAC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289E644-33D1-39D3-61A0-DE5C668E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32FA3C-15D3-9658-3793-2258D3D4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046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377A6-2337-02E4-84E3-EF0D74200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996106-702C-1FB1-2BD0-E7A1D3A9C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E9F7699-6A10-14A8-83EF-A853C028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132DFAC-2EA2-55B1-C917-FF396BA6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6D1F34A-5891-6BD8-0BD4-47F45CA1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BED6E1C-B858-3D0B-1639-E1A110BA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374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A5832-954C-9BF1-BD27-401B90D1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EC76F97-E228-4895-CAE4-C0720E3C3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BBE76C0-1CDE-EA1D-FC8B-9B5D22F15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7623DA9-5771-934A-6B04-14B8D578A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41B5D4A-2CB3-5A66-5EBE-FE7AF21C0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8E197CA-BAAD-9226-B821-88272EA2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7F950C5-AADE-2903-2329-109E4999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B1CA12E-DA90-74B5-2810-208C2357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304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56490-2F0C-C58D-B1A2-6C00B042C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3AE10CB-EAF0-425C-7679-4B577769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314EDCA-C322-ECC4-26FA-B0F3E6F8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73933A6-B6EE-0C44-7FA6-BA89B82E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637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E7C487E-0A0B-6EF2-6650-5CDF0C19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086F9A6-B268-A802-6B37-BA770C38A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29BAB7C-5EAB-5762-BB3B-98ECDBDB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007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9FE84-E319-9FBF-E539-23591414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15DE54-AE95-F910-D017-3DA8A1399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EC2FF91-4C93-247A-3843-9F2A2905F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F877FD7-C97E-1D35-47E5-EC8620D4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7771673-7DCD-5F92-A3F6-F01108E0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7CC62A5-E277-6083-A37F-64315978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284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5788F-C12E-BF69-F726-F1254A29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45E2FD9-D8A1-4AD1-F142-5EEF2D53C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78FFC2-790D-B8F3-9CD5-0581CB5BC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6142663-E7BA-4E90-8AAD-91F75C0FB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CF5A8A4-8597-2931-F43E-391B8C6B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9C8BDCE-7994-A183-B0EE-E656AD04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706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4539EA4-45E5-DD33-9D5E-66CD52D2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D5A930-0480-3C5C-B0B4-97109901D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CD7CD52-37DE-88CE-36C5-EADE29CD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6BDAC-B4D7-4E4F-865C-DFC806251109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5345823-7695-316E-1007-93A93E76D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4DF183-7D7B-0F5C-D053-090DB1E6F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BC9261-793C-4A85-9E87-EFCA3FA51F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115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Ih4MkcfJA&amp;t=103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AbdMv14Is&amp;t=155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DB902E0-B701-A647-6EF2-3275146DE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09902"/>
            <a:ext cx="6924026" cy="913975"/>
          </a:xfrm>
        </p:spPr>
        <p:txBody>
          <a:bodyPr anchor="ctr">
            <a:normAutofit/>
          </a:bodyPr>
          <a:lstStyle/>
          <a:p>
            <a:pPr algn="l"/>
            <a:r>
              <a:rPr lang="da-DK" sz="3200" dirty="0">
                <a:solidFill>
                  <a:srgbClr val="FFFFFF"/>
                </a:solidFill>
              </a:rPr>
              <a:t>Grupper og gruppetyper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41FE61B-B37E-6DA4-B11A-A5268847C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2226" y="5600706"/>
            <a:ext cx="3553475" cy="934080"/>
          </a:xfrm>
        </p:spPr>
        <p:txBody>
          <a:bodyPr anchor="ctr">
            <a:normAutofit/>
          </a:bodyPr>
          <a:lstStyle/>
          <a:p>
            <a:pPr algn="r"/>
            <a:r>
              <a:rPr lang="da-DK" sz="1800">
                <a:solidFill>
                  <a:srgbClr val="FFFFFF"/>
                </a:solidFill>
              </a:rPr>
              <a:t>CSN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F9CAFA7-8B24-BA74-333F-469E3F1A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3" b="7224"/>
          <a:stretch>
            <a:fillRect/>
          </a:stretch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7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DE98853-68AC-EFB9-F3F2-B8CCF135E5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 l="3143" t="8003" r="2164" b="11446"/>
          <a:stretch>
            <a:fillRect/>
          </a:stretch>
        </p:blipFill>
        <p:spPr>
          <a:xfrm>
            <a:off x="283029" y="6756"/>
            <a:ext cx="11321142" cy="68512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5448F8-C608-9AA0-D7AA-4C625B8C2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235200"/>
            <a:ext cx="9144000" cy="2387600"/>
          </a:xfrm>
        </p:spPr>
        <p:txBody>
          <a:bodyPr/>
          <a:lstStyle/>
          <a:p>
            <a:r>
              <a:rPr lang="da-DK" dirty="0"/>
              <a:t>Socialpsykologi og konformitet</a:t>
            </a:r>
          </a:p>
        </p:txBody>
      </p:sp>
    </p:spTree>
    <p:extLst>
      <p:ext uri="{BB962C8B-B14F-4D97-AF65-F5344CB8AC3E}">
        <p14:creationId xmlns:p14="http://schemas.microsoft.com/office/powerpoint/2010/main" val="21023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1FDCDA-7CCF-C7D4-9BFC-67494FFD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3724"/>
          </a:xfrm>
        </p:spPr>
        <p:txBody>
          <a:bodyPr>
            <a:normAutofit/>
          </a:bodyPr>
          <a:lstStyle/>
          <a:p>
            <a:r>
              <a:rPr lang="da-DK" dirty="0"/>
              <a:t>Socialpsykologi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79ECCD-4481-FABF-C5C5-7E97D05BB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1878"/>
            <a:ext cx="11092543" cy="4983093"/>
          </a:xfrm>
        </p:spPr>
        <p:txBody>
          <a:bodyPr>
            <a:normAutofit/>
          </a:bodyPr>
          <a:lstStyle/>
          <a:p>
            <a:r>
              <a:rPr lang="da-DK" sz="2400" b="1" dirty="0"/>
              <a:t>Socialpsykologien</a:t>
            </a:r>
            <a:r>
              <a:rPr lang="da-DK" sz="2400" dirty="0"/>
              <a:t> ser på, hvordan mennesker og de sociale miljøer og grupper, de er en del af, gensidigt påvirker hinanden.</a:t>
            </a:r>
          </a:p>
          <a:p>
            <a:r>
              <a:rPr lang="da-DK" sz="2400" dirty="0"/>
              <a:t>Indenfor socialpsykologien er der lavet mange forskellige eksperimenter, som undersøger, hvordan mennesker handler, når de sættes i forskellige situationer. </a:t>
            </a:r>
          </a:p>
          <a:p>
            <a:pPr lvl="1"/>
            <a:r>
              <a:rPr lang="da-DK" sz="2200" dirty="0"/>
              <a:t>Eksperimenterne forsøger at finde lovmæssigheder for menneskets ageren og hvordan det påvirkes af grupper.</a:t>
            </a:r>
          </a:p>
          <a:p>
            <a:pPr lvl="1"/>
            <a:r>
              <a:rPr lang="da-DK" sz="2200" dirty="0"/>
              <a:t>Den </a:t>
            </a:r>
            <a:r>
              <a:rPr lang="da-DK" sz="2200" i="1" dirty="0"/>
              <a:t>eksperimentelle socialpsykologi </a:t>
            </a:r>
            <a:r>
              <a:rPr lang="da-DK" sz="2200" dirty="0"/>
              <a:t>kan derfor </a:t>
            </a:r>
            <a:r>
              <a:rPr lang="da-DK" sz="2200" u="sng" dirty="0"/>
              <a:t>vise os</a:t>
            </a:r>
            <a:r>
              <a:rPr lang="da-DK" sz="2200" dirty="0"/>
              <a:t>, hvordan mennesker reagerer og påvirkes af grupper.</a:t>
            </a:r>
          </a:p>
          <a:p>
            <a:endParaRPr lang="da-DK" sz="2400" dirty="0"/>
          </a:p>
          <a:p>
            <a:pPr marL="0" indent="0">
              <a:buNone/>
            </a:pPr>
            <a:r>
              <a:rPr lang="da-DK" sz="2400" b="1" dirty="0"/>
              <a:t>Kritik</a:t>
            </a:r>
            <a:r>
              <a:rPr lang="da-DK" sz="2400" dirty="0"/>
              <a:t>: Socialpsykologien tager ikke højde for de miljømæssige påvirkninger, som mennesket også er udsat for og påvirkes af. Ofte blev forsøgspersonerne i de forskellige eksperimenter bevidst fejlinformeret om forsøgets hensigt samt udsatte deltagerne for betydelige psykologiske belastninger.</a:t>
            </a:r>
          </a:p>
        </p:txBody>
      </p:sp>
    </p:spTree>
    <p:extLst>
      <p:ext uri="{BB962C8B-B14F-4D97-AF65-F5344CB8AC3E}">
        <p14:creationId xmlns:p14="http://schemas.microsoft.com/office/powerpoint/2010/main" val="918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133064-2E20-251A-1DB6-B696DB2D8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da-DK" dirty="0"/>
              <a:t>Individet i gruppen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67DFE1-8FF1-0019-E23C-5FF4E0E74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da-DK" altLang="da-DK" sz="2400" dirty="0"/>
              <a:t>For at forstå et menneske er det ikke nok at undersøges dets isolerede reaktioner og dets bevidste og ubevidste følelser.</a:t>
            </a:r>
          </a:p>
          <a:p>
            <a:r>
              <a:rPr lang="da-DK" altLang="da-DK" sz="2400" dirty="0"/>
              <a:t>Et menneske kan kun forstås fuldt ud, hvis man ser det i samspil med andre individer</a:t>
            </a:r>
          </a:p>
          <a:p>
            <a:endParaRPr lang="da-DK" sz="24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4040042-B303-089C-10CA-E0BD4392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0" r="4342"/>
          <a:stretch>
            <a:fillRect/>
          </a:stretch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0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A58CE-2A02-99B5-1BC6-BEF43AB1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Gensidig påvirkning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C80A3931-15D0-0C0C-AECD-6953CD8946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0717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156F035F-6626-18B4-8121-9C7CE739EA4B}"/>
              </a:ext>
            </a:extLst>
          </p:cNvPr>
          <p:cNvSpPr txBox="1"/>
          <p:nvPr/>
        </p:nvSpPr>
        <p:spPr>
          <a:xfrm>
            <a:off x="359229" y="4049485"/>
            <a:ext cx="37555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Oprindelig er socialpsykologi en krydsning mellem psykologi og sociologi, mellem studiet af individet på den ene side og studiet af samfundet på den anden.</a:t>
            </a:r>
            <a:endParaRPr lang="en-US" sz="2000" dirty="0"/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90CC5A8-2029-AA83-58E8-1205ADCAB8F8}"/>
              </a:ext>
            </a:extLst>
          </p:cNvPr>
          <p:cNvSpPr txBox="1"/>
          <p:nvPr/>
        </p:nvSpPr>
        <p:spPr>
          <a:xfrm>
            <a:off x="4474029" y="4089393"/>
            <a:ext cx="36358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Socialpsykologi er studier af hvordan menneskers tanker, følelser og adfærd bliver påvirket af andres tilstedeværelse (aktuelt, forestillet eller blot antydet) </a:t>
            </a:r>
            <a:endParaRPr lang="en-US" sz="2000" dirty="0"/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3702CDE-6E7B-D4D7-E982-4C59A7AA31CE}"/>
              </a:ext>
            </a:extLst>
          </p:cNvPr>
          <p:cNvSpPr txBox="1"/>
          <p:nvPr/>
        </p:nvSpPr>
        <p:spPr>
          <a:xfrm>
            <a:off x="8580112" y="4089393"/>
            <a:ext cx="363582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Vi er endda påvirkelige over for social indflydelse, selv når ingen andre er tilstede, fx når vi sidder og ser fjernsyn eller når vi i det hele taget følger internaliserede kulturelle normer.</a:t>
            </a:r>
            <a:endParaRPr lang="en-US" sz="2000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6234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BF68389-528A-4CF7-A971-26FCFCE9A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045" r="2035"/>
          <a:stretch>
            <a:fillRect/>
          </a:stretch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CE5CDC-BE82-5936-0FFA-41954562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Behov for social anerkendelse</a:t>
            </a:r>
          </a:p>
        </p:txBody>
      </p:sp>
    </p:spTree>
    <p:extLst>
      <p:ext uri="{BB962C8B-B14F-4D97-AF65-F5344CB8AC3E}">
        <p14:creationId xmlns:p14="http://schemas.microsoft.com/office/powerpoint/2010/main" val="579552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C998FD-E491-9A20-D33E-43FC4534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090322"/>
          </a:xfrm>
        </p:spPr>
        <p:txBody>
          <a:bodyPr anchor="ctr">
            <a:normAutofit/>
          </a:bodyPr>
          <a:lstStyle/>
          <a:p>
            <a:r>
              <a:rPr lang="da-DK" dirty="0"/>
              <a:t>Social anerkendelse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D97DBB-C717-EAAA-065E-54C1110D4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992086"/>
            <a:ext cx="5334197" cy="4572000"/>
          </a:xfrm>
        </p:spPr>
        <p:txBody>
          <a:bodyPr anchor="ctr">
            <a:normAutofit/>
          </a:bodyPr>
          <a:lstStyle/>
          <a:p>
            <a:r>
              <a:rPr lang="da-DK" altLang="da-DK" sz="2400" dirty="0"/>
              <a:t>Har central betydning for vores sociale adfærd</a:t>
            </a:r>
          </a:p>
          <a:p>
            <a:r>
              <a:rPr lang="da-DK" altLang="da-DK" sz="2400" dirty="0"/>
              <a:t>Meget tidligt i livet erkender vi, at det er ønskværdigt at være vellidt og accepteret af andre</a:t>
            </a:r>
          </a:p>
          <a:p>
            <a:r>
              <a:rPr lang="da-DK" altLang="da-DK" sz="2400" dirty="0"/>
              <a:t>Derfor indretter vi oftest vores adfærd herefter, og vi sætter meget ind på at undgå andres misbilligelse</a:t>
            </a:r>
          </a:p>
          <a:p>
            <a:r>
              <a:rPr lang="da-DK" altLang="da-DK" sz="2400" dirty="0"/>
              <a:t>Dette har sandsynligvis en evolutionær værdi for os som art – social anerkendelse styrker vores chancer for at overleve!</a:t>
            </a:r>
          </a:p>
          <a:p>
            <a:endParaRPr lang="da-DK" sz="2400" dirty="0"/>
          </a:p>
        </p:txBody>
      </p:sp>
      <p:pic>
        <p:nvPicPr>
          <p:cNvPr id="5" name="Picture 4" descr="Personer, der holder hænder">
            <a:extLst>
              <a:ext uri="{FF2B5EF4-FFF2-40B4-BE49-F238E27FC236}">
                <a16:creationId xmlns:a16="http://schemas.microsoft.com/office/drawing/2014/main" id="{85F6F435-588C-6BAA-91AA-E0970951C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13" r="18050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C095B2B-AAE9-EE00-858A-37B1653E7F21}"/>
              </a:ext>
            </a:extLst>
          </p:cNvPr>
          <p:cNvSpPr txBox="1"/>
          <p:nvPr/>
        </p:nvSpPr>
        <p:spPr>
          <a:xfrm>
            <a:off x="7075714" y="5094514"/>
            <a:ext cx="3091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sym typeface="Wingdings" panose="05000000000000000000" pitchFamily="2" charset="2"/>
              </a:rPr>
              <a:t> Vi søger altså gruppens støtte – mere end vi måske aner.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A95943-2B4F-C816-9451-CF621AA6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49" y="359230"/>
            <a:ext cx="10682166" cy="1306286"/>
          </a:xfrm>
        </p:spPr>
        <p:txBody>
          <a:bodyPr anchor="b">
            <a:normAutofit/>
          </a:bodyPr>
          <a:lstStyle/>
          <a:p>
            <a:r>
              <a:rPr lang="da-DK" dirty="0"/>
              <a:t>Solomon </a:t>
            </a:r>
            <a:r>
              <a:rPr lang="da-DK" dirty="0" err="1"/>
              <a:t>Asch’s</a:t>
            </a:r>
            <a:r>
              <a:rPr lang="da-DK" dirty="0"/>
              <a:t> konformitetseksperiment</a:t>
            </a:r>
          </a:p>
        </p:txBody>
      </p:sp>
      <p:pic>
        <p:nvPicPr>
          <p:cNvPr id="7" name="Graphic 6" descr="Gruppe">
            <a:extLst>
              <a:ext uri="{FF2B5EF4-FFF2-40B4-BE49-F238E27FC236}">
                <a16:creationId xmlns:a16="http://schemas.microsoft.com/office/drawing/2014/main" id="{771EF513-CFCC-171A-034C-649CB3E8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948" y="2694018"/>
            <a:ext cx="1198532" cy="1198532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A64969-2BF1-6610-01B2-B96FCCA1F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364" y="2122624"/>
            <a:ext cx="6771579" cy="4006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altLang="da-DK" sz="2400" b="1" dirty="0"/>
              <a:t>Konformitet</a:t>
            </a:r>
            <a:r>
              <a:rPr lang="da-DK" altLang="da-DK" sz="2400" dirty="0"/>
              <a:t> betyder ensartethed, fx med hensyn til udseende eller opførsel</a:t>
            </a:r>
          </a:p>
          <a:p>
            <a:pPr marL="0" indent="0">
              <a:buNone/>
            </a:pPr>
            <a:endParaRPr lang="da-DK" sz="2400" dirty="0">
              <a:sym typeface="Wingdings" panose="05000000000000000000" pitchFamily="2" charset="2"/>
            </a:endParaRPr>
          </a:p>
          <a:p>
            <a:r>
              <a:rPr lang="da-DK" altLang="da-DK" sz="2400" dirty="0"/>
              <a:t>Grupper udøver magt over mennesker</a:t>
            </a:r>
          </a:p>
          <a:p>
            <a:r>
              <a:rPr lang="da-DK" altLang="da-DK" sz="2400" dirty="0"/>
              <a:t>I andres nærvær er vi tilbøjelige til at overtage de andre gruppemedlemmers adfærdsformer</a:t>
            </a:r>
          </a:p>
          <a:p>
            <a:r>
              <a:rPr lang="da-DK" altLang="da-DK" sz="2400" dirty="0"/>
              <a:t>Vi går efter det konforme og tilpasser os gruppen</a:t>
            </a:r>
          </a:p>
          <a:p>
            <a:r>
              <a:rPr lang="da-DK" altLang="da-DK" sz="2400" dirty="0"/>
              <a:t>Mekanismen kendes også som gruppepres</a:t>
            </a:r>
          </a:p>
          <a:p>
            <a:endParaRPr lang="da-DK" sz="2400" dirty="0"/>
          </a:p>
        </p:txBody>
      </p:sp>
      <p:pic>
        <p:nvPicPr>
          <p:cNvPr id="9" name="Graphic 8" descr="Gruppe">
            <a:extLst>
              <a:ext uri="{FF2B5EF4-FFF2-40B4-BE49-F238E27FC236}">
                <a16:creationId xmlns:a16="http://schemas.microsoft.com/office/drawing/2014/main" id="{C561A87B-0B21-40B9-86C0-9E58A931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7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5113BE-08E5-1F4D-6356-289E0DCA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da-DK" dirty="0"/>
              <a:t>Hvorfor er vi konforme?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6406CBF-3991-97A6-BDA0-5E980160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516779"/>
            <a:ext cx="4777381" cy="365469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FF4459-95E9-ED66-7ACB-BBAABFF38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da-DK" altLang="da-DK" sz="2400" dirty="0"/>
              <a:t>Mennesker føler sig ofte usikre på deres egen mening og/eller adfærd</a:t>
            </a:r>
          </a:p>
          <a:p>
            <a:r>
              <a:rPr lang="da-DK" altLang="da-DK" sz="2400" dirty="0"/>
              <a:t>Vi måler os i andre for at opnå en sikkerhed</a:t>
            </a:r>
          </a:p>
          <a:p>
            <a:r>
              <a:rPr lang="da-DK" altLang="da-DK" sz="2400" dirty="0"/>
              <a:t>Vi går ud fra at de andres mening eller adfærd er rigtigere eller mere passende end vores egen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585644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EAA5F-1113-3421-CE0D-9E9EA7A6B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Asch’s</a:t>
            </a:r>
            <a:r>
              <a:rPr lang="da-DK" dirty="0"/>
              <a:t> konformitetsforsøg 1951, 1956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10136E1E-85AE-1279-CDD9-EBBFE5A57E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6395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28A83D4-E42A-7823-F95D-BD7EBCEE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89" y="27137"/>
            <a:ext cx="8742422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89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5B2BEC-096A-C2AD-BBDF-F5B5C93F43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27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905D92-0421-A078-0C4B-54888FD9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dirty="0"/>
              <a:t>Gruppetyper 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933D8F5E-2547-973D-F643-1A1BEB3700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2431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21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2F7CE8-F882-ABFA-7BBF-0D90DD7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1" y="370634"/>
            <a:ext cx="9198429" cy="1325563"/>
          </a:xfrm>
        </p:spPr>
        <p:txBody>
          <a:bodyPr>
            <a:normAutofit/>
          </a:bodyPr>
          <a:lstStyle/>
          <a:p>
            <a:r>
              <a:rPr lang="da-DK" dirty="0" err="1"/>
              <a:t>Asch’s</a:t>
            </a:r>
            <a:r>
              <a:rPr lang="da-DK" dirty="0"/>
              <a:t> konformitetsforsøg 1951, 1956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0EDC08E-329B-467A-46FB-271FD203D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552609"/>
            <a:ext cx="4777381" cy="358303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5FD270-F802-3DD0-96DB-D10B0B329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2"/>
            <a:ext cx="5763638" cy="4644957"/>
          </a:xfrm>
        </p:spPr>
        <p:txBody>
          <a:bodyPr>
            <a:normAutofit lnSpcReduction="10000"/>
          </a:bodyPr>
          <a:lstStyle/>
          <a:p>
            <a:r>
              <a:rPr lang="da-DK" altLang="da-DK" sz="2400" dirty="0"/>
              <a:t>I virkeligheden var der kun én forsøgsperson! </a:t>
            </a:r>
          </a:p>
          <a:p>
            <a:r>
              <a:rPr lang="da-DK" altLang="da-DK" sz="2400" dirty="0"/>
              <a:t>Men det vidste han jo ikke!</a:t>
            </a:r>
          </a:p>
          <a:p>
            <a:r>
              <a:rPr lang="da-DK" altLang="da-DK" sz="2400" dirty="0"/>
              <a:t>Alle de andre i forsøget var blevet betalt af </a:t>
            </a:r>
            <a:r>
              <a:rPr lang="da-DK" altLang="da-DK" sz="2400" dirty="0" err="1"/>
              <a:t>Asch</a:t>
            </a:r>
            <a:r>
              <a:rPr lang="da-DK" altLang="da-DK" sz="2400" dirty="0"/>
              <a:t> for at svare forkert efter 3 runder med korrekte svar.</a:t>
            </a:r>
          </a:p>
          <a:p>
            <a:r>
              <a:rPr lang="da-DK" altLang="da-DK" sz="2400" dirty="0"/>
              <a:t>Når runden nåede til den reelle forsøgsperson, blev han urolig, fordi han ikke kunne få sin egen opfattelse til at matche med gruppens svar.</a:t>
            </a:r>
          </a:p>
          <a:p>
            <a:endParaRPr lang="da-DK" altLang="da-DK" sz="2400" dirty="0"/>
          </a:p>
          <a:p>
            <a:r>
              <a:rPr lang="da-DK" altLang="da-DK" sz="2400" dirty="0">
                <a:hlinkClick r:id="rId3"/>
              </a:rPr>
              <a:t>https://www.youtube.com/watch?v=TYIh4MkcfJA&amp;t=103s</a:t>
            </a:r>
            <a:r>
              <a:rPr lang="da-DK" altLang="da-DK" sz="2400" dirty="0"/>
              <a:t> 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730780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6F86BC-4C9F-DF77-BDDF-FC4C88EB3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61" y="2241116"/>
            <a:ext cx="5446553" cy="3728989"/>
          </a:xfrm>
        </p:spPr>
        <p:txBody>
          <a:bodyPr anchor="ctr">
            <a:normAutofit/>
          </a:bodyPr>
          <a:lstStyle/>
          <a:p>
            <a:r>
              <a:rPr lang="da-DK" altLang="da-DK" sz="2400" dirty="0" err="1"/>
              <a:t>Asch</a:t>
            </a:r>
            <a:r>
              <a:rPr lang="da-DK" altLang="da-DK" sz="2400" dirty="0"/>
              <a:t> fandt at normalt ville folk individuelt svare forkert på disse linjeforsøg mindre end 1% af gangene.</a:t>
            </a:r>
          </a:p>
          <a:p>
            <a:r>
              <a:rPr lang="da-DK" altLang="da-DK" sz="2400" dirty="0"/>
              <a:t>Men når det sociale pres føjes til linjeforsøgene, var der en fejlrate på omkring 37%.</a:t>
            </a:r>
          </a:p>
          <a:p>
            <a:r>
              <a:rPr lang="da-DK" altLang="da-DK" sz="2400" dirty="0"/>
              <a:t>Og i </a:t>
            </a:r>
            <a:r>
              <a:rPr lang="da-DK" altLang="da-DK" sz="2400" dirty="0" err="1"/>
              <a:t>Asch’s</a:t>
            </a:r>
            <a:r>
              <a:rPr lang="da-DK" altLang="da-DK" sz="2400" dirty="0"/>
              <a:t> første større forsøg gav helt op til 74% af deltagerne som minimum et af de forkerte svar.</a:t>
            </a:r>
          </a:p>
          <a:p>
            <a:endParaRPr lang="da-DK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B062802-DEF3-958D-08EA-D1DEDEF4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314618"/>
            <a:ext cx="5628018" cy="39958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5E60EF-26B4-5CAE-5F25-FAC6CE47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9" y="120642"/>
            <a:ext cx="5737491" cy="1765515"/>
          </a:xfrm>
        </p:spPr>
        <p:txBody>
          <a:bodyPr anchor="b">
            <a:normAutofit fontScale="90000"/>
          </a:bodyPr>
          <a:lstStyle/>
          <a:p>
            <a:r>
              <a:rPr lang="da-DK" dirty="0" err="1"/>
              <a:t>Asch’s</a:t>
            </a:r>
            <a:r>
              <a:rPr lang="da-DK" dirty="0"/>
              <a:t> konformitetsforsøg – resultater  </a:t>
            </a:r>
          </a:p>
        </p:txBody>
      </p:sp>
    </p:spTree>
    <p:extLst>
      <p:ext uri="{BB962C8B-B14F-4D97-AF65-F5344CB8AC3E}">
        <p14:creationId xmlns:p14="http://schemas.microsoft.com/office/powerpoint/2010/main" val="166131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ød legetøj-person foran to linjer af hvide tal">
            <a:extLst>
              <a:ext uri="{FF2B5EF4-FFF2-40B4-BE49-F238E27FC236}">
                <a16:creationId xmlns:a16="http://schemas.microsoft.com/office/drawing/2014/main" id="{105EDCBC-3DB5-2F98-9636-19ACD4E7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28" r="19504"/>
          <a:stretch>
            <a:fillRect/>
          </a:stretch>
        </p:blipFill>
        <p:spPr>
          <a:xfrm>
            <a:off x="622616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4DE3BF-ADA7-5399-6467-0F7ECB78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241970" cy="1017361"/>
          </a:xfrm>
        </p:spPr>
        <p:txBody>
          <a:bodyPr>
            <a:normAutofit/>
          </a:bodyPr>
          <a:lstStyle/>
          <a:p>
            <a:r>
              <a:rPr lang="da-DK" sz="4100" dirty="0"/>
              <a:t>Hvorfor giver så mange efter for presset?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0AC9E2-9EB8-AE8B-A4B3-8A1DEF006D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1" y="1619472"/>
            <a:ext cx="6934200" cy="50015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a-DK" sz="2400" b="1" dirty="0"/>
              <a:t>3 kategorier af konform adfærd</a:t>
            </a:r>
            <a:r>
              <a:rPr lang="da-DK" sz="2400" dirty="0"/>
              <a:t>, når forsøgspersonen svarer forkert med resten af gruppen: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2400" dirty="0"/>
              <a:t>Personer, der var så stærkt afhængige af gruppen, at de selv troede, de havde set og svaret rigtigt.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2400" dirty="0"/>
              <a:t>Personer, der indrettede deres bedømmelse efter gruppens ved ukritisk at tænke at flertallet må have ret, og at det derfor var dem selv, der tog fejl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2400" dirty="0"/>
              <a:t>Personer, som vidste at de havde givet et forkert svar, men havde gjort det for ikke at være ”anderledes” og afvige fra gruppen.</a:t>
            </a:r>
          </a:p>
        </p:txBody>
      </p:sp>
    </p:spTree>
    <p:extLst>
      <p:ext uri="{BB962C8B-B14F-4D97-AF65-F5344CB8AC3E}">
        <p14:creationId xmlns:p14="http://schemas.microsoft.com/office/powerpoint/2010/main" val="5453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59D13C-DF46-0AD2-FDF0-02E8A718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da-DK" sz="4800"/>
              <a:t>Konformitet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2E14FEE6-CB67-5864-C63A-254843FDE1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70129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597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ød legetøj-person foran to linjer af hvide tal">
            <a:extLst>
              <a:ext uri="{FF2B5EF4-FFF2-40B4-BE49-F238E27FC236}">
                <a16:creationId xmlns:a16="http://schemas.microsoft.com/office/drawing/2014/main" id="{EC77C5B5-1120-D8B8-95D7-3D78D10B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93" r="22137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E78EB0-9C71-7119-88E5-F15C011B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da-DK" dirty="0"/>
              <a:t>Konformitet</a:t>
            </a:r>
            <a:r>
              <a:rPr lang="da-DK" sz="4000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DC4264-E080-C401-41E6-ACA135E6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 lnSpcReduction="10000"/>
          </a:bodyPr>
          <a:lstStyle/>
          <a:p>
            <a:r>
              <a:rPr lang="da-DK" altLang="da-DK" sz="2400" dirty="0"/>
              <a:t>En anden gruppe blev faktisk overbevist om, at de andre i gruppen havde tolket situationen mere korrekt end dem selv.</a:t>
            </a:r>
          </a:p>
          <a:p>
            <a:r>
              <a:rPr lang="da-DK" altLang="da-DK" sz="2400" dirty="0"/>
              <a:t>Flertallet er bedrevidende.</a:t>
            </a:r>
          </a:p>
          <a:p>
            <a:r>
              <a:rPr lang="da-DK" altLang="da-DK" sz="2400" dirty="0"/>
              <a:t>Når vi er usikre på en situation, ser vi på andre mennesker som en kilde til information.</a:t>
            </a:r>
          </a:p>
          <a:p>
            <a:r>
              <a:rPr lang="da-DK" altLang="da-DK" sz="2400" dirty="0"/>
              <a:t>Den enkelte accepterer og overtager simpelthen gruppens overbevisning.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981616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ECCE0-DDBB-D89F-2A34-6E7021EB8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41711"/>
            <a:ext cx="3234466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 mange skal der til for at påvirke?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F56B77A-1FB4-3525-16F9-D79591C43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543" y="838992"/>
            <a:ext cx="6711317" cy="519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8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F9626-0794-0771-0156-870F7C6F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39" y="1066800"/>
            <a:ext cx="7848761" cy="990599"/>
          </a:xfrm>
        </p:spPr>
        <p:txBody>
          <a:bodyPr anchor="t">
            <a:normAutofit/>
          </a:bodyPr>
          <a:lstStyle/>
          <a:p>
            <a:r>
              <a:rPr lang="da-DK" altLang="da-DK" dirty="0"/>
              <a:t>Variationer af </a:t>
            </a:r>
            <a:r>
              <a:rPr lang="da-DK" altLang="da-DK" dirty="0" err="1"/>
              <a:t>Asch</a:t>
            </a:r>
            <a:r>
              <a:rPr lang="da-DK" altLang="da-DK" dirty="0"/>
              <a:t>-forsøget</a:t>
            </a:r>
            <a:endParaRPr lang="da-D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399B47-CF28-611A-6063-D3DC5A99F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189608"/>
            <a:ext cx="5040246" cy="3964504"/>
          </a:xfrm>
        </p:spPr>
        <p:txBody>
          <a:bodyPr>
            <a:normAutofit/>
          </a:bodyPr>
          <a:lstStyle/>
          <a:p>
            <a:r>
              <a:rPr lang="da-DK" altLang="da-DK" sz="2400" dirty="0"/>
              <a:t>Tydeligere streger ændrer ikke konformiteten</a:t>
            </a:r>
          </a:p>
          <a:p>
            <a:r>
              <a:rPr lang="da-DK" altLang="da-DK" sz="2400" dirty="0"/>
              <a:t>En eller flere meningsfæller mindsker konformiteten</a:t>
            </a:r>
          </a:p>
          <a:p>
            <a:r>
              <a:rPr lang="da-DK" altLang="da-DK" sz="2400" dirty="0"/>
              <a:t>Børn er mere konforme</a:t>
            </a:r>
          </a:p>
          <a:p>
            <a:r>
              <a:rPr lang="da-DK" altLang="da-DK" sz="2400" dirty="0"/>
              <a:t>Mænd og kvinder er lige konforme</a:t>
            </a:r>
          </a:p>
          <a:p>
            <a:r>
              <a:rPr lang="da-DK" altLang="da-DK" sz="2400" dirty="0"/>
              <a:t>Personlighed og selvværd spiller ind</a:t>
            </a:r>
          </a:p>
          <a:p>
            <a:endParaRPr lang="da-DK" sz="2400" dirty="0"/>
          </a:p>
        </p:txBody>
      </p:sp>
      <p:pic>
        <p:nvPicPr>
          <p:cNvPr id="6" name="Billede 6">
            <a:extLst>
              <a:ext uri="{FF2B5EF4-FFF2-40B4-BE49-F238E27FC236}">
                <a16:creationId xmlns:a16="http://schemas.microsoft.com/office/drawing/2014/main" id="{CC52C44F-B13C-84F2-FB16-5CFC9A16B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2748" y="2189607"/>
            <a:ext cx="5334160" cy="24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809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2B4CA-5B43-C35C-9CD3-669ACEC4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5638960" cy="1401183"/>
          </a:xfrm>
        </p:spPr>
        <p:txBody>
          <a:bodyPr anchor="t">
            <a:normAutofit/>
          </a:bodyPr>
          <a:lstStyle/>
          <a:p>
            <a:r>
              <a:rPr lang="da-DK" dirty="0"/>
              <a:t>De konforme blev testet og 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DB3C64-8ACF-2722-5830-DED863F46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125" y="2755108"/>
            <a:ext cx="5486560" cy="3602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altLang="da-DK" sz="2400" dirty="0"/>
              <a:t>De havde ringe forståelse af sig selv og forsøgte typisk at ”bevare facaden”: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var mere autoritetstro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havde lavere selvværd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var mere rigide og på vagt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havde svært ved at håndtere usikre situationer</a:t>
            </a:r>
          </a:p>
          <a:p>
            <a:endParaRPr lang="da-DK" sz="2400" dirty="0"/>
          </a:p>
        </p:txBody>
      </p:sp>
      <p:pic>
        <p:nvPicPr>
          <p:cNvPr id="7" name="Graphic 6" descr="Chat, udfyldt">
            <a:extLst>
              <a:ext uri="{FF2B5EF4-FFF2-40B4-BE49-F238E27FC236}">
                <a16:creationId xmlns:a16="http://schemas.microsoft.com/office/drawing/2014/main" id="{A2CC667F-8E72-A78D-D73C-FA5907C9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1780" y="771753"/>
            <a:ext cx="5316095" cy="53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18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694D8-EA6B-B5A1-9F1E-2B4C19D9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7750790" cy="1401183"/>
          </a:xfrm>
        </p:spPr>
        <p:txBody>
          <a:bodyPr anchor="t">
            <a:normAutofit/>
          </a:bodyPr>
          <a:lstStyle/>
          <a:p>
            <a:r>
              <a:rPr lang="da-DK" dirty="0"/>
              <a:t>De selvstændige blev også testede og 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15C166-DA70-F18B-8B0B-258A2C7E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125" y="2798757"/>
            <a:ext cx="5475674" cy="3602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altLang="da-DK" sz="2400" dirty="0"/>
              <a:t>De var aktive, åbne og spontane overfor andre, og havde tillid til sig selv: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var mere selvudtrykkende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havde større selvsikkerhed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var ikke i en forsvarsholdning</a:t>
            </a:r>
          </a:p>
          <a:p>
            <a:pPr marL="514350" indent="-514350">
              <a:buFont typeface="+mj-lt"/>
              <a:buAutoNum type="arabicPeriod"/>
            </a:pPr>
            <a:r>
              <a:rPr lang="da-DK" altLang="da-DK" sz="2400" dirty="0"/>
              <a:t>De lod sig ikke så let gå på</a:t>
            </a:r>
          </a:p>
          <a:p>
            <a:endParaRPr lang="da-DK" sz="2400" dirty="0"/>
          </a:p>
        </p:txBody>
      </p:sp>
      <p:pic>
        <p:nvPicPr>
          <p:cNvPr id="7" name="Graphic 6" descr="Spørgsmål">
            <a:extLst>
              <a:ext uri="{FF2B5EF4-FFF2-40B4-BE49-F238E27FC236}">
                <a16:creationId xmlns:a16="http://schemas.microsoft.com/office/drawing/2014/main" id="{632F5353-1E62-4B06-C3F8-9B605DFA9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1780" y="771753"/>
            <a:ext cx="5316095" cy="53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4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9F234-4CCB-A753-722B-5C19BCE7F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da-DK" dirty="0"/>
              <a:t>Ikke-konformitet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150F1F-2D1F-9BBE-A4AB-E53341D56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253342"/>
            <a:ext cx="5540989" cy="3900769"/>
          </a:xfrm>
        </p:spPr>
        <p:txBody>
          <a:bodyPr>
            <a:normAutofit/>
          </a:bodyPr>
          <a:lstStyle/>
          <a:p>
            <a:r>
              <a:rPr lang="da-DK" sz="2400" dirty="0"/>
              <a:t>Forskel på:</a:t>
            </a:r>
          </a:p>
          <a:p>
            <a:pPr lvl="1"/>
            <a:r>
              <a:rPr lang="da-DK" dirty="0"/>
              <a:t>”Alene mod alle”</a:t>
            </a:r>
          </a:p>
          <a:p>
            <a:pPr lvl="1"/>
            <a:r>
              <a:rPr lang="da-DK" dirty="0"/>
              <a:t>”Med én ligesindet”</a:t>
            </a:r>
          </a:p>
          <a:p>
            <a:endParaRPr lang="da-DK" sz="2400" dirty="0"/>
          </a:p>
          <a:p>
            <a:r>
              <a:rPr lang="da-DK" sz="2400" dirty="0"/>
              <a:t>Indebærer en adfærd, der ikke er i overensstemmelse med flertallets normer, og kan skyldes et ønske om at udtrykke individualitet eller en tro på, at gruppens normer er forkerte. </a:t>
            </a:r>
          </a:p>
          <a:p>
            <a:pPr lvl="1"/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5B6430D-1F59-1B15-52C7-9A86F4CD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01" y="771753"/>
            <a:ext cx="4013653" cy="53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A0E2E9-C170-9B61-8439-4C9D2F390B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7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Pladsholder til indhold 2">
            <a:extLst>
              <a:ext uri="{FF2B5EF4-FFF2-40B4-BE49-F238E27FC236}">
                <a16:creationId xmlns:a16="http://schemas.microsoft.com/office/drawing/2014/main" id="{AA110721-EA92-D1CB-195F-964283DBC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291956"/>
              </p:ext>
            </p:extLst>
          </p:nvPr>
        </p:nvGraphicFramePr>
        <p:xfrm>
          <a:off x="827314" y="772886"/>
          <a:ext cx="10526486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3889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CBDC1-280D-04D3-65F1-36DF3DF5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539296"/>
            <a:ext cx="11201400" cy="1325563"/>
          </a:xfrm>
        </p:spPr>
        <p:txBody>
          <a:bodyPr>
            <a:normAutofit fontScale="90000"/>
          </a:bodyPr>
          <a:lstStyle/>
          <a:p>
            <a:r>
              <a:rPr lang="da-DK" altLang="da-DK" dirty="0" err="1"/>
              <a:t>Asch’s</a:t>
            </a:r>
            <a:r>
              <a:rPr lang="da-DK" altLang="da-DK" dirty="0"/>
              <a:t> eksperiment er en vigtig, overraskende og stærk demonstration af gruppens magt og menneskets vilje til konformitet</a:t>
            </a:r>
            <a:endParaRPr lang="da-DK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289D9F0-AC42-D2CF-8AF7-80282C219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360" y="2206625"/>
            <a:ext cx="6601279" cy="4651375"/>
          </a:xfrm>
          <a:prstGeom prst="rect">
            <a:avLst/>
          </a:prstGeom>
          <a:noFill/>
          <a:ln>
            <a:noFill/>
          </a:ln>
          <a:effectLst>
            <a:outerShdw blurRad="63500" dist="38100" dir="5400000" algn="ctr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528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DB852-35B0-CA09-8B84-2A53144D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da-DK" sz="3200"/>
              <a:t>Power of confirmity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9211132-5F9B-CD93-0264-BF9F63E4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86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90A95C-19E2-89AD-48F8-EFEA11F1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da-DK" sz="2000"/>
              <a:t>Se for eksempel denne lille video:</a:t>
            </a:r>
          </a:p>
          <a:p>
            <a:r>
              <a:rPr lang="da-DK" sz="2000">
                <a:hlinkClick r:id="rId3"/>
              </a:rPr>
              <a:t>https://www.youtube.com/watch?v=dDAbdMv14Is&amp;t=155s</a:t>
            </a:r>
            <a:r>
              <a:rPr lang="da-DK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386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01FCC2C-2DE7-8677-E7F0-55AA88A4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82" r="1" b="1"/>
          <a:stretch>
            <a:fillRect/>
          </a:stretch>
        </p:blipFill>
        <p:spPr>
          <a:xfrm>
            <a:off x="-10338" y="-10873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9E099-3FE1-B4C7-6F50-DAE0E6E6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Hvilke typer grupper?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2282204-16CC-B1F8-307E-2895AB6E796C}"/>
              </a:ext>
            </a:extLst>
          </p:cNvPr>
          <p:cNvSpPr txBox="1"/>
          <p:nvPr/>
        </p:nvSpPr>
        <p:spPr>
          <a:xfrm>
            <a:off x="8098971" y="5288432"/>
            <a:ext cx="370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Fx formel gruppe, indgruppe, udgruppe, referencegruppe.</a:t>
            </a:r>
          </a:p>
        </p:txBody>
      </p:sp>
    </p:spTree>
    <p:extLst>
      <p:ext uri="{BB962C8B-B14F-4D97-AF65-F5344CB8AC3E}">
        <p14:creationId xmlns:p14="http://schemas.microsoft.com/office/powerpoint/2010/main" val="32385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2DBE706-ABE8-B50A-CAA9-03BDD303A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30E968D-2ACF-6CE0-48E3-BCCFC4F4A51D}"/>
              </a:ext>
            </a:extLst>
          </p:cNvPr>
          <p:cNvSpPr txBox="1"/>
          <p:nvPr/>
        </p:nvSpPr>
        <p:spPr>
          <a:xfrm>
            <a:off x="8164286" y="5584371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Fx formel gruppe, indgruppe, udgruppe</a:t>
            </a:r>
          </a:p>
        </p:txBody>
      </p:sp>
    </p:spTree>
    <p:extLst>
      <p:ext uri="{BB962C8B-B14F-4D97-AF65-F5344CB8AC3E}">
        <p14:creationId xmlns:p14="http://schemas.microsoft.com/office/powerpoint/2010/main" val="114532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698673D3-D93E-766D-827A-26D2E3DBF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1" b="155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81B1C38D-FB63-FF17-B385-EA313898F875}"/>
              </a:ext>
            </a:extLst>
          </p:cNvPr>
          <p:cNvSpPr txBox="1"/>
          <p:nvPr/>
        </p:nvSpPr>
        <p:spPr>
          <a:xfrm>
            <a:off x="772886" y="549728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Fx primærgruppe, indgruppe, udgruppe</a:t>
            </a:r>
          </a:p>
        </p:txBody>
      </p:sp>
    </p:spTree>
    <p:extLst>
      <p:ext uri="{BB962C8B-B14F-4D97-AF65-F5344CB8AC3E}">
        <p14:creationId xmlns:p14="http://schemas.microsoft.com/office/powerpoint/2010/main" val="8900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FE1A9AD-C371-DF49-896A-89730DA60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108" r="2010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6F334E9-F6CA-D71A-BEB2-ED938BD8B792}"/>
              </a:ext>
            </a:extLst>
          </p:cNvPr>
          <p:cNvSpPr txBox="1"/>
          <p:nvPr/>
        </p:nvSpPr>
        <p:spPr>
          <a:xfrm>
            <a:off x="5823856" y="914400"/>
            <a:ext cx="445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Fx sekundærgruppe, medlemsgruppe, indgruppe, udgruppe 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801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B95354B-A4F2-71FF-DFF9-1A0C1A759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094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42CAD7C-5138-4A7B-DACD-C0CFD9BA44A7}"/>
              </a:ext>
            </a:extLst>
          </p:cNvPr>
          <p:cNvSpPr txBox="1"/>
          <p:nvPr/>
        </p:nvSpPr>
        <p:spPr>
          <a:xfrm>
            <a:off x="4615543" y="5257800"/>
            <a:ext cx="3439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Fx sekundærgruppe, formel gruppe, medlemsgruppe, indgruppe</a:t>
            </a:r>
          </a:p>
        </p:txBody>
      </p:sp>
    </p:spTree>
    <p:extLst>
      <p:ext uri="{BB962C8B-B14F-4D97-AF65-F5344CB8AC3E}">
        <p14:creationId xmlns:p14="http://schemas.microsoft.com/office/powerpoint/2010/main" val="11208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AB2A3C3-88EF-5602-2A06-03620C53A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02" r="10193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1351B39-E818-16B3-EA99-EE4EFC9A2AEC}"/>
              </a:ext>
            </a:extLst>
          </p:cNvPr>
          <p:cNvSpPr txBox="1"/>
          <p:nvPr/>
        </p:nvSpPr>
        <p:spPr>
          <a:xfrm>
            <a:off x="6966857" y="5551714"/>
            <a:ext cx="248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Fx primærgruppe, uformel gruppe, referencegruppe </a:t>
            </a:r>
          </a:p>
        </p:txBody>
      </p:sp>
    </p:spTree>
    <p:extLst>
      <p:ext uri="{BB962C8B-B14F-4D97-AF65-F5344CB8AC3E}">
        <p14:creationId xmlns:p14="http://schemas.microsoft.com/office/powerpoint/2010/main" val="20408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1372</Words>
  <Application>Microsoft Office PowerPoint</Application>
  <PresentationFormat>Widescreen</PresentationFormat>
  <Paragraphs>110</Paragraphs>
  <Slides>31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Wingdings</vt:lpstr>
      <vt:lpstr>Office-tema</vt:lpstr>
      <vt:lpstr>Grupper og gruppetyper</vt:lpstr>
      <vt:lpstr>Gruppetyper </vt:lpstr>
      <vt:lpstr>PowerPoint-præsentation</vt:lpstr>
      <vt:lpstr>Hvilke typer grupper?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Socialpsykologi og konformitet</vt:lpstr>
      <vt:lpstr>Socialpsykologi </vt:lpstr>
      <vt:lpstr>Individet i gruppen</vt:lpstr>
      <vt:lpstr>Gensidig påvirkning</vt:lpstr>
      <vt:lpstr>Behov for social anerkendelse</vt:lpstr>
      <vt:lpstr>Social anerkendelse</vt:lpstr>
      <vt:lpstr>Solomon Asch’s konformitetseksperiment</vt:lpstr>
      <vt:lpstr>Hvorfor er vi konforme?</vt:lpstr>
      <vt:lpstr>Asch’s konformitetsforsøg 1951, 1956</vt:lpstr>
      <vt:lpstr>PowerPoint-præsentation</vt:lpstr>
      <vt:lpstr>Asch’s konformitetsforsøg 1951, 1956</vt:lpstr>
      <vt:lpstr>Asch’s konformitetsforsøg – resultater  </vt:lpstr>
      <vt:lpstr>Hvorfor giver så mange efter for presset?</vt:lpstr>
      <vt:lpstr>Konformitet </vt:lpstr>
      <vt:lpstr>Konformitet </vt:lpstr>
      <vt:lpstr>Hvor mange skal der til for at påvirke?</vt:lpstr>
      <vt:lpstr>Variationer af Asch-forsøget</vt:lpstr>
      <vt:lpstr>De konforme blev testet og …</vt:lpstr>
      <vt:lpstr>De selvstændige blev også testede og …</vt:lpstr>
      <vt:lpstr>Ikke-konformitet</vt:lpstr>
      <vt:lpstr>Asch’s eksperiment er en vigtig, overraskende og stærk demonstration af gruppens magt og menneskets vilje til konformitet</vt:lpstr>
      <vt:lpstr>Power of confirmity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Clara Nørgaard Madsen (CSN - UCH)</dc:creator>
  <cp:lastModifiedBy>Clara Nørgaard Madsen (CSN - UCH)</cp:lastModifiedBy>
  <cp:revision>18</cp:revision>
  <dcterms:created xsi:type="dcterms:W3CDTF">2025-09-08T07:41:52Z</dcterms:created>
  <dcterms:modified xsi:type="dcterms:W3CDTF">2025-09-08T11:23:39Z</dcterms:modified>
</cp:coreProperties>
</file>