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2E672-E61E-4B55-2DA7-0FE27D02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1F5FFC-E5B4-AA88-3C32-9C9DE077C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0CF5DB-71B7-7DA6-2C39-9C0FAAA4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7AD67A-7A0E-7804-2252-14C18FA5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FACB8B-1A0D-142C-18FA-BC25F1C2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12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7CAF0-058A-CF66-E0F2-0EC68B37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8F800EB-8C43-CB65-2909-AA81751C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23C03F-C52D-7CBA-CACA-09C43F8D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41F9E4-8DD0-7988-1028-21FDA652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0A91FB-5F92-ECA4-9638-2C3C067B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6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B1923C1-86C2-1B63-7548-9B3C98B20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DEF016-01C1-4B5B-1CC2-8607133E2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472754-BF98-0C5B-44A3-F47FD486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87B065-EF21-C783-9D36-2D5E8905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C59BA7-E9F2-5B95-E32C-9EA5A7C3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31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3EEDC-89BE-9A46-9CDA-DA764BB0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4794FA-F339-EDBC-1DF2-5CC4C0AC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7B3449-A4F4-4FB7-1ECB-E3A2A786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5475D2-14A0-7931-7C1D-03F0ABC9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89DDBE-9BA5-602C-E14D-9342C6EF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0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667EC-11B7-49B2-5050-5CB5135E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6D75FA-35C5-8FBD-4AE8-108036B3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1D4A08-E624-03D5-D5F5-F572F90E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986EC6-C27E-1072-9259-CF10DD17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4481AE-895C-AFCD-926F-9DC72C2A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6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E4092-1A39-BF19-9FBF-05EC150E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2F1F00-07D4-2BEF-1832-69DB46E67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88F128-A512-967C-B921-4D2FF4DC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F367FD-513C-89DF-0FF2-2B5AD426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639036-4122-A7C1-9770-F07EF118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4DE4B5-A2D7-8E4C-8E4A-D272C434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54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9478E-39CA-80BE-85F2-D85F6BFF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6D5CA3-825C-F589-A0A7-5BE021223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3B18A74-8A44-A0DE-F9B5-8F2A23C20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715715-FB6B-1C5E-08A4-4DAB61E90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45E10B2-16C4-40BE-B08F-1A5BD8292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9FAF6A6-2235-FEDD-67CA-7BDE347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8F88987-40C8-9452-4229-4B120A7A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F29B5D2-4828-23E4-EAAF-9FDA163C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48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0D3B0-7A35-4AC9-4D56-01F430B3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D38A380-DADF-BE18-710F-6541D377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87B0B4-0B8D-F7D9-6F8E-25CFAD90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3E239E9-1767-5F4D-698D-C653566F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8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FFEB78D-5E4E-F3C8-14B7-8D0CF87B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7D331B9-E1B4-CF32-B182-C5045376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340DD9-5046-7A27-D2FA-509E7C1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68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A617A-6934-4801-C92C-C306944E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946682-4561-F314-2A59-F6EB123F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DB6ADF-4057-0F34-B9F9-0A3970ED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EF09DC0-D3AC-2A63-B8F9-ABE05132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0D80CB-2DB8-1E76-FD58-49041D65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1E72D2-126E-AB85-A1A3-D30638C5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1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65794-5D89-0282-4AEB-CEBCF906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C4FD0A-D950-4857-EE5F-D9BE03CE8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3ED7CA-5670-5C1E-29D7-3E2A601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27057A-A9CC-C91A-CC97-DB507084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B663F3-5123-8744-0AB8-C9FFEA10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156B04-8E55-DCA5-9F80-3DFB2342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8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895F802-EFEF-858F-379C-BDCFF62B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5F67E2-322E-C8D7-2510-7A993927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0DCD6D-1F05-D56F-58FC-68C2100AD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41369-AF4E-4A2B-8696-0B131E4193EF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02583E-2734-554A-38DC-EAB97EDD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0E28B2-F722-6016-9E1B-9261B8C1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42C5D7-07C8-4E64-A7A9-89DF78DC5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93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v.tv2.dk/2014-02-11-stort-studie-voldelige-computerspil-goer-boern-aggressiv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2E84DE-FF27-5917-B0F0-1F2C6D29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0" b="923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3A602-7819-0DF9-B386-EC5C24BAF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Intergruppekonflikter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100BC8-B951-4579-3438-1165E975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CSN</a:t>
            </a:r>
          </a:p>
        </p:txBody>
      </p:sp>
    </p:spTree>
    <p:extLst>
      <p:ext uri="{BB962C8B-B14F-4D97-AF65-F5344CB8AC3E}">
        <p14:creationId xmlns:p14="http://schemas.microsoft.com/office/powerpoint/2010/main" val="16280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BFE63-81C6-E887-6904-F90294DB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Indtil videre har vi: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3F9614-4885-0110-56BD-C05AEADB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55"/>
            <a:ext cx="10515600" cy="4540005"/>
          </a:xfrm>
        </p:spPr>
        <p:txBody>
          <a:bodyPr>
            <a:normAutofit/>
          </a:bodyPr>
          <a:lstStyle/>
          <a:p>
            <a:r>
              <a:rPr lang="da-DK" dirty="0"/>
              <a:t>Arbejdet med gruppetyper</a:t>
            </a:r>
          </a:p>
          <a:p>
            <a:r>
              <a:rPr lang="da-DK" dirty="0"/>
              <a:t>Arbejdet med konformitetsbegrebet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r>
              <a:rPr lang="da-DK" dirty="0"/>
              <a:t>Hvordan snakker dette sammen med ondskab?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FAE26A-0B8D-1407-82CC-C6198E7C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333" y="1015555"/>
            <a:ext cx="4105386" cy="188753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E1478CB-BD45-3C67-285A-076423C0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11" y="3038026"/>
            <a:ext cx="4095808" cy="22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F23561-34E7-227C-5FCA-91B4E91C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17" r="2373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68AF61-EDD1-B5DC-1C1E-B95A62E6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984631" cy="1899912"/>
          </a:xfrm>
        </p:spPr>
        <p:txBody>
          <a:bodyPr>
            <a:normAutofit/>
          </a:bodyPr>
          <a:lstStyle/>
          <a:p>
            <a:r>
              <a:rPr lang="da-DK" dirty="0"/>
              <a:t>Gruppetyper og ondskab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867350-2F51-11B2-E70F-B27E60C0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2100106"/>
            <a:ext cx="5140569" cy="3986422"/>
          </a:xfrm>
        </p:spPr>
        <p:txBody>
          <a:bodyPr>
            <a:normAutofit fontScale="92500"/>
          </a:bodyPr>
          <a:lstStyle/>
          <a:p>
            <a:r>
              <a:rPr lang="da-DK" sz="2400" b="1" dirty="0"/>
              <a:t>Formelle grupper</a:t>
            </a:r>
            <a:r>
              <a:rPr lang="da-DK" sz="2400" dirty="0"/>
              <a:t> (fx militær, organisationer) har hierarki og regler, som kan legitimere ondskab (fx krigsforbrydelser).</a:t>
            </a:r>
          </a:p>
          <a:p>
            <a:r>
              <a:rPr lang="da-DK" sz="2400" b="1" dirty="0"/>
              <a:t>Uformelle grupper</a:t>
            </a:r>
            <a:r>
              <a:rPr lang="da-DK" sz="2400" dirty="0"/>
              <a:t> (fx vennegrupper, subkulturer) kan skabe et stærkt gruppepres og normer, der retfærdiggør ondskab og onde handlinger.</a:t>
            </a:r>
          </a:p>
          <a:p>
            <a:r>
              <a:rPr lang="da-DK" sz="2400" b="1" dirty="0" err="1"/>
              <a:t>Indgrupper</a:t>
            </a:r>
            <a:r>
              <a:rPr lang="da-DK" sz="2400" b="1" dirty="0"/>
              <a:t> og udgrupper</a:t>
            </a:r>
            <a:r>
              <a:rPr lang="da-DK" sz="2400" dirty="0"/>
              <a:t> skaber en ”os” vs. ”dem”-tænkning → kan føre til diskrimination, vold og dehumanisering.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5171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49D6D0-04EC-E03E-EFD6-4680A5DD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5649B7-976D-8694-7176-2051A6A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521" y="170822"/>
            <a:ext cx="6133147" cy="2094215"/>
          </a:xfrm>
        </p:spPr>
        <p:txBody>
          <a:bodyPr>
            <a:normAutofit/>
          </a:bodyPr>
          <a:lstStyle/>
          <a:p>
            <a:r>
              <a:rPr lang="da-DK" dirty="0"/>
              <a:t>Konformitet som drivkraft bag ondskab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B67B5A-7CF4-7215-DD53-FA7BF811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2265037"/>
            <a:ext cx="5787851" cy="4256343"/>
          </a:xfrm>
        </p:spPr>
        <p:txBody>
          <a:bodyPr>
            <a:normAutofit lnSpcReduction="10000"/>
          </a:bodyPr>
          <a:lstStyle/>
          <a:p>
            <a:r>
              <a:rPr lang="da-DK" sz="2400" dirty="0"/>
              <a:t>Mennesker tilpasser sig gruppens normer – også når de er moralsk forkerte.</a:t>
            </a:r>
          </a:p>
          <a:p>
            <a:r>
              <a:rPr lang="da-DK" sz="2400" b="1" dirty="0"/>
              <a:t>Konformitet</a:t>
            </a:r>
            <a:r>
              <a:rPr lang="da-DK" sz="2400" dirty="0"/>
              <a:t> kan føre til:</a:t>
            </a:r>
          </a:p>
          <a:p>
            <a:pPr lvl="1"/>
            <a:r>
              <a:rPr lang="da-DK" dirty="0"/>
              <a:t>Mobning</a:t>
            </a:r>
          </a:p>
          <a:p>
            <a:pPr lvl="1"/>
            <a:r>
              <a:rPr lang="da-DK" dirty="0"/>
              <a:t>Racisme</a:t>
            </a:r>
          </a:p>
          <a:p>
            <a:pPr lvl="1"/>
            <a:r>
              <a:rPr lang="da-DK" dirty="0"/>
              <a:t>Krigsforbrydelser</a:t>
            </a:r>
          </a:p>
          <a:p>
            <a:pPr lvl="1"/>
            <a:r>
              <a:rPr lang="da-DK" dirty="0"/>
              <a:t>Terrorisme</a:t>
            </a:r>
          </a:p>
          <a:p>
            <a:endParaRPr lang="da-DK" sz="2400" dirty="0"/>
          </a:p>
          <a:p>
            <a:r>
              <a:rPr lang="da-DK" sz="2400" dirty="0"/>
              <a:t>Eksempler: </a:t>
            </a:r>
            <a:r>
              <a:rPr lang="da-DK" sz="2400" dirty="0" err="1"/>
              <a:t>Aschs</a:t>
            </a:r>
            <a:r>
              <a:rPr lang="da-DK" sz="2400" dirty="0"/>
              <a:t> forsøg viser, at folk følger flertallet – selv når det er åbenlyst forkert.</a:t>
            </a:r>
          </a:p>
        </p:txBody>
      </p:sp>
    </p:spTree>
    <p:extLst>
      <p:ext uri="{BB962C8B-B14F-4D97-AF65-F5344CB8AC3E}">
        <p14:creationId xmlns:p14="http://schemas.microsoft.com/office/powerpoint/2010/main" val="260942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DF74C4-7333-7988-8C02-E6B8B2B6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a-DK" dirty="0"/>
              <a:t>Ondskab som socialt og psykologisk fænomen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0E6EDF-BAE7-A372-7A6E-4A868D9F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da-DK" sz="2400" dirty="0"/>
              <a:t>Ondskab opstår ofte i fællesskaber – ikke kun hos ”onde individer”.</a:t>
            </a:r>
          </a:p>
          <a:p>
            <a:r>
              <a:rPr lang="da-DK" sz="2400" dirty="0"/>
              <a:t>Konformitet og gruppetilhør kan få almindelige mennesker til at deltage i ondskabsfulde handlinger.</a:t>
            </a:r>
          </a:p>
          <a:p>
            <a:r>
              <a:rPr lang="da-DK" sz="2400" dirty="0"/>
              <a:t>Det handler om </a:t>
            </a:r>
            <a:r>
              <a:rPr lang="da-DK" sz="2400" b="1" dirty="0"/>
              <a:t>sociale mekanismer</a:t>
            </a:r>
            <a:r>
              <a:rPr lang="da-DK" sz="2400" dirty="0"/>
              <a:t>, ikke nødvendigvis personlig ondskab.</a:t>
            </a:r>
          </a:p>
          <a:p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E30363-ECD8-FFBF-F1D5-A29FF452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70" y="2550035"/>
            <a:ext cx="5060043" cy="287157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6DD404-B624-94DE-1B32-BC2D3511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241176"/>
            <a:ext cx="11340352" cy="1330841"/>
          </a:xfrm>
        </p:spPr>
        <p:txBody>
          <a:bodyPr>
            <a:normAutofit/>
          </a:bodyPr>
          <a:lstStyle/>
          <a:p>
            <a:r>
              <a:rPr lang="da-DK" dirty="0"/>
              <a:t>Vi skal nu arbejde med, hvordan der opstår konflikter mellem ind- og udgrupper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E7F1C-B4D1-B24A-628D-A08B3F2E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2061837"/>
            <a:ext cx="5345500" cy="4554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b="1" dirty="0"/>
              <a:t>OPGAVE 1: </a:t>
            </a:r>
            <a:r>
              <a:rPr lang="da-DK" sz="1900" b="1" dirty="0" err="1"/>
              <a:t>Intergruppekonflikter</a:t>
            </a:r>
            <a:r>
              <a:rPr lang="da-DK" sz="1900" b="1" dirty="0"/>
              <a:t>: ”</a:t>
            </a:r>
            <a:r>
              <a:rPr lang="da-DK" sz="1900" b="1" dirty="0" err="1"/>
              <a:t>Robbers</a:t>
            </a:r>
            <a:r>
              <a:rPr lang="da-DK" sz="1900" b="1" dirty="0"/>
              <a:t> </a:t>
            </a:r>
            <a:r>
              <a:rPr lang="da-DK" sz="1900" b="1" dirty="0" err="1"/>
              <a:t>cave</a:t>
            </a:r>
            <a:r>
              <a:rPr lang="da-DK" sz="1900" b="1" dirty="0"/>
              <a:t>”</a:t>
            </a:r>
            <a:endParaRPr lang="da-DK" sz="1900" dirty="0"/>
          </a:p>
          <a:p>
            <a:r>
              <a:rPr lang="da-DK" sz="1900" dirty="0"/>
              <a:t>Læs om Sherifs eksperiment ”</a:t>
            </a:r>
            <a:r>
              <a:rPr lang="da-DK" sz="1900" dirty="0" err="1"/>
              <a:t>Robbers</a:t>
            </a:r>
            <a:r>
              <a:rPr lang="da-DK" sz="1900" dirty="0"/>
              <a:t> </a:t>
            </a:r>
            <a:r>
              <a:rPr lang="da-DK" sz="1900" dirty="0" err="1"/>
              <a:t>cave</a:t>
            </a:r>
            <a:r>
              <a:rPr lang="da-DK" sz="1900" dirty="0"/>
              <a:t>” i kapitlet ”</a:t>
            </a:r>
            <a:r>
              <a:rPr lang="da-DK" sz="1900" dirty="0" err="1"/>
              <a:t>Intergruppekonflikter</a:t>
            </a:r>
            <a:r>
              <a:rPr lang="da-DK" sz="1900" dirty="0"/>
              <a:t>”.</a:t>
            </a:r>
          </a:p>
          <a:p>
            <a:r>
              <a:rPr lang="da-DK" sz="1900" dirty="0"/>
              <a:t>Diskutér det etiske i eksperimentet – er det okay? Hvorfor/hvorfor ikke?</a:t>
            </a:r>
          </a:p>
          <a:p>
            <a:pPr marL="0" indent="0">
              <a:buNone/>
            </a:pPr>
            <a:endParaRPr lang="da-DK" sz="1900" b="1" dirty="0"/>
          </a:p>
          <a:p>
            <a:endParaRPr lang="da-DK" sz="1900" dirty="0"/>
          </a:p>
          <a:p>
            <a:endParaRPr lang="da-DK" sz="19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E19F33-ABCB-D7E3-88D1-D2D63678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78" y="4279437"/>
            <a:ext cx="4007591" cy="225427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D5F3285-7356-53F3-6590-B4B304DCF922}"/>
              </a:ext>
            </a:extLst>
          </p:cNvPr>
          <p:cNvSpPr txBox="1"/>
          <p:nvPr/>
        </p:nvSpPr>
        <p:spPr>
          <a:xfrm>
            <a:off x="5984234" y="2076211"/>
            <a:ext cx="601229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/>
              <a:t>OPGAVE 2: Gruppepolarisering og mobning:</a:t>
            </a:r>
            <a:endParaRPr lang="da-DK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dirty="0"/>
              <a:t>Start med at læse de to afsnit  ”Mobning” og "Gruppepolarisering"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dirty="0"/>
              <a:t>Gør med dine egne ord rede for, hvad gruppepolarisering er, og hvorfor den opstår.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dirty="0"/>
              <a:t>Diskutér, om de sociale medier er med til at forstærke det gruppepres og den sociale kontrol, mennesker er underlagt i dagligdagen, eller om de netop giver en frihed i forhold til den sociale kontrol i dagligdagen.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900" dirty="0"/>
              <a:t>Diskutér, om årsagerne til mobningen hyppigst ligger på det individuelle plan eller om den bedre forklares som et gruppepsykologisk fænomen? Inddrag i jeres diskussion også de andre socialpsykologiske teorier, vi har arbejdet med.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86232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7474EB-0C6F-8D94-350D-D0284AA2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" b="20417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1D6FF8-9C90-50CC-A741-8B839CDD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Social indlæringsteori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4C0DE9D-F4E6-543A-D93D-B619B4A45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EF609D-1074-B275-A2A0-6A51CD72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11" y="431632"/>
            <a:ext cx="4636308" cy="1330839"/>
          </a:xfrm>
        </p:spPr>
        <p:txBody>
          <a:bodyPr>
            <a:normAutofit/>
          </a:bodyPr>
          <a:lstStyle/>
          <a:p>
            <a:r>
              <a:rPr lang="da-DK" dirty="0" err="1"/>
              <a:t>Banduras</a:t>
            </a:r>
            <a:r>
              <a:rPr lang="da-DK" dirty="0"/>
              <a:t> </a:t>
            </a:r>
            <a:r>
              <a:rPr lang="da-DK" dirty="0" err="1"/>
              <a:t>Bobo-doll</a:t>
            </a:r>
            <a:r>
              <a:rPr lang="da-DK" dirty="0"/>
              <a:t> eksperiment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2997E34-8AD8-E476-4E37-D147ADD3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0" r="7398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7F7B30-1E87-1718-D351-FB77AB4B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913" y="2087217"/>
            <a:ext cx="5387009" cy="4339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Start med at læse afsnittene "Social indlæringsteori" og "</a:t>
            </a:r>
            <a:r>
              <a:rPr lang="da-DK" sz="2000" dirty="0" err="1"/>
              <a:t>Bobo</a:t>
            </a:r>
            <a:r>
              <a:rPr lang="da-DK" sz="2000" dirty="0"/>
              <a:t>-eksperimentet" på </a:t>
            </a:r>
            <a:r>
              <a:rPr lang="da-DK" sz="2000" dirty="0" err="1"/>
              <a:t>IBog</a:t>
            </a:r>
            <a:r>
              <a:rPr lang="da-DK" sz="2000" dirty="0"/>
              <a:t> (link ovenfor).</a:t>
            </a:r>
          </a:p>
          <a:p>
            <a:r>
              <a:rPr lang="da-DK" sz="2000" dirty="0"/>
              <a:t>1) Forklar kort, hvad eksperimentet gik ud på samt de fire resultater.</a:t>
            </a:r>
          </a:p>
          <a:p>
            <a:r>
              <a:rPr lang="da-DK" sz="2000" dirty="0"/>
              <a:t>2) Forklar, hvordan behaviorismen kan forklare eksperimentets resultater. </a:t>
            </a:r>
          </a:p>
          <a:p>
            <a:r>
              <a:rPr lang="da-DK" sz="2000" dirty="0"/>
              <a:t>3) Forklar koblingen mellem eksperimentets resultater og debatten omkring, hvorvidt voldelige computerspil kan påvirke børns adfærd. 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Læs artiklen for at få et indblik i debatten: </a:t>
            </a:r>
            <a:r>
              <a:rPr lang="da-DK" sz="2000" dirty="0">
                <a:hlinkClick r:id="rId3"/>
              </a:rPr>
              <a:t>Stort studie: Voldelige computerspil gør børn aggressive - TV 2</a:t>
            </a:r>
            <a:r>
              <a:rPr lang="da-DK" sz="2000" dirty="0"/>
              <a:t> 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28923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Intergruppekonflikter </vt:lpstr>
      <vt:lpstr>Indtil videre har vi:</vt:lpstr>
      <vt:lpstr>Gruppetyper og ondskab</vt:lpstr>
      <vt:lpstr>Konformitet som drivkraft bag ondskab</vt:lpstr>
      <vt:lpstr>Ondskab som socialt og psykologisk fænomen</vt:lpstr>
      <vt:lpstr>Vi skal nu arbejde med, hvordan der opstår konflikter mellem ind- og udgrupper</vt:lpstr>
      <vt:lpstr>Social indlæringsteori</vt:lpstr>
      <vt:lpstr>Banduras Bobo-doll eksperiment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6</cp:revision>
  <dcterms:created xsi:type="dcterms:W3CDTF">2025-09-15T11:07:36Z</dcterms:created>
  <dcterms:modified xsi:type="dcterms:W3CDTF">2025-09-15T14:59:10Z</dcterms:modified>
</cp:coreProperties>
</file>