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4" r:id="rId10"/>
    <p:sldId id="263" r:id="rId11"/>
    <p:sldId id="266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5033" autoAdjust="0"/>
  </p:normalViewPr>
  <p:slideViewPr>
    <p:cSldViewPr snapToGrid="0" snapToObjects="1">
      <p:cViewPr>
        <p:scale>
          <a:sx n="73" d="100"/>
          <a:sy n="73" d="100"/>
        </p:scale>
        <p:origin x="893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8448-6592-4555-AFD9-4CFD400D4EE0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E3A6B6C-B265-43BC-97AB-B454C2E36418}">
      <dgm:prSet custT="1"/>
      <dgm:spPr/>
      <dgm:t>
        <a:bodyPr/>
        <a:lstStyle/>
        <a:p>
          <a:r>
            <a:rPr lang="da-DK" sz="2400" dirty="0"/>
            <a:t>Lydighedseksperimentet: Mennesket er udstyret med et lydighedsprogram, hvorfor vi i mødet med en legitim autoritet naturligt indtager pladsen som underdanig (et instrument autoriteten opererer med – forskeren/den mentale træner har ansvaret)</a:t>
          </a:r>
          <a:endParaRPr lang="en-US" sz="2400" dirty="0"/>
        </a:p>
      </dgm:t>
    </dgm:pt>
    <dgm:pt modelId="{0DC8F421-DDF0-4309-B7E5-EA060F1DCC27}" type="parTrans" cxnId="{0D85B01A-4E66-4DED-B1CA-59ADC7AA7FD9}">
      <dgm:prSet/>
      <dgm:spPr/>
      <dgm:t>
        <a:bodyPr/>
        <a:lstStyle/>
        <a:p>
          <a:endParaRPr lang="en-US"/>
        </a:p>
      </dgm:t>
    </dgm:pt>
    <dgm:pt modelId="{9DF48EF6-3C97-4922-AB85-D19F470E9CD0}" type="sibTrans" cxnId="{0D85B01A-4E66-4DED-B1CA-59ADC7AA7FD9}">
      <dgm:prSet/>
      <dgm:spPr/>
      <dgm:t>
        <a:bodyPr/>
        <a:lstStyle/>
        <a:p>
          <a:endParaRPr lang="en-US"/>
        </a:p>
      </dgm:t>
    </dgm:pt>
    <dgm:pt modelId="{CAAD1C59-716E-4DA1-8DF7-5D209F4E05DF}">
      <dgm:prSet/>
      <dgm:spPr/>
      <dgm:t>
        <a:bodyPr/>
        <a:lstStyle/>
        <a:p>
          <a:r>
            <a:rPr lang="en-US" dirty="0"/>
            <a:t>Bystander-</a:t>
          </a:r>
          <a:r>
            <a:rPr lang="en-US" dirty="0" err="1"/>
            <a:t>effekt</a:t>
          </a:r>
          <a:r>
            <a:rPr lang="en-US" dirty="0"/>
            <a:t>: </a:t>
          </a:r>
          <a:r>
            <a:rPr lang="en-US" dirty="0" err="1"/>
            <a:t>Mennesket</a:t>
          </a:r>
          <a:r>
            <a:rPr lang="en-US" dirty="0"/>
            <a:t> </a:t>
          </a:r>
          <a:r>
            <a:rPr lang="en-US" dirty="0" err="1"/>
            <a:t>griber</a:t>
          </a:r>
          <a:r>
            <a:rPr lang="en-US" dirty="0"/>
            <a:t> </a:t>
          </a:r>
          <a:r>
            <a:rPr lang="en-US" dirty="0" err="1"/>
            <a:t>ikke</a:t>
          </a:r>
          <a:r>
            <a:rPr lang="en-US" dirty="0"/>
            <a:t> </a:t>
          </a:r>
          <a:r>
            <a:rPr lang="en-US" dirty="0" err="1"/>
            <a:t>ind</a:t>
          </a:r>
          <a:r>
            <a:rPr lang="en-US" dirty="0"/>
            <a:t>, </a:t>
          </a:r>
          <a:r>
            <a:rPr lang="en-US" dirty="0" err="1"/>
            <a:t>selvom</a:t>
          </a:r>
          <a:r>
            <a:rPr lang="en-US" dirty="0"/>
            <a:t> der er </a:t>
          </a:r>
          <a:r>
            <a:rPr lang="en-US" dirty="0" err="1"/>
            <a:t>brug</a:t>
          </a:r>
          <a:r>
            <a:rPr lang="en-US" dirty="0"/>
            <a:t> for </a:t>
          </a:r>
          <a:r>
            <a:rPr lang="en-US" dirty="0" err="1"/>
            <a:t>hjælp</a:t>
          </a:r>
          <a:r>
            <a:rPr lang="en-US" dirty="0"/>
            <a:t>, </a:t>
          </a:r>
          <a:r>
            <a:rPr lang="en-US" dirty="0" err="1"/>
            <a:t>hvis</a:t>
          </a:r>
          <a:r>
            <a:rPr lang="en-US" dirty="0"/>
            <a:t> der </a:t>
          </a:r>
          <a:r>
            <a:rPr lang="en-US" dirty="0" err="1"/>
            <a:t>også</a:t>
          </a:r>
          <a:r>
            <a:rPr lang="en-US" dirty="0"/>
            <a:t> er mange </a:t>
          </a:r>
          <a:r>
            <a:rPr lang="en-US" dirty="0" err="1"/>
            <a:t>andre</a:t>
          </a:r>
          <a:r>
            <a:rPr lang="en-US" dirty="0"/>
            <a:t> der </a:t>
          </a:r>
          <a:r>
            <a:rPr lang="en-US"/>
            <a:t>ignorerer </a:t>
          </a:r>
          <a:r>
            <a:rPr lang="en-US" dirty="0" err="1"/>
            <a:t>problemet</a:t>
          </a:r>
          <a:r>
            <a:rPr lang="en-US" dirty="0"/>
            <a:t> </a:t>
          </a:r>
        </a:p>
      </dgm:t>
    </dgm:pt>
    <dgm:pt modelId="{14F2659E-9EBA-4244-AB6F-F27B3BECE363}" type="parTrans" cxnId="{0BEF805A-22D6-4705-887B-FC2EE88907C2}">
      <dgm:prSet/>
      <dgm:spPr/>
      <dgm:t>
        <a:bodyPr/>
        <a:lstStyle/>
        <a:p>
          <a:endParaRPr lang="en-US"/>
        </a:p>
      </dgm:t>
    </dgm:pt>
    <dgm:pt modelId="{0284DE99-313E-4084-83B5-DC2C027EC010}" type="sibTrans" cxnId="{0BEF805A-22D6-4705-887B-FC2EE88907C2}">
      <dgm:prSet/>
      <dgm:spPr/>
      <dgm:t>
        <a:bodyPr/>
        <a:lstStyle/>
        <a:p>
          <a:endParaRPr lang="en-US"/>
        </a:p>
      </dgm:t>
    </dgm:pt>
    <dgm:pt modelId="{D9304B5D-0F4A-E646-8468-3ACF87BCE910}" type="pres">
      <dgm:prSet presAssocID="{AA798448-6592-4555-AFD9-4CFD400D4EE0}" presName="outerComposite" presStyleCnt="0">
        <dgm:presLayoutVars>
          <dgm:chMax val="5"/>
          <dgm:dir/>
          <dgm:resizeHandles val="exact"/>
        </dgm:presLayoutVars>
      </dgm:prSet>
      <dgm:spPr/>
    </dgm:pt>
    <dgm:pt modelId="{CAB6DEB3-3AE1-5540-9618-D0ECF780EBF9}" type="pres">
      <dgm:prSet presAssocID="{AA798448-6592-4555-AFD9-4CFD400D4EE0}" presName="dummyMaxCanvas" presStyleCnt="0">
        <dgm:presLayoutVars/>
      </dgm:prSet>
      <dgm:spPr/>
    </dgm:pt>
    <dgm:pt modelId="{5B1B5E6B-A35E-7A42-BA7E-8B73F2838455}" type="pres">
      <dgm:prSet presAssocID="{AA798448-6592-4555-AFD9-4CFD400D4EE0}" presName="TwoNodes_1" presStyleLbl="node1" presStyleIdx="0" presStyleCnt="2">
        <dgm:presLayoutVars>
          <dgm:bulletEnabled val="1"/>
        </dgm:presLayoutVars>
      </dgm:prSet>
      <dgm:spPr/>
    </dgm:pt>
    <dgm:pt modelId="{3BA65EF0-2014-D34D-B419-6D814CACC00E}" type="pres">
      <dgm:prSet presAssocID="{AA798448-6592-4555-AFD9-4CFD400D4EE0}" presName="TwoNodes_2" presStyleLbl="node1" presStyleIdx="1" presStyleCnt="2">
        <dgm:presLayoutVars>
          <dgm:bulletEnabled val="1"/>
        </dgm:presLayoutVars>
      </dgm:prSet>
      <dgm:spPr/>
    </dgm:pt>
    <dgm:pt modelId="{D01FB350-E097-F240-A8E1-53A10C5763B0}" type="pres">
      <dgm:prSet presAssocID="{AA798448-6592-4555-AFD9-4CFD400D4EE0}" presName="TwoConn_1-2" presStyleLbl="fgAccFollowNode1" presStyleIdx="0" presStyleCnt="1">
        <dgm:presLayoutVars>
          <dgm:bulletEnabled val="1"/>
        </dgm:presLayoutVars>
      </dgm:prSet>
      <dgm:spPr/>
    </dgm:pt>
    <dgm:pt modelId="{4BEA5BDE-9A8F-0547-A30D-89D37FE7AC49}" type="pres">
      <dgm:prSet presAssocID="{AA798448-6592-4555-AFD9-4CFD400D4EE0}" presName="TwoNodes_1_text" presStyleLbl="node1" presStyleIdx="1" presStyleCnt="2">
        <dgm:presLayoutVars>
          <dgm:bulletEnabled val="1"/>
        </dgm:presLayoutVars>
      </dgm:prSet>
      <dgm:spPr/>
    </dgm:pt>
    <dgm:pt modelId="{FE502694-6060-8147-BB77-179CF69EBB31}" type="pres">
      <dgm:prSet presAssocID="{AA798448-6592-4555-AFD9-4CFD400D4EE0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A0331C15-EC7C-B94E-AB06-5882B20C5925}" type="presOf" srcId="{1E3A6B6C-B265-43BC-97AB-B454C2E36418}" destId="{5B1B5E6B-A35E-7A42-BA7E-8B73F2838455}" srcOrd="0" destOrd="0" presId="urn:microsoft.com/office/officeart/2005/8/layout/vProcess5"/>
    <dgm:cxn modelId="{0D85B01A-4E66-4DED-B1CA-59ADC7AA7FD9}" srcId="{AA798448-6592-4555-AFD9-4CFD400D4EE0}" destId="{1E3A6B6C-B265-43BC-97AB-B454C2E36418}" srcOrd="0" destOrd="0" parTransId="{0DC8F421-DDF0-4309-B7E5-EA060F1DCC27}" sibTransId="{9DF48EF6-3C97-4922-AB85-D19F470E9CD0}"/>
    <dgm:cxn modelId="{FCB23C1D-5608-2348-BAD4-040713BDB2D5}" type="presOf" srcId="{CAAD1C59-716E-4DA1-8DF7-5D209F4E05DF}" destId="{3BA65EF0-2014-D34D-B419-6D814CACC00E}" srcOrd="0" destOrd="0" presId="urn:microsoft.com/office/officeart/2005/8/layout/vProcess5"/>
    <dgm:cxn modelId="{D0107566-5632-954C-8AC6-7F8DA00B3F26}" type="presOf" srcId="{1E3A6B6C-B265-43BC-97AB-B454C2E36418}" destId="{4BEA5BDE-9A8F-0547-A30D-89D37FE7AC49}" srcOrd="1" destOrd="0" presId="urn:microsoft.com/office/officeart/2005/8/layout/vProcess5"/>
    <dgm:cxn modelId="{8EA64B75-1B2F-E04D-AD74-72F8FAE0ADA6}" type="presOf" srcId="{CAAD1C59-716E-4DA1-8DF7-5D209F4E05DF}" destId="{FE502694-6060-8147-BB77-179CF69EBB31}" srcOrd="1" destOrd="0" presId="urn:microsoft.com/office/officeart/2005/8/layout/vProcess5"/>
    <dgm:cxn modelId="{7589337A-012D-4F4E-ABEF-C5FAACC81B2A}" type="presOf" srcId="{AA798448-6592-4555-AFD9-4CFD400D4EE0}" destId="{D9304B5D-0F4A-E646-8468-3ACF87BCE910}" srcOrd="0" destOrd="0" presId="urn:microsoft.com/office/officeart/2005/8/layout/vProcess5"/>
    <dgm:cxn modelId="{0BEF805A-22D6-4705-887B-FC2EE88907C2}" srcId="{AA798448-6592-4555-AFD9-4CFD400D4EE0}" destId="{CAAD1C59-716E-4DA1-8DF7-5D209F4E05DF}" srcOrd="1" destOrd="0" parTransId="{14F2659E-9EBA-4244-AB6F-F27B3BECE363}" sibTransId="{0284DE99-313E-4084-83B5-DC2C027EC010}"/>
    <dgm:cxn modelId="{CF60458A-BACE-524F-AE6D-6B322242F0C1}" type="presOf" srcId="{9DF48EF6-3C97-4922-AB85-D19F470E9CD0}" destId="{D01FB350-E097-F240-A8E1-53A10C5763B0}" srcOrd="0" destOrd="0" presId="urn:microsoft.com/office/officeart/2005/8/layout/vProcess5"/>
    <dgm:cxn modelId="{3DA623CB-47BA-A44A-A307-6ED02D98BE03}" type="presParOf" srcId="{D9304B5D-0F4A-E646-8468-3ACF87BCE910}" destId="{CAB6DEB3-3AE1-5540-9618-D0ECF780EBF9}" srcOrd="0" destOrd="0" presId="urn:microsoft.com/office/officeart/2005/8/layout/vProcess5"/>
    <dgm:cxn modelId="{9AC4A592-45E0-D84A-B89A-C2B0D48CFBD3}" type="presParOf" srcId="{D9304B5D-0F4A-E646-8468-3ACF87BCE910}" destId="{5B1B5E6B-A35E-7A42-BA7E-8B73F2838455}" srcOrd="1" destOrd="0" presId="urn:microsoft.com/office/officeart/2005/8/layout/vProcess5"/>
    <dgm:cxn modelId="{540276D5-29D2-D84D-AFE5-A04AA5178C2E}" type="presParOf" srcId="{D9304B5D-0F4A-E646-8468-3ACF87BCE910}" destId="{3BA65EF0-2014-D34D-B419-6D814CACC00E}" srcOrd="2" destOrd="0" presId="urn:microsoft.com/office/officeart/2005/8/layout/vProcess5"/>
    <dgm:cxn modelId="{19A59FB7-BDC9-274D-8783-7B7A03AE4BDA}" type="presParOf" srcId="{D9304B5D-0F4A-E646-8468-3ACF87BCE910}" destId="{D01FB350-E097-F240-A8E1-53A10C5763B0}" srcOrd="3" destOrd="0" presId="urn:microsoft.com/office/officeart/2005/8/layout/vProcess5"/>
    <dgm:cxn modelId="{3F7EA02F-33CD-664E-B8F6-02498F044585}" type="presParOf" srcId="{D9304B5D-0F4A-E646-8468-3ACF87BCE910}" destId="{4BEA5BDE-9A8F-0547-A30D-89D37FE7AC49}" srcOrd="4" destOrd="0" presId="urn:microsoft.com/office/officeart/2005/8/layout/vProcess5"/>
    <dgm:cxn modelId="{D798B660-5B64-1B46-824B-DEE7914B262A}" type="presParOf" srcId="{D9304B5D-0F4A-E646-8468-3ACF87BCE910}" destId="{FE502694-6060-8147-BB77-179CF69EBB3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EABE41-8AEA-405E-A13C-779E8D113D71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FE835-3186-44BB-B601-BBE70659E215}">
      <dgm:prSet custT="1"/>
      <dgm:spPr/>
      <dgm:t>
        <a:bodyPr/>
        <a:lstStyle/>
        <a:p>
          <a:r>
            <a:rPr lang="da-DK" sz="1800" i="1" u="sng" baseline="0" dirty="0"/>
            <a:t>Moralsk retfærdiggørelse</a:t>
          </a:r>
          <a:r>
            <a:rPr lang="da-DK" sz="1800" baseline="0" dirty="0"/>
            <a:t>: Det er retfærdigt eller nødvendigt</a:t>
          </a:r>
          <a:endParaRPr lang="en-US" sz="1800" dirty="0"/>
        </a:p>
      </dgm:t>
    </dgm:pt>
    <dgm:pt modelId="{1858C32A-A968-4608-85CA-458D0AA853CB}" type="parTrans" cxnId="{6DD3D707-6C2E-4004-9026-868926EF73C4}">
      <dgm:prSet/>
      <dgm:spPr/>
      <dgm:t>
        <a:bodyPr/>
        <a:lstStyle/>
        <a:p>
          <a:endParaRPr lang="en-US"/>
        </a:p>
      </dgm:t>
    </dgm:pt>
    <dgm:pt modelId="{E156816A-2030-458C-B59D-038DC4437D81}" type="sibTrans" cxnId="{6DD3D707-6C2E-4004-9026-868926EF73C4}">
      <dgm:prSet/>
      <dgm:spPr/>
      <dgm:t>
        <a:bodyPr/>
        <a:lstStyle/>
        <a:p>
          <a:endParaRPr lang="en-US"/>
        </a:p>
      </dgm:t>
    </dgm:pt>
    <dgm:pt modelId="{E44AC058-7C4D-488F-9783-7D2C6C942224}">
      <dgm:prSet custT="1"/>
      <dgm:spPr/>
      <dgm:t>
        <a:bodyPr/>
        <a:lstStyle/>
        <a:p>
          <a:r>
            <a:rPr lang="da-DK" sz="1800" i="1" u="sng" baseline="0" dirty="0"/>
            <a:t>Eufemismer</a:t>
          </a:r>
          <a:r>
            <a:rPr lang="da-DK" sz="1800" baseline="0" dirty="0"/>
            <a:t>: Formildende omskrivninger</a:t>
          </a:r>
          <a:endParaRPr lang="en-US" sz="1800" dirty="0"/>
        </a:p>
      </dgm:t>
    </dgm:pt>
    <dgm:pt modelId="{4C7B6CB0-29A0-42FB-96F4-4E7ECA961209}" type="parTrans" cxnId="{8A2C031F-F540-4EDC-A6E9-9C0E1959A1CB}">
      <dgm:prSet/>
      <dgm:spPr/>
      <dgm:t>
        <a:bodyPr/>
        <a:lstStyle/>
        <a:p>
          <a:endParaRPr lang="en-US"/>
        </a:p>
      </dgm:t>
    </dgm:pt>
    <dgm:pt modelId="{D0E56EF5-F943-4EB6-A410-2B230E1C5F6D}" type="sibTrans" cxnId="{8A2C031F-F540-4EDC-A6E9-9C0E1959A1CB}">
      <dgm:prSet/>
      <dgm:spPr/>
      <dgm:t>
        <a:bodyPr/>
        <a:lstStyle/>
        <a:p>
          <a:endParaRPr lang="en-US"/>
        </a:p>
      </dgm:t>
    </dgm:pt>
    <dgm:pt modelId="{EA62351E-01A3-4319-BA45-CB30A6ED6E88}">
      <dgm:prSet custT="1"/>
      <dgm:spPr/>
      <dgm:t>
        <a:bodyPr/>
        <a:lstStyle/>
        <a:p>
          <a:r>
            <a:rPr lang="da-DK" sz="1800" i="1" u="sng" baseline="0" dirty="0"/>
            <a:t>Fordelagtige sammenligninger</a:t>
          </a:r>
          <a:r>
            <a:rPr lang="da-DK" sz="1800" baseline="0" dirty="0"/>
            <a:t>: Det andre gør er værre</a:t>
          </a:r>
          <a:endParaRPr lang="en-US" sz="1800" dirty="0"/>
        </a:p>
      </dgm:t>
    </dgm:pt>
    <dgm:pt modelId="{3BC47E39-E838-48B0-9E07-0A61993449A7}" type="parTrans" cxnId="{E715EA1F-0E61-4948-957C-02032E87AD8E}">
      <dgm:prSet/>
      <dgm:spPr/>
      <dgm:t>
        <a:bodyPr/>
        <a:lstStyle/>
        <a:p>
          <a:endParaRPr lang="en-US"/>
        </a:p>
      </dgm:t>
    </dgm:pt>
    <dgm:pt modelId="{30E1FA2A-2AA2-4C39-A4CB-FF6CFD702556}" type="sibTrans" cxnId="{E715EA1F-0E61-4948-957C-02032E87AD8E}">
      <dgm:prSet/>
      <dgm:spPr/>
      <dgm:t>
        <a:bodyPr/>
        <a:lstStyle/>
        <a:p>
          <a:endParaRPr lang="en-US"/>
        </a:p>
      </dgm:t>
    </dgm:pt>
    <dgm:pt modelId="{DA3087A6-3268-4868-8323-C6AF89D79D6D}">
      <dgm:prSet custT="1"/>
      <dgm:spPr/>
      <dgm:t>
        <a:bodyPr/>
        <a:lstStyle/>
        <a:p>
          <a:r>
            <a:rPr lang="da-DK" sz="1800" i="1" u="sng" baseline="0" dirty="0"/>
            <a:t>Ansvarsfralæggelse</a:t>
          </a:r>
          <a:r>
            <a:rPr lang="da-DK" sz="1800" baseline="0" dirty="0"/>
            <a:t>: Placere ansvaret hos en anden eller være led i en kæde af handlinger</a:t>
          </a:r>
          <a:endParaRPr lang="en-US" sz="1800" dirty="0"/>
        </a:p>
      </dgm:t>
    </dgm:pt>
    <dgm:pt modelId="{AAAF64E7-BDD2-470D-9DE9-69779D2E4458}" type="parTrans" cxnId="{535FE76D-8B23-451C-B251-A32575D8119B}">
      <dgm:prSet/>
      <dgm:spPr/>
      <dgm:t>
        <a:bodyPr/>
        <a:lstStyle/>
        <a:p>
          <a:endParaRPr lang="en-US"/>
        </a:p>
      </dgm:t>
    </dgm:pt>
    <dgm:pt modelId="{CCE09AA2-5952-4461-A077-653BCA741FA7}" type="sibTrans" cxnId="{535FE76D-8B23-451C-B251-A32575D8119B}">
      <dgm:prSet/>
      <dgm:spPr/>
      <dgm:t>
        <a:bodyPr/>
        <a:lstStyle/>
        <a:p>
          <a:endParaRPr lang="en-US"/>
        </a:p>
      </dgm:t>
    </dgm:pt>
    <dgm:pt modelId="{4E525971-4FBD-4AFB-B86D-6C7709D524D4}">
      <dgm:prSet custT="1"/>
      <dgm:spPr/>
      <dgm:t>
        <a:bodyPr/>
        <a:lstStyle/>
        <a:p>
          <a:r>
            <a:rPr lang="da-DK" sz="1800" i="1" u="sng" baseline="0" dirty="0"/>
            <a:t>Ignorering eller fordrejning af konsekvenserne</a:t>
          </a:r>
          <a:r>
            <a:rPr lang="da-DK" sz="1800" baseline="0" dirty="0"/>
            <a:t>: Skabe afstand til konsekvenserne eller fremstille dem som ubetydelige</a:t>
          </a:r>
          <a:endParaRPr lang="en-US" sz="1800" dirty="0"/>
        </a:p>
      </dgm:t>
    </dgm:pt>
    <dgm:pt modelId="{A0BB40A4-1A7A-47B5-8DC9-EA464EA81B65}" type="parTrans" cxnId="{CF378561-068A-43CD-A786-6CCD7452AC81}">
      <dgm:prSet/>
      <dgm:spPr/>
      <dgm:t>
        <a:bodyPr/>
        <a:lstStyle/>
        <a:p>
          <a:endParaRPr lang="en-US"/>
        </a:p>
      </dgm:t>
    </dgm:pt>
    <dgm:pt modelId="{93EADD22-2109-4EFA-83FE-42B31A9E8D14}" type="sibTrans" cxnId="{CF378561-068A-43CD-A786-6CCD7452AC81}">
      <dgm:prSet/>
      <dgm:spPr/>
      <dgm:t>
        <a:bodyPr/>
        <a:lstStyle/>
        <a:p>
          <a:endParaRPr lang="en-US"/>
        </a:p>
      </dgm:t>
    </dgm:pt>
    <dgm:pt modelId="{20E68F2A-C977-4763-91AF-E167110C0B0A}">
      <dgm:prSet/>
      <dgm:spPr/>
      <dgm:t>
        <a:bodyPr/>
        <a:lstStyle/>
        <a:p>
          <a:r>
            <a:rPr lang="da-DK" i="1" u="sng" baseline="0" dirty="0"/>
            <a:t>Dehumanisering</a:t>
          </a:r>
          <a:r>
            <a:rPr lang="da-DK" baseline="0" dirty="0"/>
            <a:t>: Umenneskeliggøre ofrene (uden menneskelige rettigheder)</a:t>
          </a:r>
          <a:endParaRPr lang="en-US" dirty="0"/>
        </a:p>
      </dgm:t>
    </dgm:pt>
    <dgm:pt modelId="{75CE5F28-56D7-4ED5-ACFF-BBB4F93975F4}" type="parTrans" cxnId="{CC0B65F5-28E6-43FC-A59D-8EA3E7A62DAA}">
      <dgm:prSet/>
      <dgm:spPr/>
      <dgm:t>
        <a:bodyPr/>
        <a:lstStyle/>
        <a:p>
          <a:endParaRPr lang="en-US"/>
        </a:p>
      </dgm:t>
    </dgm:pt>
    <dgm:pt modelId="{2166053E-BE8D-4BD9-A6F4-D2EDA783C729}" type="sibTrans" cxnId="{CC0B65F5-28E6-43FC-A59D-8EA3E7A62DAA}">
      <dgm:prSet/>
      <dgm:spPr/>
      <dgm:t>
        <a:bodyPr/>
        <a:lstStyle/>
        <a:p>
          <a:endParaRPr lang="en-US"/>
        </a:p>
      </dgm:t>
    </dgm:pt>
    <dgm:pt modelId="{0B60EA7D-4BD0-42D7-B1E9-7EDBCBD98AD3}">
      <dgm:prSet/>
      <dgm:spPr/>
      <dgm:t>
        <a:bodyPr/>
        <a:lstStyle/>
        <a:p>
          <a:r>
            <a:rPr lang="da-DK" i="1" u="sng" baseline="0" dirty="0" err="1"/>
            <a:t>Deindividualisering</a:t>
          </a:r>
          <a:r>
            <a:rPr lang="da-DK" baseline="0" dirty="0"/>
            <a:t>: Fjerne offerets individualitet ved blot at gøre dem til anonyme medlemmer af en gruppe</a:t>
          </a:r>
          <a:endParaRPr lang="en-US" dirty="0"/>
        </a:p>
      </dgm:t>
    </dgm:pt>
    <dgm:pt modelId="{9DC33F1D-114C-4CE8-8C7A-9953C2F3D5B0}" type="parTrans" cxnId="{E99DE594-D2CA-488E-8E29-D6ED5210EB05}">
      <dgm:prSet/>
      <dgm:spPr/>
      <dgm:t>
        <a:bodyPr/>
        <a:lstStyle/>
        <a:p>
          <a:endParaRPr lang="en-US"/>
        </a:p>
      </dgm:t>
    </dgm:pt>
    <dgm:pt modelId="{E1CC8E2D-0541-470F-949E-67907762E0D5}" type="sibTrans" cxnId="{E99DE594-D2CA-488E-8E29-D6ED5210EB05}">
      <dgm:prSet/>
      <dgm:spPr/>
      <dgm:t>
        <a:bodyPr/>
        <a:lstStyle/>
        <a:p>
          <a:endParaRPr lang="en-US"/>
        </a:p>
      </dgm:t>
    </dgm:pt>
    <dgm:pt modelId="{41AACC38-01CC-7345-9DB4-85B25965D70B}" type="pres">
      <dgm:prSet presAssocID="{2BEABE41-8AEA-405E-A13C-779E8D113D71}" presName="diagram" presStyleCnt="0">
        <dgm:presLayoutVars>
          <dgm:dir/>
          <dgm:resizeHandles val="exact"/>
        </dgm:presLayoutVars>
      </dgm:prSet>
      <dgm:spPr/>
    </dgm:pt>
    <dgm:pt modelId="{C8624295-8AD5-7C4D-92C8-A2CAF3FCCB42}" type="pres">
      <dgm:prSet presAssocID="{9DDFE835-3186-44BB-B601-BBE70659E215}" presName="node" presStyleLbl="node1" presStyleIdx="0" presStyleCnt="7">
        <dgm:presLayoutVars>
          <dgm:bulletEnabled val="1"/>
        </dgm:presLayoutVars>
      </dgm:prSet>
      <dgm:spPr/>
    </dgm:pt>
    <dgm:pt modelId="{C0ED0DDA-CD34-FA4D-AFF7-FA775AE846B7}" type="pres">
      <dgm:prSet presAssocID="{E156816A-2030-458C-B59D-038DC4437D81}" presName="sibTrans" presStyleCnt="0"/>
      <dgm:spPr/>
    </dgm:pt>
    <dgm:pt modelId="{90FBAE32-9B21-7144-8B29-80B6FBF25F61}" type="pres">
      <dgm:prSet presAssocID="{E44AC058-7C4D-488F-9783-7D2C6C942224}" presName="node" presStyleLbl="node1" presStyleIdx="1" presStyleCnt="7">
        <dgm:presLayoutVars>
          <dgm:bulletEnabled val="1"/>
        </dgm:presLayoutVars>
      </dgm:prSet>
      <dgm:spPr/>
    </dgm:pt>
    <dgm:pt modelId="{22D4FB89-FB7C-6A4B-A764-4A55EB1AD35E}" type="pres">
      <dgm:prSet presAssocID="{D0E56EF5-F943-4EB6-A410-2B230E1C5F6D}" presName="sibTrans" presStyleCnt="0"/>
      <dgm:spPr/>
    </dgm:pt>
    <dgm:pt modelId="{0106AABB-CC66-B246-9C15-5D2D0AF63BF8}" type="pres">
      <dgm:prSet presAssocID="{EA62351E-01A3-4319-BA45-CB30A6ED6E88}" presName="node" presStyleLbl="node1" presStyleIdx="2" presStyleCnt="7">
        <dgm:presLayoutVars>
          <dgm:bulletEnabled val="1"/>
        </dgm:presLayoutVars>
      </dgm:prSet>
      <dgm:spPr/>
    </dgm:pt>
    <dgm:pt modelId="{0F5DF223-0A92-C847-8D80-1DECE3B46FFE}" type="pres">
      <dgm:prSet presAssocID="{30E1FA2A-2AA2-4C39-A4CB-FF6CFD702556}" presName="sibTrans" presStyleCnt="0"/>
      <dgm:spPr/>
    </dgm:pt>
    <dgm:pt modelId="{985DFCFD-F0EE-3B4B-8F04-1BCCDCBC33D2}" type="pres">
      <dgm:prSet presAssocID="{DA3087A6-3268-4868-8323-C6AF89D79D6D}" presName="node" presStyleLbl="node1" presStyleIdx="3" presStyleCnt="7">
        <dgm:presLayoutVars>
          <dgm:bulletEnabled val="1"/>
        </dgm:presLayoutVars>
      </dgm:prSet>
      <dgm:spPr/>
    </dgm:pt>
    <dgm:pt modelId="{959F6D4B-6714-F54D-BF11-13965A7B06B1}" type="pres">
      <dgm:prSet presAssocID="{CCE09AA2-5952-4461-A077-653BCA741FA7}" presName="sibTrans" presStyleCnt="0"/>
      <dgm:spPr/>
    </dgm:pt>
    <dgm:pt modelId="{5FEA41BE-7BC2-D54A-AE2D-D559796EC01E}" type="pres">
      <dgm:prSet presAssocID="{4E525971-4FBD-4AFB-B86D-6C7709D524D4}" presName="node" presStyleLbl="node1" presStyleIdx="4" presStyleCnt="7" custScaleX="120449">
        <dgm:presLayoutVars>
          <dgm:bulletEnabled val="1"/>
        </dgm:presLayoutVars>
      </dgm:prSet>
      <dgm:spPr/>
    </dgm:pt>
    <dgm:pt modelId="{2A90D7C9-8F57-C54E-A83D-07895C579401}" type="pres">
      <dgm:prSet presAssocID="{93EADD22-2109-4EFA-83FE-42B31A9E8D14}" presName="sibTrans" presStyleCnt="0"/>
      <dgm:spPr/>
    </dgm:pt>
    <dgm:pt modelId="{2E5B8E05-3020-F740-90CC-21472BA29519}" type="pres">
      <dgm:prSet presAssocID="{20E68F2A-C977-4763-91AF-E167110C0B0A}" presName="node" presStyleLbl="node1" presStyleIdx="5" presStyleCnt="7" custScaleX="121145">
        <dgm:presLayoutVars>
          <dgm:bulletEnabled val="1"/>
        </dgm:presLayoutVars>
      </dgm:prSet>
      <dgm:spPr/>
    </dgm:pt>
    <dgm:pt modelId="{C24D313E-E2CF-4C47-9E7C-3B0E0008E360}" type="pres">
      <dgm:prSet presAssocID="{2166053E-BE8D-4BD9-A6F4-D2EDA783C729}" presName="sibTrans" presStyleCnt="0"/>
      <dgm:spPr/>
    </dgm:pt>
    <dgm:pt modelId="{33DEA2D0-F72A-AB45-88DF-AE91639BDF5E}" type="pres">
      <dgm:prSet presAssocID="{0B60EA7D-4BD0-42D7-B1E9-7EDBCBD98AD3}" presName="node" presStyleLbl="node1" presStyleIdx="6" presStyleCnt="7" custScaleX="118754">
        <dgm:presLayoutVars>
          <dgm:bulletEnabled val="1"/>
        </dgm:presLayoutVars>
      </dgm:prSet>
      <dgm:spPr/>
    </dgm:pt>
  </dgm:ptLst>
  <dgm:cxnLst>
    <dgm:cxn modelId="{6DD3D707-6C2E-4004-9026-868926EF73C4}" srcId="{2BEABE41-8AEA-405E-A13C-779E8D113D71}" destId="{9DDFE835-3186-44BB-B601-BBE70659E215}" srcOrd="0" destOrd="0" parTransId="{1858C32A-A968-4608-85CA-458D0AA853CB}" sibTransId="{E156816A-2030-458C-B59D-038DC4437D81}"/>
    <dgm:cxn modelId="{8A2C031F-F540-4EDC-A6E9-9C0E1959A1CB}" srcId="{2BEABE41-8AEA-405E-A13C-779E8D113D71}" destId="{E44AC058-7C4D-488F-9783-7D2C6C942224}" srcOrd="1" destOrd="0" parTransId="{4C7B6CB0-29A0-42FB-96F4-4E7ECA961209}" sibTransId="{D0E56EF5-F943-4EB6-A410-2B230E1C5F6D}"/>
    <dgm:cxn modelId="{E715EA1F-0E61-4948-957C-02032E87AD8E}" srcId="{2BEABE41-8AEA-405E-A13C-779E8D113D71}" destId="{EA62351E-01A3-4319-BA45-CB30A6ED6E88}" srcOrd="2" destOrd="0" parTransId="{3BC47E39-E838-48B0-9E07-0A61993449A7}" sibTransId="{30E1FA2A-2AA2-4C39-A4CB-FF6CFD702556}"/>
    <dgm:cxn modelId="{8BFCBF5B-9C46-4340-9B17-A0DA078800F7}" type="presOf" srcId="{EA62351E-01A3-4319-BA45-CB30A6ED6E88}" destId="{0106AABB-CC66-B246-9C15-5D2D0AF63BF8}" srcOrd="0" destOrd="0" presId="urn:microsoft.com/office/officeart/2005/8/layout/default"/>
    <dgm:cxn modelId="{07D82041-79B0-9248-B6EC-D15A2ED276E5}" type="presOf" srcId="{2BEABE41-8AEA-405E-A13C-779E8D113D71}" destId="{41AACC38-01CC-7345-9DB4-85B25965D70B}" srcOrd="0" destOrd="0" presId="urn:microsoft.com/office/officeart/2005/8/layout/default"/>
    <dgm:cxn modelId="{CF378561-068A-43CD-A786-6CCD7452AC81}" srcId="{2BEABE41-8AEA-405E-A13C-779E8D113D71}" destId="{4E525971-4FBD-4AFB-B86D-6C7709D524D4}" srcOrd="4" destOrd="0" parTransId="{A0BB40A4-1A7A-47B5-8DC9-EA464EA81B65}" sibTransId="{93EADD22-2109-4EFA-83FE-42B31A9E8D14}"/>
    <dgm:cxn modelId="{535FE76D-8B23-451C-B251-A32575D8119B}" srcId="{2BEABE41-8AEA-405E-A13C-779E8D113D71}" destId="{DA3087A6-3268-4868-8323-C6AF89D79D6D}" srcOrd="3" destOrd="0" parTransId="{AAAF64E7-BDD2-470D-9DE9-69779D2E4458}" sibTransId="{CCE09AA2-5952-4461-A077-653BCA741FA7}"/>
    <dgm:cxn modelId="{ED4D0F52-E9FF-D349-A5BA-9FFFF4C026EB}" type="presOf" srcId="{4E525971-4FBD-4AFB-B86D-6C7709D524D4}" destId="{5FEA41BE-7BC2-D54A-AE2D-D559796EC01E}" srcOrd="0" destOrd="0" presId="urn:microsoft.com/office/officeart/2005/8/layout/default"/>
    <dgm:cxn modelId="{E99DE594-D2CA-488E-8E29-D6ED5210EB05}" srcId="{2BEABE41-8AEA-405E-A13C-779E8D113D71}" destId="{0B60EA7D-4BD0-42D7-B1E9-7EDBCBD98AD3}" srcOrd="6" destOrd="0" parTransId="{9DC33F1D-114C-4CE8-8C7A-9953C2F3D5B0}" sibTransId="{E1CC8E2D-0541-470F-949E-67907762E0D5}"/>
    <dgm:cxn modelId="{207194A5-B052-D748-979D-69246EFB827F}" type="presOf" srcId="{DA3087A6-3268-4868-8323-C6AF89D79D6D}" destId="{985DFCFD-F0EE-3B4B-8F04-1BCCDCBC33D2}" srcOrd="0" destOrd="0" presId="urn:microsoft.com/office/officeart/2005/8/layout/default"/>
    <dgm:cxn modelId="{34C970A7-3FEF-7546-90DD-0BEBB6B450D0}" type="presOf" srcId="{20E68F2A-C977-4763-91AF-E167110C0B0A}" destId="{2E5B8E05-3020-F740-90CC-21472BA29519}" srcOrd="0" destOrd="0" presId="urn:microsoft.com/office/officeart/2005/8/layout/default"/>
    <dgm:cxn modelId="{083EE0B0-2E67-4F4F-996F-8C3E9D4F6E0C}" type="presOf" srcId="{E44AC058-7C4D-488F-9783-7D2C6C942224}" destId="{90FBAE32-9B21-7144-8B29-80B6FBF25F61}" srcOrd="0" destOrd="0" presId="urn:microsoft.com/office/officeart/2005/8/layout/default"/>
    <dgm:cxn modelId="{962910BD-AAC2-0449-99D7-3E071EE94A12}" type="presOf" srcId="{9DDFE835-3186-44BB-B601-BBE70659E215}" destId="{C8624295-8AD5-7C4D-92C8-A2CAF3FCCB42}" srcOrd="0" destOrd="0" presId="urn:microsoft.com/office/officeart/2005/8/layout/default"/>
    <dgm:cxn modelId="{3AB013D3-A1C2-2349-B938-D0D568386E53}" type="presOf" srcId="{0B60EA7D-4BD0-42D7-B1E9-7EDBCBD98AD3}" destId="{33DEA2D0-F72A-AB45-88DF-AE91639BDF5E}" srcOrd="0" destOrd="0" presId="urn:microsoft.com/office/officeart/2005/8/layout/default"/>
    <dgm:cxn modelId="{CC0B65F5-28E6-43FC-A59D-8EA3E7A62DAA}" srcId="{2BEABE41-8AEA-405E-A13C-779E8D113D71}" destId="{20E68F2A-C977-4763-91AF-E167110C0B0A}" srcOrd="5" destOrd="0" parTransId="{75CE5F28-56D7-4ED5-ACFF-BBB4F93975F4}" sibTransId="{2166053E-BE8D-4BD9-A6F4-D2EDA783C729}"/>
    <dgm:cxn modelId="{1C3B6E12-7C02-CC46-BB45-235808DF8C03}" type="presParOf" srcId="{41AACC38-01CC-7345-9DB4-85B25965D70B}" destId="{C8624295-8AD5-7C4D-92C8-A2CAF3FCCB42}" srcOrd="0" destOrd="0" presId="urn:microsoft.com/office/officeart/2005/8/layout/default"/>
    <dgm:cxn modelId="{B0BAE856-E629-7743-A114-1CAABD13B639}" type="presParOf" srcId="{41AACC38-01CC-7345-9DB4-85B25965D70B}" destId="{C0ED0DDA-CD34-FA4D-AFF7-FA775AE846B7}" srcOrd="1" destOrd="0" presId="urn:microsoft.com/office/officeart/2005/8/layout/default"/>
    <dgm:cxn modelId="{0C538B0A-D977-1B40-A6B2-150F88C6744F}" type="presParOf" srcId="{41AACC38-01CC-7345-9DB4-85B25965D70B}" destId="{90FBAE32-9B21-7144-8B29-80B6FBF25F61}" srcOrd="2" destOrd="0" presId="urn:microsoft.com/office/officeart/2005/8/layout/default"/>
    <dgm:cxn modelId="{7C902A40-F025-C64E-A3A4-61C82C0EEAE3}" type="presParOf" srcId="{41AACC38-01CC-7345-9DB4-85B25965D70B}" destId="{22D4FB89-FB7C-6A4B-A764-4A55EB1AD35E}" srcOrd="3" destOrd="0" presId="urn:microsoft.com/office/officeart/2005/8/layout/default"/>
    <dgm:cxn modelId="{81380FB5-B8E2-3E4F-977F-54AB6837C7FD}" type="presParOf" srcId="{41AACC38-01CC-7345-9DB4-85B25965D70B}" destId="{0106AABB-CC66-B246-9C15-5D2D0AF63BF8}" srcOrd="4" destOrd="0" presId="urn:microsoft.com/office/officeart/2005/8/layout/default"/>
    <dgm:cxn modelId="{86409EE4-E2C5-F445-A3A8-5C66644F6C37}" type="presParOf" srcId="{41AACC38-01CC-7345-9DB4-85B25965D70B}" destId="{0F5DF223-0A92-C847-8D80-1DECE3B46FFE}" srcOrd="5" destOrd="0" presId="urn:microsoft.com/office/officeart/2005/8/layout/default"/>
    <dgm:cxn modelId="{A5FF78AD-C561-704C-BE59-7D6A6189A6F7}" type="presParOf" srcId="{41AACC38-01CC-7345-9DB4-85B25965D70B}" destId="{985DFCFD-F0EE-3B4B-8F04-1BCCDCBC33D2}" srcOrd="6" destOrd="0" presId="urn:microsoft.com/office/officeart/2005/8/layout/default"/>
    <dgm:cxn modelId="{0DAA20EB-D5B3-1F4D-8418-7AC191D62B72}" type="presParOf" srcId="{41AACC38-01CC-7345-9DB4-85B25965D70B}" destId="{959F6D4B-6714-F54D-BF11-13965A7B06B1}" srcOrd="7" destOrd="0" presId="urn:microsoft.com/office/officeart/2005/8/layout/default"/>
    <dgm:cxn modelId="{0EDF9404-83A1-1A47-9883-6B69F4B0E70A}" type="presParOf" srcId="{41AACC38-01CC-7345-9DB4-85B25965D70B}" destId="{5FEA41BE-7BC2-D54A-AE2D-D559796EC01E}" srcOrd="8" destOrd="0" presId="urn:microsoft.com/office/officeart/2005/8/layout/default"/>
    <dgm:cxn modelId="{1BBBDBD2-28A2-B545-8897-5FB3CDCD2157}" type="presParOf" srcId="{41AACC38-01CC-7345-9DB4-85B25965D70B}" destId="{2A90D7C9-8F57-C54E-A83D-07895C579401}" srcOrd="9" destOrd="0" presId="urn:microsoft.com/office/officeart/2005/8/layout/default"/>
    <dgm:cxn modelId="{54EB79FE-3852-D24C-AF52-7825F43D88F2}" type="presParOf" srcId="{41AACC38-01CC-7345-9DB4-85B25965D70B}" destId="{2E5B8E05-3020-F740-90CC-21472BA29519}" srcOrd="10" destOrd="0" presId="urn:microsoft.com/office/officeart/2005/8/layout/default"/>
    <dgm:cxn modelId="{271DCD76-1AD8-E142-943F-259AE96971B8}" type="presParOf" srcId="{41AACC38-01CC-7345-9DB4-85B25965D70B}" destId="{C24D313E-E2CF-4C47-9E7C-3B0E0008E360}" srcOrd="11" destOrd="0" presId="urn:microsoft.com/office/officeart/2005/8/layout/default"/>
    <dgm:cxn modelId="{24F84275-CC4D-A549-815E-9EA8366C8436}" type="presParOf" srcId="{41AACC38-01CC-7345-9DB4-85B25965D70B}" destId="{33DEA2D0-F72A-AB45-88DF-AE91639BDF5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B5E6B-A35E-7A42-BA7E-8B73F2838455}">
      <dsp:nvSpPr>
        <dsp:cNvPr id="0" name=""/>
        <dsp:cNvSpPr/>
      </dsp:nvSpPr>
      <dsp:spPr>
        <a:xfrm>
          <a:off x="0" y="0"/>
          <a:ext cx="8549640" cy="16765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Lydighedseksperimentet: Mennesket er udstyret med et lydighedsprogram, hvorfor vi i mødet med en legitim autoritet naturligt indtager pladsen som underdanig (et instrument autoriteten opererer med – forskeren/den mentale træner har ansvaret)</a:t>
          </a:r>
          <a:endParaRPr lang="en-US" sz="2400" kern="1200" dirty="0"/>
        </a:p>
      </dsp:txBody>
      <dsp:txXfrm>
        <a:off x="49104" y="49104"/>
        <a:ext cx="6816819" cy="1578317"/>
      </dsp:txXfrm>
    </dsp:sp>
    <dsp:sp modelId="{3BA65EF0-2014-D34D-B419-6D814CACC00E}">
      <dsp:nvSpPr>
        <dsp:cNvPr id="0" name=""/>
        <dsp:cNvSpPr/>
      </dsp:nvSpPr>
      <dsp:spPr>
        <a:xfrm>
          <a:off x="1508759" y="2049086"/>
          <a:ext cx="8549640" cy="16765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Bystander-</a:t>
          </a:r>
          <a:r>
            <a:rPr lang="en-US" sz="2600" kern="1200" dirty="0" err="1"/>
            <a:t>effekt</a:t>
          </a:r>
          <a:r>
            <a:rPr lang="en-US" sz="2600" kern="1200" dirty="0"/>
            <a:t>: </a:t>
          </a:r>
          <a:r>
            <a:rPr lang="en-US" sz="2600" kern="1200" dirty="0" err="1"/>
            <a:t>Mennesket</a:t>
          </a:r>
          <a:r>
            <a:rPr lang="en-US" sz="2600" kern="1200" dirty="0"/>
            <a:t> </a:t>
          </a:r>
          <a:r>
            <a:rPr lang="en-US" sz="2600" kern="1200" dirty="0" err="1"/>
            <a:t>griber</a:t>
          </a:r>
          <a:r>
            <a:rPr lang="en-US" sz="2600" kern="1200" dirty="0"/>
            <a:t> </a:t>
          </a:r>
          <a:r>
            <a:rPr lang="en-US" sz="2600" kern="1200" dirty="0" err="1"/>
            <a:t>ikke</a:t>
          </a:r>
          <a:r>
            <a:rPr lang="en-US" sz="2600" kern="1200" dirty="0"/>
            <a:t> </a:t>
          </a:r>
          <a:r>
            <a:rPr lang="en-US" sz="2600" kern="1200" dirty="0" err="1"/>
            <a:t>ind</a:t>
          </a:r>
          <a:r>
            <a:rPr lang="en-US" sz="2600" kern="1200" dirty="0"/>
            <a:t>, </a:t>
          </a:r>
          <a:r>
            <a:rPr lang="en-US" sz="2600" kern="1200" dirty="0" err="1"/>
            <a:t>selvom</a:t>
          </a:r>
          <a:r>
            <a:rPr lang="en-US" sz="2600" kern="1200" dirty="0"/>
            <a:t> der er </a:t>
          </a:r>
          <a:r>
            <a:rPr lang="en-US" sz="2600" kern="1200" dirty="0" err="1"/>
            <a:t>brug</a:t>
          </a:r>
          <a:r>
            <a:rPr lang="en-US" sz="2600" kern="1200" dirty="0"/>
            <a:t> for </a:t>
          </a:r>
          <a:r>
            <a:rPr lang="en-US" sz="2600" kern="1200" dirty="0" err="1"/>
            <a:t>hjælp</a:t>
          </a:r>
          <a:r>
            <a:rPr lang="en-US" sz="2600" kern="1200" dirty="0"/>
            <a:t>, </a:t>
          </a:r>
          <a:r>
            <a:rPr lang="en-US" sz="2600" kern="1200" dirty="0" err="1"/>
            <a:t>hvis</a:t>
          </a:r>
          <a:r>
            <a:rPr lang="en-US" sz="2600" kern="1200" dirty="0"/>
            <a:t> der </a:t>
          </a:r>
          <a:r>
            <a:rPr lang="en-US" sz="2600" kern="1200" dirty="0" err="1"/>
            <a:t>også</a:t>
          </a:r>
          <a:r>
            <a:rPr lang="en-US" sz="2600" kern="1200" dirty="0"/>
            <a:t> er mange </a:t>
          </a:r>
          <a:r>
            <a:rPr lang="en-US" sz="2600" kern="1200" dirty="0" err="1"/>
            <a:t>andre</a:t>
          </a:r>
          <a:r>
            <a:rPr lang="en-US" sz="2600" kern="1200" dirty="0"/>
            <a:t> der </a:t>
          </a:r>
          <a:r>
            <a:rPr lang="en-US" sz="2600" kern="1200"/>
            <a:t>ignorerer </a:t>
          </a:r>
          <a:r>
            <a:rPr lang="en-US" sz="2600" kern="1200" dirty="0" err="1"/>
            <a:t>problemet</a:t>
          </a:r>
          <a:r>
            <a:rPr lang="en-US" sz="2600" kern="1200" dirty="0"/>
            <a:t> </a:t>
          </a:r>
        </a:p>
      </dsp:txBody>
      <dsp:txXfrm>
        <a:off x="1557863" y="2098190"/>
        <a:ext cx="5852930" cy="1578317"/>
      </dsp:txXfrm>
    </dsp:sp>
    <dsp:sp modelId="{D01FB350-E097-F240-A8E1-53A10C5763B0}">
      <dsp:nvSpPr>
        <dsp:cNvPr id="0" name=""/>
        <dsp:cNvSpPr/>
      </dsp:nvSpPr>
      <dsp:spPr>
        <a:xfrm>
          <a:off x="7459898" y="1317935"/>
          <a:ext cx="1089741" cy="10897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705090" y="1317935"/>
        <a:ext cx="599357" cy="820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24295-8AD5-7C4D-92C8-A2CAF3FCCB42}">
      <dsp:nvSpPr>
        <dsp:cNvPr id="0" name=""/>
        <dsp:cNvSpPr/>
      </dsp:nvSpPr>
      <dsp:spPr>
        <a:xfrm>
          <a:off x="2946" y="343241"/>
          <a:ext cx="2337792" cy="1402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i="1" u="sng" kern="1200" baseline="0" dirty="0"/>
            <a:t>Moralsk retfærdiggørelse</a:t>
          </a:r>
          <a:r>
            <a:rPr lang="da-DK" sz="1800" kern="1200" baseline="0" dirty="0"/>
            <a:t>: Det er retfærdigt eller nødvendigt</a:t>
          </a:r>
          <a:endParaRPr lang="en-US" sz="1800" kern="1200" dirty="0"/>
        </a:p>
      </dsp:txBody>
      <dsp:txXfrm>
        <a:off x="2946" y="343241"/>
        <a:ext cx="2337792" cy="1402675"/>
      </dsp:txXfrm>
    </dsp:sp>
    <dsp:sp modelId="{90FBAE32-9B21-7144-8B29-80B6FBF25F61}">
      <dsp:nvSpPr>
        <dsp:cNvPr id="0" name=""/>
        <dsp:cNvSpPr/>
      </dsp:nvSpPr>
      <dsp:spPr>
        <a:xfrm>
          <a:off x="2574518" y="343241"/>
          <a:ext cx="2337792" cy="1402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i="1" u="sng" kern="1200" baseline="0" dirty="0"/>
            <a:t>Eufemismer</a:t>
          </a:r>
          <a:r>
            <a:rPr lang="da-DK" sz="1800" kern="1200" baseline="0" dirty="0"/>
            <a:t>: Formildende omskrivninger</a:t>
          </a:r>
          <a:endParaRPr lang="en-US" sz="1800" kern="1200" dirty="0"/>
        </a:p>
      </dsp:txBody>
      <dsp:txXfrm>
        <a:off x="2574518" y="343241"/>
        <a:ext cx="2337792" cy="1402675"/>
      </dsp:txXfrm>
    </dsp:sp>
    <dsp:sp modelId="{0106AABB-CC66-B246-9C15-5D2D0AF63BF8}">
      <dsp:nvSpPr>
        <dsp:cNvPr id="0" name=""/>
        <dsp:cNvSpPr/>
      </dsp:nvSpPr>
      <dsp:spPr>
        <a:xfrm>
          <a:off x="5146089" y="343241"/>
          <a:ext cx="2337792" cy="1402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i="1" u="sng" kern="1200" baseline="0" dirty="0"/>
            <a:t>Fordelagtige sammenligninger</a:t>
          </a:r>
          <a:r>
            <a:rPr lang="da-DK" sz="1800" kern="1200" baseline="0" dirty="0"/>
            <a:t>: Det andre gør er værre</a:t>
          </a:r>
          <a:endParaRPr lang="en-US" sz="1800" kern="1200" dirty="0"/>
        </a:p>
      </dsp:txBody>
      <dsp:txXfrm>
        <a:off x="5146089" y="343241"/>
        <a:ext cx="2337792" cy="1402675"/>
      </dsp:txXfrm>
    </dsp:sp>
    <dsp:sp modelId="{985DFCFD-F0EE-3B4B-8F04-1BCCDCBC33D2}">
      <dsp:nvSpPr>
        <dsp:cNvPr id="0" name=""/>
        <dsp:cNvSpPr/>
      </dsp:nvSpPr>
      <dsp:spPr>
        <a:xfrm>
          <a:off x="7717661" y="343241"/>
          <a:ext cx="2337792" cy="1402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i="1" u="sng" kern="1200" baseline="0" dirty="0"/>
            <a:t>Ansvarsfralæggelse</a:t>
          </a:r>
          <a:r>
            <a:rPr lang="da-DK" sz="1800" kern="1200" baseline="0" dirty="0"/>
            <a:t>: Placere ansvaret hos en anden eller være led i en kæde af handlinger</a:t>
          </a:r>
          <a:endParaRPr lang="en-US" sz="1800" kern="1200" dirty="0"/>
        </a:p>
      </dsp:txBody>
      <dsp:txXfrm>
        <a:off x="7717661" y="343241"/>
        <a:ext cx="2337792" cy="1402675"/>
      </dsp:txXfrm>
    </dsp:sp>
    <dsp:sp modelId="{5FEA41BE-7BC2-D54A-AE2D-D559796EC01E}">
      <dsp:nvSpPr>
        <dsp:cNvPr id="0" name=""/>
        <dsp:cNvSpPr/>
      </dsp:nvSpPr>
      <dsp:spPr>
        <a:xfrm>
          <a:off x="583327" y="1979695"/>
          <a:ext cx="2815847" cy="1402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i="1" u="sng" kern="1200" baseline="0" dirty="0"/>
            <a:t>Ignorering eller fordrejning af konsekvenserne</a:t>
          </a:r>
          <a:r>
            <a:rPr lang="da-DK" sz="1800" kern="1200" baseline="0" dirty="0"/>
            <a:t>: Skabe afstand til konsekvenserne eller fremstille dem som ubetydelige</a:t>
          </a:r>
          <a:endParaRPr lang="en-US" sz="1800" kern="1200" dirty="0"/>
        </a:p>
      </dsp:txBody>
      <dsp:txXfrm>
        <a:off x="583327" y="1979695"/>
        <a:ext cx="2815847" cy="1402675"/>
      </dsp:txXfrm>
    </dsp:sp>
    <dsp:sp modelId="{2E5B8E05-3020-F740-90CC-21472BA29519}">
      <dsp:nvSpPr>
        <dsp:cNvPr id="0" name=""/>
        <dsp:cNvSpPr/>
      </dsp:nvSpPr>
      <dsp:spPr>
        <a:xfrm>
          <a:off x="3632953" y="1979695"/>
          <a:ext cx="2832118" cy="1402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i="1" u="sng" kern="1200" baseline="0" dirty="0"/>
            <a:t>Dehumanisering</a:t>
          </a:r>
          <a:r>
            <a:rPr lang="da-DK" sz="1900" kern="1200" baseline="0" dirty="0"/>
            <a:t>: Umenneskeliggøre ofrene (uden menneskelige rettigheder)</a:t>
          </a:r>
          <a:endParaRPr lang="en-US" sz="1900" kern="1200" dirty="0"/>
        </a:p>
      </dsp:txBody>
      <dsp:txXfrm>
        <a:off x="3632953" y="1979695"/>
        <a:ext cx="2832118" cy="1402675"/>
      </dsp:txXfrm>
    </dsp:sp>
    <dsp:sp modelId="{33DEA2D0-F72A-AB45-88DF-AE91639BDF5E}">
      <dsp:nvSpPr>
        <dsp:cNvPr id="0" name=""/>
        <dsp:cNvSpPr/>
      </dsp:nvSpPr>
      <dsp:spPr>
        <a:xfrm>
          <a:off x="6698851" y="1979695"/>
          <a:ext cx="2776221" cy="1402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i="1" u="sng" kern="1200" baseline="0" dirty="0" err="1"/>
            <a:t>Deindividualisering</a:t>
          </a:r>
          <a:r>
            <a:rPr lang="da-DK" sz="1900" kern="1200" baseline="0" dirty="0"/>
            <a:t>: Fjerne offerets individualitet ved blot at gøre dem til anonyme medlemmer af en gruppe</a:t>
          </a:r>
          <a:endParaRPr lang="en-US" sz="1900" kern="1200" dirty="0"/>
        </a:p>
      </dsp:txBody>
      <dsp:txXfrm>
        <a:off x="6698851" y="1979695"/>
        <a:ext cx="2776221" cy="1402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D172D-1CE7-7145-B443-D5772DB98A53}" type="datetimeFigureOut">
              <a:rPr lang="da-DK" smtClean="0"/>
              <a:t>17-09-2025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41705-9122-F141-9FB9-963CD28F1A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927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2183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276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4552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369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7038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493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FA391-9A09-3311-4D50-7868CC451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26576AD-A766-348A-00DE-D7750B3AA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3B1600F-C2D2-BBDD-14D0-81424E6E1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9E6D2A6-D9FF-B9BC-B3E9-DEFA6951E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0555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126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25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1705-9122-F141-9FB9-963CD28F1A5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649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9/17/2025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1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6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8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1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0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9/17/2025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5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864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7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9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9E209E-5519-D9BE-3A34-C580E8647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BB02B4-C1D7-7A44-BD53-692C6DCED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da-DK" sz="4400">
                <a:solidFill>
                  <a:schemeClr val="tx1"/>
                </a:solidFill>
              </a:rPr>
              <a:t>Moralsk frakobling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FF8132B-61BF-8D49-B595-3D8CE00F8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>
                <a:solidFill>
                  <a:schemeClr val="tx1"/>
                </a:solidFill>
              </a:rPr>
              <a:t>Albert Bandura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2105F3D-5AF0-2945-A0CD-B155BB267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2" b="96999" l="2250" r="96000">
                        <a14:foregroundMark x1="41375" y1="8473" x2="41375" y2="8473"/>
                        <a14:foregroundMark x1="41750" y1="4060" x2="41750" y2="4060"/>
                        <a14:foregroundMark x1="30500" y1="5296" x2="30500" y2="5296"/>
                        <a14:foregroundMark x1="28000" y1="6090" x2="28000" y2="6090"/>
                        <a14:foregroundMark x1="53375" y1="87290" x2="53375" y2="87290"/>
                        <a14:foregroundMark x1="33125" y1="84643" x2="33125" y2="84643"/>
                        <a14:foregroundMark x1="20875" y1="87114" x2="20875" y2="87114"/>
                        <a14:foregroundMark x1="13375" y1="81995" x2="13125" y2="85613"/>
                        <a14:foregroundMark x1="22500" y1="82436" x2="22250" y2="86496"/>
                        <a14:foregroundMark x1="20500" y1="71756" x2="3875" y2="81553"/>
                        <a14:foregroundMark x1="3875" y1="81553" x2="2250" y2="81995"/>
                        <a14:foregroundMark x1="38625" y1="76523" x2="38625" y2="76523"/>
                        <a14:foregroundMark x1="40250" y1="81200" x2="40250" y2="81200"/>
                        <a14:foregroundMark x1="42625" y1="84025" x2="34875" y2="82613"/>
                        <a14:foregroundMark x1="34250" y1="85437" x2="32875" y2="89673"/>
                        <a14:foregroundMark x1="27750" y1="94175" x2="24250" y2="94528"/>
                        <a14:foregroundMark x1="35125" y1="95587" x2="42875" y2="95763"/>
                        <a14:foregroundMark x1="58625" y1="92321" x2="58625" y2="92321"/>
                        <a14:foregroundMark x1="57750" y1="83848" x2="57375" y2="91880"/>
                        <a14:foregroundMark x1="76250" y1="80583" x2="76250" y2="86231"/>
                        <a14:foregroundMark x1="90625" y1="77140" x2="90625" y2="83407"/>
                        <a14:foregroundMark x1="86625" y1="74757" x2="86250" y2="80847"/>
                        <a14:foregroundMark x1="78625" y1="69903" x2="78250" y2="78817"/>
                        <a14:foregroundMark x1="94250" y1="68049" x2="94000" y2="76169"/>
                        <a14:foregroundMark x1="94000" y1="76169" x2="94000" y2="76169"/>
                        <a14:foregroundMark x1="96000" y1="84643" x2="96000" y2="91527"/>
                        <a14:foregroundMark x1="79750" y1="96734" x2="58875" y2="96999"/>
                        <a14:foregroundMark x1="82000" y1="32127" x2="82000" y2="32127"/>
                        <a14:foregroundMark x1="81625" y1="34951" x2="81625" y2="34951"/>
                        <a14:foregroundMark x1="81000" y1="38217" x2="81000" y2="38217"/>
                        <a14:foregroundMark x1="80875" y1="38747" x2="80875" y2="38747"/>
                        <a14:foregroundMark x1="79500" y1="41041" x2="79500" y2="41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38731">
            <a:off x="660218" y="987557"/>
            <a:ext cx="3450803" cy="48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12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a-DK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a-DK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8B0A81-EDBD-3B45-879A-0B28EBA5E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87" y="1559768"/>
            <a:ext cx="3813048" cy="38213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da-DK" sz="4100" cap="all" spc="-100" noProof="0" dirty="0">
                <a:solidFill>
                  <a:schemeClr val="bg1"/>
                </a:solidFill>
              </a:rPr>
              <a:t>Moralsk frakobling – Albert </a:t>
            </a:r>
            <a:r>
              <a:rPr lang="da-DK" sz="4100" cap="all" spc="-100" noProof="0" dirty="0" err="1">
                <a:solidFill>
                  <a:schemeClr val="bg1"/>
                </a:solidFill>
              </a:rPr>
              <a:t>Bandura</a:t>
            </a:r>
            <a:endParaRPr lang="da-DK" sz="4100" cap="all" spc="-100" noProof="0" dirty="0">
              <a:solidFill>
                <a:schemeClr val="bg1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D0599C-2931-9D4F-918C-FC0FFC7F4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493" y="4708186"/>
            <a:ext cx="2978282" cy="9922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spc="8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5911C0F1-FDB8-6E4B-B0A6-045206BB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570" y="1473733"/>
            <a:ext cx="6202238" cy="39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30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4CC212AB-6CB9-6F4A-32D4-B188A3D54D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9801" r="98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A43CF2F-126D-6821-3F02-26C4D46CE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92663" y="987971"/>
            <a:ext cx="3510454" cy="4909909"/>
          </a:xfrm>
        </p:spPr>
        <p:txBody>
          <a:bodyPr>
            <a:normAutofit/>
          </a:bodyPr>
          <a:lstStyle/>
          <a:p>
            <a:r>
              <a:rPr lang="da-DK" sz="2400" dirty="0"/>
              <a:t>I skal nu læse om det berømte eksperiment: </a:t>
            </a:r>
            <a:r>
              <a:rPr lang="da-DK" sz="2400" b="1" dirty="0"/>
              <a:t>The Stanford </a:t>
            </a:r>
            <a:r>
              <a:rPr lang="da-DK" sz="2400" b="1" dirty="0" err="1"/>
              <a:t>Prison</a:t>
            </a:r>
            <a:r>
              <a:rPr lang="da-DK" sz="2400" b="1" dirty="0"/>
              <a:t> Experiment </a:t>
            </a:r>
            <a:r>
              <a:rPr lang="da-DK" sz="2400" dirty="0"/>
              <a:t>udført af den amerikanske psykologiprofessor </a:t>
            </a:r>
            <a:r>
              <a:rPr lang="da-DK" sz="2400" b="1" dirty="0"/>
              <a:t>Philip </a:t>
            </a:r>
            <a:r>
              <a:rPr lang="da-DK" sz="2400" b="1" dirty="0" err="1"/>
              <a:t>Zimbardo</a:t>
            </a:r>
            <a:r>
              <a:rPr lang="da-DK" sz="2400" b="1" dirty="0"/>
              <a:t> </a:t>
            </a:r>
            <a:r>
              <a:rPr lang="da-DK" sz="2400" dirty="0"/>
              <a:t>i 1971.</a:t>
            </a:r>
          </a:p>
          <a:p>
            <a:endParaRPr lang="da-DK" sz="2400" dirty="0"/>
          </a:p>
          <a:p>
            <a:r>
              <a:rPr lang="da-DK" sz="2400" dirty="0"/>
              <a:t>Besvar efterfølgende arbejdsspørgsmålene, der ligger på Lectio.</a:t>
            </a:r>
          </a:p>
        </p:txBody>
      </p:sp>
    </p:spTree>
    <p:extLst>
      <p:ext uri="{BB962C8B-B14F-4D97-AF65-F5344CB8AC3E}">
        <p14:creationId xmlns:p14="http://schemas.microsoft.com/office/powerpoint/2010/main" val="134224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B433A7-0BF3-C64E-ABEF-537DECBB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da-DK" dirty="0"/>
              <a:t>Onde handlinger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02634999-892F-5F12-84EE-944C8191B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335345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343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7D1709-283F-A345-BF3E-E04C5D60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Holdninger – kort fortalt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1B0436-33AA-564F-8413-062253976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400" dirty="0"/>
              <a:t>En i høj grad kollektiv disposition til en særlig orientering mod mennesker, ting, ideer, værdier og sociale hændelser</a:t>
            </a:r>
          </a:p>
          <a:p>
            <a:pPr marL="0" indent="0">
              <a:buNone/>
            </a:pPr>
            <a:r>
              <a:rPr lang="da-DK" sz="2400" dirty="0"/>
              <a:t>Består af følgende komponenter</a:t>
            </a:r>
          </a:p>
          <a:p>
            <a:r>
              <a:rPr lang="da-DK" sz="2400" dirty="0"/>
              <a:t>Handlinger - det vi gør</a:t>
            </a:r>
          </a:p>
          <a:p>
            <a:r>
              <a:rPr lang="da-DK" sz="2400" dirty="0"/>
              <a:t>Tanker – vores viden og tanker</a:t>
            </a:r>
          </a:p>
          <a:p>
            <a:r>
              <a:rPr lang="da-DK" sz="2400" dirty="0"/>
              <a:t>Følelser – vores affektive indstilling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FF46FD0-FBB9-F045-94D7-EDEBA6A1B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7" b="98396" l="1852" r="95926">
                        <a14:foregroundMark x1="52222" y1="8021" x2="52222" y2="8021"/>
                        <a14:foregroundMark x1="51852" y1="93048" x2="51852" y2="93048"/>
                        <a14:foregroundMark x1="59630" y1="99465" x2="59630" y2="99465"/>
                        <a14:foregroundMark x1="90000" y1="67380" x2="90000" y2="67380"/>
                        <a14:foregroundMark x1="94074" y1="70588" x2="94074" y2="70588"/>
                        <a14:foregroundMark x1="95926" y1="71658" x2="95926" y2="71658"/>
                        <a14:foregroundMark x1="6667" y1="73262" x2="6667" y2="73262"/>
                        <a14:foregroundMark x1="1852" y1="70053" x2="1852" y2="70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7055" y="2660452"/>
            <a:ext cx="3970101" cy="273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0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BD437-9EE8-9746-B8C7-6204CAFB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Man bør ikke skade andre mennesker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40F7601-8015-5B45-B81B-75336199093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4175" y="2630658"/>
            <a:ext cx="3615788" cy="257438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794BA60-92C8-374B-BE68-B6F6043F8EA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63" y="2630658"/>
            <a:ext cx="4600575" cy="25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737801-B9D6-4A08-BD77-23010A80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ABD39-C757-461E-A681-DC2736484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572613"/>
            <a:ext cx="11281609" cy="2396079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a-DK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424F5-8D5C-46C0-A1B0-AF34E035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737380"/>
            <a:ext cx="10954512" cy="2066544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8E94BE-69C5-7C4E-9661-4A29FD5B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8909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da-DK">
                <a:solidFill>
                  <a:srgbClr val="FFFFFF"/>
                </a:solidFill>
              </a:rPr>
              <a:t>Kognitiv dissonans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909F84-E452-0D4B-B99A-B345AC64F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00" y="3257214"/>
            <a:ext cx="9372600" cy="25083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2000" dirty="0"/>
              <a:t>Det ubehag vi mærker, når der er ubalance/uoverensstemmelse mellem vores handlinger, følelser og tanker.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Kan I komme på nogle eksempler på, at I har oplevet kognitiv dissonans?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C4450F2-8FBA-8267-38C1-07EF5CC36109}"/>
              </a:ext>
            </a:extLst>
          </p:cNvPr>
          <p:cNvSpPr txBox="1"/>
          <p:nvPr/>
        </p:nvSpPr>
        <p:spPr>
          <a:xfrm>
            <a:off x="4287025" y="5474975"/>
            <a:ext cx="7809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Fx når en person er opmærksom på, at rygning er skadeligt, men fortsætter med at ryge.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Eller en person, der er fortaler for miljøet, men alligevel rejser med fly fire gange årligt.</a:t>
            </a:r>
          </a:p>
        </p:txBody>
      </p:sp>
    </p:spTree>
    <p:extLst>
      <p:ext uri="{BB962C8B-B14F-4D97-AF65-F5344CB8AC3E}">
        <p14:creationId xmlns:p14="http://schemas.microsoft.com/office/powerpoint/2010/main" val="13494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737801-B9D6-4A08-BD77-23010A80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ABD39-C757-461E-A681-DC2736484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572613"/>
            <a:ext cx="11281609" cy="239607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424F5-8D5C-46C0-A1B0-AF34E035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73738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FC0CBC-3116-4748-8C54-40E4E8CF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8909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5 strategier til reduktion af kognitiv dissonans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9CBE08-3C99-B749-992F-CB9B4064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37" y="3044536"/>
            <a:ext cx="10954513" cy="3813463"/>
          </a:xfrm>
        </p:spPr>
        <p:txBody>
          <a:bodyPr anchor="t">
            <a:no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da-DK" sz="2200" dirty="0"/>
              <a:t>Vi kan ændre vores handlinger, så de stemmer overens med vores tanker og følelser.</a:t>
            </a:r>
          </a:p>
          <a:p>
            <a:pPr marL="274320" lvl="1" indent="0">
              <a:lnSpc>
                <a:spcPct val="100000"/>
              </a:lnSpc>
              <a:buNone/>
            </a:pPr>
            <a:r>
              <a:rPr lang="da-DK" sz="1500" dirty="0"/>
              <a:t>				(Fx ”jeg er holdt op med at ryge, fordi det er usundt for mig og andre”).</a:t>
            </a:r>
          </a:p>
          <a:p>
            <a:pPr marL="274320" lvl="1" indent="0">
              <a:lnSpc>
                <a:spcPct val="100000"/>
              </a:lnSpc>
              <a:buNone/>
            </a:pPr>
            <a:endParaRPr lang="da-DK" sz="1500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da-DK" sz="2200" dirty="0"/>
              <a:t>Vi kan ændre vores måde at tænke på, så den stemmer overens med vores handlinger.</a:t>
            </a:r>
          </a:p>
          <a:p>
            <a:pPr marL="274320" lvl="1" indent="0">
              <a:lnSpc>
                <a:spcPct val="100000"/>
              </a:lnSpc>
              <a:buNone/>
            </a:pPr>
            <a:r>
              <a:rPr lang="da-DK" sz="1500" dirty="0"/>
              <a:t>				(Fx ”det gør ikke noget at ruske sit barn lidt en gang imellem”)</a:t>
            </a:r>
          </a:p>
          <a:p>
            <a:pPr marL="274320" lvl="1" indent="0">
              <a:lnSpc>
                <a:spcPct val="100000"/>
              </a:lnSpc>
              <a:buNone/>
            </a:pPr>
            <a:endParaRPr lang="da-DK" sz="1500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da-DK" sz="2200" dirty="0"/>
              <a:t>Vi kan tilføje ny viden, som kan styrke vores måde at tænke på, så den er i overensstemmelse med vores handlinger.</a:t>
            </a:r>
          </a:p>
          <a:p>
            <a:pPr marL="274320" lvl="1" indent="0">
              <a:lnSpc>
                <a:spcPct val="100000"/>
              </a:lnSpc>
              <a:buNone/>
            </a:pPr>
            <a:r>
              <a:rPr lang="da-DK" sz="1500" dirty="0"/>
              <a:t>				(Fx ”jeg har læst, at det kan være farligt at holde op med at ryge, hvis man har røget i 				lang tid”).</a:t>
            </a:r>
          </a:p>
        </p:txBody>
      </p:sp>
    </p:spTree>
    <p:extLst>
      <p:ext uri="{BB962C8B-B14F-4D97-AF65-F5344CB8AC3E}">
        <p14:creationId xmlns:p14="http://schemas.microsoft.com/office/powerpoint/2010/main" val="30835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5EDC3-A4E7-3803-127F-76CF42A92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CE70614-C509-7A2C-22A4-D8A8AC28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A556B1-ADAD-746A-0FFA-C8D858FE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572613"/>
            <a:ext cx="11281609" cy="2396079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807A0D-C1F5-8232-D212-E717AFD8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73738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87D941-0A60-3407-9869-4C40E6D7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8909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5 strategier til reduktion af kognitiv dissonans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150AD9-D9CC-FBDF-86B9-CB6BA270E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937" y="3044536"/>
            <a:ext cx="11204862" cy="3813463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2200" dirty="0"/>
              <a:t>4. Vi kan undgå viden, der strider i mod vores overbevisninger.</a:t>
            </a:r>
          </a:p>
          <a:p>
            <a:pPr marL="274320" lvl="1" indent="0">
              <a:lnSpc>
                <a:spcPct val="100000"/>
              </a:lnSpc>
              <a:buNone/>
            </a:pPr>
            <a:r>
              <a:rPr lang="da-DK" sz="1500" dirty="0"/>
              <a:t>				(Fx ”jeg læser aldrig andre aviser end Jyllands-Posten. Det er den avis, jeg føler mig mest på 				bølgelængde med”).</a:t>
            </a:r>
          </a:p>
          <a:p>
            <a:pPr marL="274320" lvl="1" indent="0">
              <a:lnSpc>
                <a:spcPct val="100000"/>
              </a:lnSpc>
              <a:buNone/>
            </a:pPr>
            <a:endParaRPr lang="da-DK" sz="1500" dirty="0"/>
          </a:p>
          <a:p>
            <a:pPr marL="0" indent="0">
              <a:lnSpc>
                <a:spcPct val="100000"/>
              </a:lnSpc>
              <a:buNone/>
            </a:pPr>
            <a:r>
              <a:rPr lang="da-DK" sz="2200" dirty="0"/>
              <a:t>5. Vi kan undgå situationer, hvor vi risikerer at handle i uoverensstemmelse med vores tanker.</a:t>
            </a:r>
          </a:p>
          <a:p>
            <a:pPr marL="274320" lvl="1" indent="0">
              <a:lnSpc>
                <a:spcPct val="100000"/>
              </a:lnSpc>
              <a:buNone/>
            </a:pPr>
            <a:r>
              <a:rPr lang="da-DK" sz="1500" dirty="0"/>
              <a:t>				(Fx ”jeg går ikke sammen med dem mere, fordi jeg hele tiden følte mig presset til at gøre 					noget dumt”).</a:t>
            </a:r>
          </a:p>
        </p:txBody>
      </p:sp>
    </p:spTree>
    <p:extLst>
      <p:ext uri="{BB962C8B-B14F-4D97-AF65-F5344CB8AC3E}">
        <p14:creationId xmlns:p14="http://schemas.microsoft.com/office/powerpoint/2010/main" val="201352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da-DK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9950469-9635-1C46-B01A-021DF8A8FB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19717" b="34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CB4FE8-1B80-394D-B833-995BF259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2091263"/>
            <a:ext cx="8652938" cy="24615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800" cap="all" spc="-100" dirty="0"/>
              <a:t>FORESTIL dig, AT du </a:t>
            </a:r>
            <a:r>
              <a:rPr lang="en-US" sz="2800" cap="all" spc="-100" dirty="0" err="1"/>
              <a:t>er</a:t>
            </a:r>
            <a:r>
              <a:rPr lang="en-US" sz="2800" cap="all" spc="-100" dirty="0"/>
              <a:t> </a:t>
            </a:r>
            <a:r>
              <a:rPr lang="en-US" sz="2800" cap="all" spc="-100" dirty="0" err="1"/>
              <a:t>storforbruger</a:t>
            </a:r>
            <a:r>
              <a:rPr lang="en-US" sz="2800" cap="all" spc="-100" dirty="0"/>
              <a:t> </a:t>
            </a:r>
            <a:r>
              <a:rPr lang="en-US" sz="2800" cap="all" spc="-100" dirty="0" err="1"/>
              <a:t>af</a:t>
            </a:r>
            <a:r>
              <a:rPr lang="en-US" sz="2800" cap="all" spc="-100" dirty="0"/>
              <a:t> snus </a:t>
            </a:r>
            <a:r>
              <a:rPr lang="en-US" sz="2800" cap="all" spc="-100" dirty="0" err="1"/>
              <a:t>og</a:t>
            </a:r>
            <a:r>
              <a:rPr lang="en-US" sz="2800" cap="all" spc="-100" dirty="0"/>
              <a:t> </a:t>
            </a:r>
            <a:r>
              <a:rPr lang="en-US" sz="2800" cap="all" spc="-100" dirty="0" err="1"/>
              <a:t>falder</a:t>
            </a:r>
            <a:r>
              <a:rPr lang="en-US" sz="2800" cap="all" spc="-100" dirty="0"/>
              <a:t> over </a:t>
            </a:r>
            <a:r>
              <a:rPr lang="en-US" sz="2800" cap="all" spc="-100" dirty="0" err="1"/>
              <a:t>en</a:t>
            </a:r>
            <a:r>
              <a:rPr lang="en-US" sz="2800" cap="all" spc="-100" dirty="0"/>
              <a:t> </a:t>
            </a:r>
            <a:r>
              <a:rPr lang="en-US" sz="2800" cap="all" spc="-100" dirty="0" err="1"/>
              <a:t>artikel</a:t>
            </a:r>
            <a:r>
              <a:rPr lang="en-US" sz="2800" cap="all" spc="-100" dirty="0"/>
              <a:t>, </a:t>
            </a:r>
            <a:r>
              <a:rPr lang="en-US" sz="2800" cap="all" spc="-100" dirty="0" err="1"/>
              <a:t>hvor</a:t>
            </a:r>
            <a:r>
              <a:rPr lang="en-US" sz="2800" cap="all" spc="-100" dirty="0"/>
              <a:t> der </a:t>
            </a:r>
            <a:r>
              <a:rPr lang="en-US" sz="2800" cap="all" spc="-100" dirty="0" err="1"/>
              <a:t>står</a:t>
            </a:r>
            <a:r>
              <a:rPr lang="en-US" sz="2800" cap="all" spc="-100" dirty="0"/>
              <a:t>, at snus </a:t>
            </a:r>
            <a:r>
              <a:rPr lang="en-US" sz="2800" cap="all" spc="-100" dirty="0" err="1"/>
              <a:t>er</a:t>
            </a:r>
            <a:r>
              <a:rPr lang="en-US" sz="2800" cap="all" spc="-100" dirty="0"/>
              <a:t> </a:t>
            </a:r>
            <a:r>
              <a:rPr lang="en-US" sz="2800" cap="all" spc="-100" dirty="0" err="1"/>
              <a:t>kræftfremkaldende</a:t>
            </a:r>
            <a:r>
              <a:rPr lang="en-US" sz="2800" cap="all" spc="-100" dirty="0"/>
              <a:t> </a:t>
            </a:r>
            <a:br>
              <a:rPr lang="en-US" sz="2800" cap="all" spc="-100" dirty="0"/>
            </a:br>
            <a:r>
              <a:rPr lang="en-US" sz="2800" cap="all" spc="-100" dirty="0"/>
              <a:t>– </a:t>
            </a:r>
            <a:r>
              <a:rPr lang="en-US" sz="2800" cap="all" spc="-100" dirty="0" err="1"/>
              <a:t>hvordan</a:t>
            </a:r>
            <a:r>
              <a:rPr lang="en-US" sz="2800" cap="all" spc="-100" dirty="0"/>
              <a:t> </a:t>
            </a:r>
            <a:r>
              <a:rPr lang="en-US" sz="2800" cap="all" spc="-100" dirty="0" err="1"/>
              <a:t>REDUCEREr</a:t>
            </a:r>
            <a:r>
              <a:rPr lang="en-US" sz="2800" cap="all" spc="-100" dirty="0"/>
              <a:t> du DEN KOGNITIVE DISSONANS?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7265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A53308-F6EC-6840-B261-4D0A88749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da-DK" dirty="0"/>
              <a:t>Moralsk frakobling – Albert </a:t>
            </a:r>
            <a:r>
              <a:rPr lang="da-DK" dirty="0" err="1"/>
              <a:t>Bandura</a:t>
            </a:r>
            <a:endParaRPr lang="da-DK" dirty="0"/>
          </a:p>
        </p:txBody>
      </p:sp>
      <p:graphicFrame>
        <p:nvGraphicFramePr>
          <p:cNvPr id="4" name="Pladsholder til indhold 2">
            <a:extLst>
              <a:ext uri="{FF2B5EF4-FFF2-40B4-BE49-F238E27FC236}">
                <a16:creationId xmlns:a16="http://schemas.microsoft.com/office/drawing/2014/main" id="{BB3D6F6F-AD29-2549-9D19-E9ED517884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625797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314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383620"/>
      </a:dk2>
      <a:lt2>
        <a:srgbClr val="E2E8E6"/>
      </a:lt2>
      <a:accent1>
        <a:srgbClr val="DC819D"/>
      </a:accent1>
      <a:accent2>
        <a:srgbClr val="D47065"/>
      </a:accent2>
      <a:accent3>
        <a:srgbClr val="D1995B"/>
      </a:accent3>
      <a:accent4>
        <a:srgbClr val="ABA551"/>
      </a:accent4>
      <a:accent5>
        <a:srgbClr val="94AD65"/>
      </a:accent5>
      <a:accent6>
        <a:srgbClr val="6BB455"/>
      </a:accent6>
      <a:hlink>
        <a:srgbClr val="568F7D"/>
      </a:hlink>
      <a:folHlink>
        <a:srgbClr val="7F7F7F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7147</TotalTime>
  <Words>598</Words>
  <Application>Microsoft Office PowerPoint</Application>
  <PresentationFormat>Widescreen</PresentationFormat>
  <Paragraphs>57</Paragraphs>
  <Slides>11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Schoolbook</vt:lpstr>
      <vt:lpstr>Franklin Gothic Book</vt:lpstr>
      <vt:lpstr>Garamond</vt:lpstr>
      <vt:lpstr>SavonVTI</vt:lpstr>
      <vt:lpstr>Moralsk frakobling</vt:lpstr>
      <vt:lpstr>Onde handlinger</vt:lpstr>
      <vt:lpstr>Holdninger – kort fortalt</vt:lpstr>
      <vt:lpstr>Man bør ikke skade andre mennesker</vt:lpstr>
      <vt:lpstr>Kognitiv dissonans</vt:lpstr>
      <vt:lpstr>5 strategier til reduktion af kognitiv dissonans</vt:lpstr>
      <vt:lpstr>5 strategier til reduktion af kognitiv dissonans</vt:lpstr>
      <vt:lpstr>FORESTIL dig, AT du er storforbruger af snus og falder over en artikel, hvor der står, at snus er kræftfremkaldende  – hvordan REDUCEREr du DEN KOGNITIVE DISSONANS?</vt:lpstr>
      <vt:lpstr>Moralsk frakobling – Albert Bandura</vt:lpstr>
      <vt:lpstr>Moralsk frakobling – Albert Bandura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Moralsk frakobling</dc:title>
  <dc:creator>Ida Marie Givskov</dc:creator>
  <cp:lastModifiedBy>Clara Nørgaard Madsen (CSN - UCH)</cp:lastModifiedBy>
  <cp:revision>10</cp:revision>
  <dcterms:created xsi:type="dcterms:W3CDTF">2022-11-02T13:17:35Z</dcterms:created>
  <dcterms:modified xsi:type="dcterms:W3CDTF">2025-09-17T16:35:49Z</dcterms:modified>
</cp:coreProperties>
</file>