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0" r:id="rId7"/>
    <p:sldId id="261" r:id="rId8"/>
    <p:sldId id="266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5033" autoAdjust="0"/>
  </p:normalViewPr>
  <p:slideViewPr>
    <p:cSldViewPr snapToGrid="0">
      <p:cViewPr>
        <p:scale>
          <a:sx n="90" d="100"/>
          <a:sy n="90" d="100"/>
        </p:scale>
        <p:origin x="461" y="-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FB944-1B25-16B7-6268-6CFD67DCF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E90A1FA-9429-88B6-9B0E-8F906E3FD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59AD6D-AA9D-A0A9-DC13-4DCB8CCA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BEE8-686D-4C97-993D-5D89C89FE156}" type="datetimeFigureOut">
              <a:rPr lang="da-DK" smtClean="0"/>
              <a:t>09-10-2025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DEEFD4-992F-DF60-2A68-D7589E32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9DC45A-51AF-800E-F9AA-0243C3E8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B3DF-2F83-4C9E-A49C-19ADC1F3FD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67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078AB-1746-DCD8-1314-CC073A87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BFE05BD-5133-EB4D-2706-568F07D03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453CE1C-91BA-35AA-4ACC-A08FC9325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BEE8-686D-4C97-993D-5D89C89FE156}" type="datetimeFigureOut">
              <a:rPr lang="da-DK" smtClean="0"/>
              <a:t>09-10-2025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6B87547-C4C3-3EEB-0FD8-26F5AC04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693CB9-EF8C-937F-B2A2-38548089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B3DF-2F83-4C9E-A49C-19ADC1F3FD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084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5CC7244-AD91-ADDA-82F2-2F66E770B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2379B22-9D8D-9570-905E-CD4FDDCD2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2791A6A-91BA-9C3B-E6B2-7CCB3E1B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BEE8-686D-4C97-993D-5D89C89FE156}" type="datetimeFigureOut">
              <a:rPr lang="da-DK" smtClean="0"/>
              <a:t>09-10-2025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2AD4AA0-6B4B-2A76-157D-DA61EE25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972BE9-2A3D-A4B1-5FED-EA89014A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B3DF-2F83-4C9E-A49C-19ADC1F3FD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333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4C669-1B29-FBAA-716B-5A7F3D3BA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E90993-F0E3-5737-FEB0-86FED465F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C498B7-6652-2C93-2388-797636C1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BEE8-686D-4C97-993D-5D89C89FE156}" type="datetimeFigureOut">
              <a:rPr lang="da-DK" smtClean="0"/>
              <a:t>09-10-2025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8ADF50-6058-53DF-56F9-8A6BD166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8E6181F-D92E-BA14-0C7B-6B01499E8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B3DF-2F83-4C9E-A49C-19ADC1F3FD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622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B87DB-4996-E5B8-F8D0-FA0FFEC05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DF036FD-DF0B-D597-F424-3510F5BD2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2B5CEF-BCA8-C7E7-6DDD-848712A3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BEE8-686D-4C97-993D-5D89C89FE156}" type="datetimeFigureOut">
              <a:rPr lang="da-DK" smtClean="0"/>
              <a:t>09-10-2025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CF674F-A84E-3E3A-DD5D-AF6A612ED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E7477E2-4E51-EF2E-688F-E6634CE4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B3DF-2F83-4C9E-A49C-19ADC1F3FD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658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95CAC-5993-6B2F-CC22-CD2B919DC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F68045-C233-5AA5-E2D2-1E3CB9947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19D7663-2462-94DC-A6EE-880150C2C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FAF2034-B521-8B86-208D-ABD22E89B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BEE8-686D-4C97-993D-5D89C89FE156}" type="datetimeFigureOut">
              <a:rPr lang="da-DK" smtClean="0"/>
              <a:t>09-10-2025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F8E23D5-9143-44FF-736E-7777C5D8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EEF7E6C-03A5-B71C-BA36-8426B526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B3DF-2F83-4C9E-A49C-19ADC1F3FD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528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DE7E2-CF1A-6D91-6D40-895227E94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DC55395-2E2A-DFFC-29DE-B6C0247A9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205A271-F717-5EB1-9EBC-31B45C8E0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4BDC102-52F9-E9B9-0C4B-4E889D44D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780B132-AC45-409D-1FD3-AA2FCBE61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147D77F-66B7-AFDC-C8EE-78908B79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BEE8-686D-4C97-993D-5D89C89FE156}" type="datetimeFigureOut">
              <a:rPr lang="da-DK" smtClean="0"/>
              <a:t>09-10-2025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B777F0A-29D4-98F2-53BA-9FB6ABD0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557E135-A6C1-CDB7-6E28-E670A2BF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B3DF-2F83-4C9E-A49C-19ADC1F3FD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973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39593D-54CA-CD6B-7287-F79AF875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B3D95E6-2C14-7F73-9B67-2595D7DD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BEE8-686D-4C97-993D-5D89C89FE156}" type="datetimeFigureOut">
              <a:rPr lang="da-DK" smtClean="0"/>
              <a:t>09-10-2025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8B4815B-A034-72A2-1F7D-E8D3ABA4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5B19978-BC97-EECE-D9AC-25EBF22C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B3DF-2F83-4C9E-A49C-19ADC1F3FD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780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736797E-7BDC-E782-8766-33BD9D2F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BEE8-686D-4C97-993D-5D89C89FE156}" type="datetimeFigureOut">
              <a:rPr lang="da-DK" smtClean="0"/>
              <a:t>09-10-2025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C81EE11-F3B8-D710-2E87-9754BE52B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23360ED-62E3-9E51-7A13-FF384927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B3DF-2F83-4C9E-A49C-19ADC1F3FD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127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C74D87-429F-5524-FDD0-84704332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B3CE2E-0E54-9ABA-16D6-341191CC1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1A3F9FA-4FDA-27D9-EC75-32439A1D2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85C5A64-622D-70DD-0B46-556CEB37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BEE8-686D-4C97-993D-5D89C89FE156}" type="datetimeFigureOut">
              <a:rPr lang="da-DK" smtClean="0"/>
              <a:t>09-10-2025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CF05E08-D950-FBF5-D6AA-69272908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654C2CD-DC0A-AFE0-9D16-C8649685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B3DF-2F83-4C9E-A49C-19ADC1F3FD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375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15229-98B7-8272-BC05-01B3BAA9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EBE98E7-5172-AF32-B8C6-4A71E77A1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F74976D-69BE-7EB3-742C-ACCFAB38E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43092B0-6927-EB81-8720-849181F8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BEE8-686D-4C97-993D-5D89C89FE156}" type="datetimeFigureOut">
              <a:rPr lang="da-DK" smtClean="0"/>
              <a:t>09-10-2025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8C31645-1636-9D92-89B4-92E381BD8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F775508-737A-6C3F-88CA-D106AC72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B3DF-2F83-4C9E-A49C-19ADC1F3FD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80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BE548F9-4570-E05A-95B8-6138B533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D2A0148-8826-1878-CAA4-5ABF58342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3922DB-D5F5-B841-7EE7-FF043D7CE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7DBEE8-686D-4C97-993D-5D89C89FE156}" type="datetimeFigureOut">
              <a:rPr lang="da-DK" smtClean="0"/>
              <a:t>09-10-2025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B6900B7-E6AE-103D-FAD0-71E8EFD94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736258-A1E6-872E-6A4B-1FF6E52E0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96B3DF-2F83-4C9E-A49C-19ADC1F3FD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433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igfive-test.com/da/tes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 descr="Et billede, der indeholder tegneserie, sort-hvid&#10;&#10;AI-genereret indhold kan være ukorrekt.">
            <a:extLst>
              <a:ext uri="{FF2B5EF4-FFF2-40B4-BE49-F238E27FC236}">
                <a16:creationId xmlns:a16="http://schemas.microsoft.com/office/drawing/2014/main" id="{578A60BF-238A-57E3-6D6B-4CC74CC53A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40AF7CC-ABE5-74F7-F415-E265D55B6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6891"/>
            <a:ext cx="9144000" cy="2900518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Ondskab – fortsat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A6469D6-60C0-0C59-E413-9FEBD1DD5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725"/>
            <a:ext cx="9144000" cy="1098395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Nu med personlighedspsykologiske briller🤓</a:t>
            </a:r>
          </a:p>
        </p:txBody>
      </p:sp>
    </p:spTree>
    <p:extLst>
      <p:ext uri="{BB962C8B-B14F-4D97-AF65-F5344CB8AC3E}">
        <p14:creationId xmlns:p14="http://schemas.microsoft.com/office/powerpoint/2010/main" val="47351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7C6C50-2F7D-DC9F-0CC0-518E2769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224071"/>
            <a:ext cx="10520624" cy="1454051"/>
          </a:xfrm>
        </p:spPr>
        <p:txBody>
          <a:bodyPr>
            <a:normAutofit/>
          </a:bodyPr>
          <a:lstStyle/>
          <a:p>
            <a:r>
              <a:rPr lang="da-DK" sz="4000" dirty="0">
                <a:solidFill>
                  <a:schemeClr val="tx2"/>
                </a:solidFill>
              </a:rPr>
              <a:t>Forskellige typer af ondskab – det </a:t>
            </a:r>
            <a:r>
              <a:rPr lang="da-DK" sz="4000" i="1" dirty="0">
                <a:solidFill>
                  <a:schemeClr val="tx2"/>
                </a:solidFill>
              </a:rPr>
              <a:t>naturligt onde </a:t>
            </a:r>
            <a:r>
              <a:rPr lang="da-DK" sz="4000" dirty="0">
                <a:solidFill>
                  <a:schemeClr val="tx2"/>
                </a:solidFill>
              </a:rPr>
              <a:t>og det </a:t>
            </a:r>
            <a:r>
              <a:rPr lang="da-DK" sz="4000" i="1" dirty="0">
                <a:solidFill>
                  <a:schemeClr val="tx2"/>
                </a:solidFill>
              </a:rPr>
              <a:t>moralsk onde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FD4514-162E-6091-5067-20878C7F5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1678122"/>
            <a:ext cx="7867056" cy="50683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400" i="1" dirty="0">
                <a:solidFill>
                  <a:schemeClr val="tx2"/>
                </a:solidFill>
              </a:rPr>
              <a:t>Naturlig ondskab</a:t>
            </a:r>
            <a:r>
              <a:rPr lang="da-DK" sz="2400" dirty="0">
                <a:solidFill>
                  <a:schemeClr val="tx2"/>
                </a:solidFill>
              </a:rPr>
              <a:t>:</a:t>
            </a:r>
          </a:p>
          <a:p>
            <a:r>
              <a:rPr lang="da-DK" sz="2000" dirty="0">
                <a:solidFill>
                  <a:schemeClr val="tx2"/>
                </a:solidFill>
              </a:rPr>
              <a:t>Begås af personer, der ikke forstår konsekvenserne af deres handlinger.</a:t>
            </a:r>
          </a:p>
          <a:p>
            <a:r>
              <a:rPr lang="da-DK" sz="2000" dirty="0">
                <a:solidFill>
                  <a:schemeClr val="tx2"/>
                </a:solidFill>
              </a:rPr>
              <a:t>Kan skyldes barndommens uvidenhed, psykiske lidelser eller akutte mentale tilstande, hvor personen styres af indre kræfter.</a:t>
            </a:r>
          </a:p>
          <a:p>
            <a:r>
              <a:rPr lang="da-DK" sz="2000" dirty="0">
                <a:solidFill>
                  <a:schemeClr val="tx2"/>
                </a:solidFill>
              </a:rPr>
              <a:t>Gerningspersonen tilskrives ingen moralsk skyld.</a:t>
            </a:r>
          </a:p>
          <a:p>
            <a:pPr marL="0" indent="0">
              <a:buNone/>
            </a:pPr>
            <a:endParaRPr lang="da-DK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a-DK" sz="2400" i="1" dirty="0">
                <a:solidFill>
                  <a:schemeClr val="tx2"/>
                </a:solidFill>
              </a:rPr>
              <a:t>Moralsk ondskab</a:t>
            </a:r>
            <a:r>
              <a:rPr lang="da-DK" sz="2000" dirty="0">
                <a:solidFill>
                  <a:schemeClr val="tx2"/>
                </a:solidFill>
              </a:rPr>
              <a:t>:</a:t>
            </a:r>
          </a:p>
          <a:p>
            <a:r>
              <a:rPr lang="da-DK" sz="2000" dirty="0">
                <a:solidFill>
                  <a:schemeClr val="tx2"/>
                </a:solidFill>
              </a:rPr>
              <a:t>Begået af almindelige mennesker – ofte en bevidst intenderet ondskab; altså noget vi gør med vilje. </a:t>
            </a:r>
          </a:p>
          <a:p>
            <a:r>
              <a:rPr lang="da-DK" sz="2000" dirty="0">
                <a:solidFill>
                  <a:schemeClr val="tx2"/>
                </a:solidFill>
              </a:rPr>
              <a:t>Inddeles i: </a:t>
            </a:r>
            <a:r>
              <a:rPr lang="da-DK" sz="2000" b="1" dirty="0">
                <a:solidFill>
                  <a:schemeClr val="tx2"/>
                </a:solidFill>
              </a:rPr>
              <a:t>Sadistisk</a:t>
            </a:r>
            <a:r>
              <a:rPr lang="da-DK" sz="2000" dirty="0">
                <a:solidFill>
                  <a:schemeClr val="tx2"/>
                </a:solidFill>
              </a:rPr>
              <a:t>, </a:t>
            </a:r>
            <a:r>
              <a:rPr lang="da-DK" sz="2000" b="1" dirty="0">
                <a:solidFill>
                  <a:schemeClr val="tx2"/>
                </a:solidFill>
              </a:rPr>
              <a:t>instrumentel</a:t>
            </a:r>
            <a:r>
              <a:rPr lang="da-DK" sz="2000" dirty="0">
                <a:solidFill>
                  <a:schemeClr val="tx2"/>
                </a:solidFill>
              </a:rPr>
              <a:t>, </a:t>
            </a:r>
            <a:r>
              <a:rPr lang="da-DK" sz="2000" b="1" dirty="0">
                <a:solidFill>
                  <a:schemeClr val="tx2"/>
                </a:solidFill>
              </a:rPr>
              <a:t>idealistisk </a:t>
            </a:r>
            <a:r>
              <a:rPr lang="da-DK" sz="2000" dirty="0">
                <a:solidFill>
                  <a:schemeClr val="tx2"/>
                </a:solidFill>
              </a:rPr>
              <a:t>og </a:t>
            </a:r>
            <a:r>
              <a:rPr lang="da-DK" sz="2000" b="1" dirty="0">
                <a:solidFill>
                  <a:schemeClr val="tx2"/>
                </a:solidFill>
              </a:rPr>
              <a:t>dum ondskab</a:t>
            </a:r>
            <a:r>
              <a:rPr lang="da-DK" sz="2000" dirty="0">
                <a:solidFill>
                  <a:schemeClr val="tx2"/>
                </a:solidFill>
              </a:rPr>
              <a:t>.</a:t>
            </a:r>
          </a:p>
          <a:p>
            <a:r>
              <a:rPr lang="da-DK" sz="2000" dirty="0">
                <a:solidFill>
                  <a:schemeClr val="tx2"/>
                </a:solidFill>
              </a:rPr>
              <a:t>Flere forskellige motiver og psykologiske processer på spil bag menneskers ondskab.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Devil Face Outline">
            <a:extLst>
              <a:ext uri="{FF2B5EF4-FFF2-40B4-BE49-F238E27FC236}">
                <a16:creationId xmlns:a16="http://schemas.microsoft.com/office/drawing/2014/main" id="{579A109E-9D68-5841-76B0-D05EB66E7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8F76C8A-669C-5C02-2F35-6B73D2AFF2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</a:blip>
          <a:srcRect b="8537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E87759-6170-2F9D-00CA-08B93AB32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1135464"/>
            <a:ext cx="9792471" cy="499362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2400" b="1" dirty="0">
                <a:solidFill>
                  <a:srgbClr val="FFFFFF"/>
                </a:solidFill>
              </a:rPr>
              <a:t>Sadistisk ondskab</a:t>
            </a:r>
            <a:r>
              <a:rPr lang="da-DK" sz="2400" dirty="0">
                <a:solidFill>
                  <a:srgbClr val="FFFFFF"/>
                </a:solidFill>
              </a:rPr>
              <a:t>: Mennesker der handler ud fra et sadistisk ønske om at påføre andre ondt.</a:t>
            </a:r>
          </a:p>
          <a:p>
            <a:pPr lvl="1"/>
            <a:r>
              <a:rPr lang="da-DK" dirty="0">
                <a:solidFill>
                  <a:srgbClr val="FFFFFF"/>
                </a:solidFill>
              </a:rPr>
              <a:t>Når onde handlinger forbindes med en personlig tilfredsstillelse.</a:t>
            </a:r>
          </a:p>
          <a:p>
            <a:pPr lvl="1"/>
            <a:r>
              <a:rPr lang="da-DK" dirty="0">
                <a:solidFill>
                  <a:srgbClr val="FFFFFF"/>
                </a:solidFill>
              </a:rPr>
              <a:t>Fx seriemorderen, der torturerer sine ofre eller voldtægtsmanden, der finder tilfredsstillelse i selve det voldelige overgreb.</a:t>
            </a:r>
          </a:p>
          <a:p>
            <a:pPr lvl="1"/>
            <a:endParaRPr lang="da-DK" dirty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sz="2400" b="1" dirty="0">
                <a:solidFill>
                  <a:srgbClr val="FFFFFF"/>
                </a:solidFill>
              </a:rPr>
              <a:t>Instrumentel ondskab</a:t>
            </a:r>
            <a:r>
              <a:rPr lang="da-DK" sz="2400" dirty="0">
                <a:solidFill>
                  <a:srgbClr val="FFFFFF"/>
                </a:solidFill>
              </a:rPr>
              <a:t>: Ondskaben som middel til at opnå et mål.</a:t>
            </a:r>
          </a:p>
          <a:p>
            <a:pPr lvl="1"/>
            <a:r>
              <a:rPr lang="da-DK" dirty="0">
                <a:solidFill>
                  <a:srgbClr val="FFFFFF"/>
                </a:solidFill>
              </a:rPr>
              <a:t>Ondsindede handlinger som en metode til at opnå noget andet, fx magt eller rigdom, og selve handlingen er ikke målet i sig selv.</a:t>
            </a:r>
          </a:p>
          <a:p>
            <a:pPr lvl="1"/>
            <a:r>
              <a:rPr lang="da-DK" dirty="0">
                <a:solidFill>
                  <a:srgbClr val="FFFFFF"/>
                </a:solidFill>
              </a:rPr>
              <a:t>Kan også være en impulsiv og uplanlagt form for ondskab begået i affekt eller stærk sindsbevægelse.</a:t>
            </a:r>
          </a:p>
          <a:p>
            <a:pPr lvl="1"/>
            <a:r>
              <a:rPr lang="da-DK" dirty="0">
                <a:solidFill>
                  <a:srgbClr val="FFFFFF"/>
                </a:solidFill>
              </a:rPr>
              <a:t>Motiver: Jalousi, </a:t>
            </a:r>
            <a:r>
              <a:rPr lang="da-DK" dirty="0" err="1">
                <a:solidFill>
                  <a:srgbClr val="FFFFFF"/>
                </a:solidFill>
              </a:rPr>
              <a:t>forurettethed</a:t>
            </a:r>
            <a:r>
              <a:rPr lang="da-DK" dirty="0">
                <a:solidFill>
                  <a:srgbClr val="FFFFFF"/>
                </a:solidFill>
              </a:rPr>
              <a:t>, misundelse, krænkelse, had eller angst.</a:t>
            </a:r>
          </a:p>
          <a:p>
            <a:pPr lvl="1"/>
            <a:r>
              <a:rPr lang="da-DK" dirty="0">
                <a:solidFill>
                  <a:srgbClr val="FFFFFF"/>
                </a:solidFill>
              </a:rPr>
              <a:t>Drives af ønsket om at opnå et subjektivt gode for sig selv.</a:t>
            </a:r>
          </a:p>
          <a:p>
            <a:endParaRPr lang="da-DK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7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46AFC9-17C2-73D3-48E0-5A95D4D8C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5CAC8C7D-DFCB-B238-846B-8D1BBEA9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A1C045-7713-7880-A9A4-4A31899A2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2FF90A5-951F-2F29-B7A4-C922272E35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b="8537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48CC8AC-E630-9512-1793-DA9D95D69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727587"/>
            <a:ext cx="9792471" cy="575187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da-DK" sz="2400" b="1" dirty="0">
                <a:solidFill>
                  <a:srgbClr val="FFFFFF"/>
                </a:solidFill>
              </a:rPr>
              <a:t>Idealistisk ondskab</a:t>
            </a:r>
            <a:r>
              <a:rPr lang="da-DK" sz="2400" dirty="0">
                <a:solidFill>
                  <a:srgbClr val="FFFFFF"/>
                </a:solidFill>
              </a:rPr>
              <a:t>: Ondskab der begås af en person, der tror, man gør noget godt.</a:t>
            </a:r>
          </a:p>
          <a:p>
            <a:pPr lvl="1"/>
            <a:r>
              <a:rPr lang="da-DK" dirty="0">
                <a:solidFill>
                  <a:srgbClr val="FFFFFF"/>
                </a:solidFill>
              </a:rPr>
              <a:t>Gerningspersonen mener at tjene et højere formål.</a:t>
            </a:r>
          </a:p>
          <a:p>
            <a:pPr lvl="1"/>
            <a:r>
              <a:rPr lang="da-DK" dirty="0">
                <a:solidFill>
                  <a:srgbClr val="FFFFFF"/>
                </a:solidFill>
              </a:rPr>
              <a:t>Drives fx af ideologi, religion eller politisk overbevisning (terrorister, nazister under Anden Verdenskrig, abortmodstandere).</a:t>
            </a:r>
          </a:p>
          <a:p>
            <a:pPr lvl="1"/>
            <a:r>
              <a:rPr lang="da-DK" dirty="0">
                <a:solidFill>
                  <a:srgbClr val="FFFFFF"/>
                </a:solidFill>
              </a:rPr>
              <a:t>Drives af ønsket om at opnå det, man opfatter som et subjektivt gode for mange.</a:t>
            </a:r>
          </a:p>
          <a:p>
            <a:pPr lvl="1"/>
            <a:endParaRPr lang="da-DK" dirty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da-DK" sz="2400" b="1" dirty="0">
                <a:solidFill>
                  <a:srgbClr val="FFFFFF"/>
                </a:solidFill>
              </a:rPr>
              <a:t>Dum ondskab</a:t>
            </a:r>
            <a:r>
              <a:rPr lang="da-DK" sz="2400" dirty="0">
                <a:solidFill>
                  <a:srgbClr val="FFFFFF"/>
                </a:solidFill>
              </a:rPr>
              <a:t>: Onde handlinger uden gerningsmanden tænker over, om det de gør, er ondt eller godt.</a:t>
            </a:r>
          </a:p>
          <a:p>
            <a:pPr lvl="1"/>
            <a:r>
              <a:rPr lang="da-DK" dirty="0">
                <a:solidFill>
                  <a:srgbClr val="FFFFFF"/>
                </a:solidFill>
              </a:rPr>
              <a:t>Udspringer af at gerningsmanden mere eller mindre bevidst undlader at reflektere over sine handlinger.</a:t>
            </a:r>
          </a:p>
          <a:p>
            <a:pPr lvl="1"/>
            <a:r>
              <a:rPr lang="da-DK" dirty="0">
                <a:solidFill>
                  <a:srgbClr val="FFFFFF"/>
                </a:solidFill>
              </a:rPr>
              <a:t>Forbundet med ligegyldighed, manglende vilje eller dovenskab ift. at gennemtænke konsekvenserne.</a:t>
            </a:r>
          </a:p>
          <a:p>
            <a:pPr lvl="1"/>
            <a:r>
              <a:rPr lang="da-DK" dirty="0">
                <a:solidFill>
                  <a:srgbClr val="FFFFFF"/>
                </a:solidFill>
              </a:rPr>
              <a:t>Skyldes ofte blind lydighed (over for autoriteter) eller konform adfærd.</a:t>
            </a:r>
          </a:p>
          <a:p>
            <a:endParaRPr lang="da-DK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03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2CB2FE-B690-80AE-5556-1C345A5CF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086" y="326517"/>
            <a:ext cx="5458838" cy="726309"/>
          </a:xfrm>
        </p:spPr>
        <p:txBody>
          <a:bodyPr>
            <a:normAutofit/>
          </a:bodyPr>
          <a:lstStyle/>
          <a:p>
            <a:r>
              <a:rPr lang="da-DK" dirty="0"/>
              <a:t>Personlighedspsykologi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4360267-3B01-CA64-986A-B29F5C120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30" y="511293"/>
            <a:ext cx="4631685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7B4CA6-0585-CE22-E598-C568F635B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086" y="1185760"/>
            <a:ext cx="6262501" cy="5345723"/>
          </a:xfrm>
        </p:spPr>
        <p:txBody>
          <a:bodyPr>
            <a:noAutofit/>
          </a:bodyPr>
          <a:lstStyle/>
          <a:p>
            <a:r>
              <a:rPr lang="da-DK" sz="2200" dirty="0"/>
              <a:t>Mennesker er forskellige!</a:t>
            </a:r>
          </a:p>
          <a:p>
            <a:pPr lvl="1"/>
            <a:r>
              <a:rPr lang="da-DK" sz="1900" dirty="0"/>
              <a:t>Sociale og udadvendte, indadvendte og tilbageholdende, strukturerede og bryder sig ikke om uforudsete ting, mere afslappede og tager tingene som de kommer.</a:t>
            </a:r>
          </a:p>
          <a:p>
            <a:r>
              <a:rPr lang="da-DK" sz="2200" dirty="0"/>
              <a:t>En gren inden for psykologien, der undersøger, menneskets unikke personlighed – herunder individuelle forskelle i tanker, følelser, adfærd og motivationer.</a:t>
            </a:r>
          </a:p>
          <a:p>
            <a:pPr lvl="1"/>
            <a:r>
              <a:rPr lang="da-DK" sz="1900" dirty="0"/>
              <a:t>Fokus på hvad der udgør en personlighed, hvordan den udvikler sig, og hvorfor den varierer fra menneske til menneske.</a:t>
            </a:r>
          </a:p>
          <a:p>
            <a:pPr lvl="1"/>
            <a:r>
              <a:rPr lang="da-DK" sz="1900" dirty="0"/>
              <a:t>Beskæftiger sig med personlighedstræk, som man kan have mere eller mindre af.</a:t>
            </a:r>
          </a:p>
          <a:p>
            <a:r>
              <a:rPr lang="da-DK" sz="2200" dirty="0"/>
              <a:t>Trækteorier: </a:t>
            </a:r>
          </a:p>
          <a:p>
            <a:pPr lvl="1"/>
            <a:r>
              <a:rPr lang="da-DK" sz="1900" dirty="0"/>
              <a:t>Teori der klassificerer bestemte personlighedstræk hos mennesker og ser på de individuelle forskelle, der er mellem mennesker.</a:t>
            </a:r>
          </a:p>
        </p:txBody>
      </p:sp>
    </p:spTree>
    <p:extLst>
      <p:ext uri="{BB962C8B-B14F-4D97-AF65-F5344CB8AC3E}">
        <p14:creationId xmlns:p14="http://schemas.microsoft.com/office/powerpoint/2010/main" val="123086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80DE06-7362-4888-AADA-7AADD57A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90BCE1-5203-4886-65C8-7ECD51D6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3" y="679731"/>
            <a:ext cx="4465381" cy="28298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Personlighedstræk – I skal nu læse om The Big </a:t>
            </a:r>
            <a:r>
              <a:rPr lang="da-DK" kern="1200" noProof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Five</a:t>
            </a:r>
            <a:r>
              <a:rPr lang="da-DK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B86771-FA0A-3067-CD6F-619CCF2D2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318" y="3897268"/>
            <a:ext cx="3876085" cy="8574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da-DK" sz="2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Husk gerne at tage gode noter undervejs </a:t>
            </a:r>
            <a:r>
              <a:rPr lang="da-DK" sz="2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da-DK" sz="24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2911B72-3105-9758-E292-492455C23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97" y="638607"/>
            <a:ext cx="5608830" cy="558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7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4" name="Arc 104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EE5F85-A6C5-E4FC-895C-11099052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600" y="329440"/>
            <a:ext cx="6761703" cy="1325563"/>
          </a:xfrm>
        </p:spPr>
        <p:txBody>
          <a:bodyPr>
            <a:normAutofit/>
          </a:bodyPr>
          <a:lstStyle/>
          <a:p>
            <a:r>
              <a:rPr lang="da-DK" dirty="0"/>
              <a:t>Gordon Allport og udviklingen af trækteorien</a:t>
            </a:r>
          </a:p>
        </p:txBody>
      </p:sp>
      <p:sp>
        <p:nvSpPr>
          <p:cNvPr id="1046" name="Freeform: Shape 104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5-faktor modellen (the big five): 5 karaktertræk i din personlighed">
            <a:extLst>
              <a:ext uri="{FF2B5EF4-FFF2-40B4-BE49-F238E27FC236}">
                <a16:creationId xmlns:a16="http://schemas.microsoft.com/office/drawing/2014/main" id="{6EF38AD1-F9F1-551F-FFD5-25F7E5EDD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3" r="18117"/>
          <a:stretch>
            <a:fillRect/>
          </a:stretch>
        </p:blipFill>
        <p:spPr bwMode="auto">
          <a:xfrm>
            <a:off x="743377" y="1195301"/>
            <a:ext cx="3630350" cy="37075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FDCE41-C162-D905-5923-758AC87E3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850" y="1715832"/>
            <a:ext cx="6993653" cy="4793064"/>
          </a:xfrm>
        </p:spPr>
        <p:txBody>
          <a:bodyPr>
            <a:normAutofit/>
          </a:bodyPr>
          <a:lstStyle/>
          <a:p>
            <a:r>
              <a:rPr lang="da-DK" sz="2000" dirty="0"/>
              <a:t>I 1936 undersøgte han 4.504 adjektiver, som dækkede over permanente træk hos mennesker.</a:t>
            </a:r>
          </a:p>
          <a:p>
            <a:r>
              <a:rPr lang="da-DK" sz="2000" dirty="0"/>
              <a:t>Herefter gik udviklingen inden for trækteorien med at reducere antallet af træk.</a:t>
            </a:r>
          </a:p>
          <a:p>
            <a:pPr lvl="1"/>
            <a:r>
              <a:rPr lang="da-DK" sz="2000" dirty="0">
                <a:sym typeface="Wingdings" panose="05000000000000000000" pitchFamily="2" charset="2"/>
              </a:rPr>
              <a:t>1960’erne: Forskere nåede frem til fem grundlæggende personlighedsdimensioner bestående af flere træk  </a:t>
            </a:r>
            <a:r>
              <a:rPr lang="da-DK" sz="2000" b="1" i="1" dirty="0">
                <a:sym typeface="Wingdings" panose="05000000000000000000" pitchFamily="2" charset="2"/>
              </a:rPr>
              <a:t>The Big </a:t>
            </a:r>
            <a:r>
              <a:rPr lang="da-DK" sz="2000" b="1" i="1" dirty="0" err="1">
                <a:sym typeface="Wingdings" panose="05000000000000000000" pitchFamily="2" charset="2"/>
              </a:rPr>
              <a:t>Five</a:t>
            </a:r>
            <a:r>
              <a:rPr lang="da-DK" sz="2000" dirty="0">
                <a:sym typeface="Wingdings" panose="05000000000000000000" pitchFamily="2" charset="2"/>
              </a:rPr>
              <a:t>!</a:t>
            </a:r>
          </a:p>
          <a:p>
            <a:pPr lvl="1"/>
            <a:r>
              <a:rPr lang="da-DK" sz="2000" dirty="0">
                <a:sym typeface="Wingdings" panose="05000000000000000000" pitchFamily="2" charset="2"/>
              </a:rPr>
              <a:t>1980’erne: Ud fra 5-faktor-modellen udarbejdede forskerne </a:t>
            </a:r>
            <a:r>
              <a:rPr lang="da-DK" sz="2000" dirty="0"/>
              <a:t>Paul Costa og Robert </a:t>
            </a:r>
            <a:r>
              <a:rPr lang="da-DK" sz="2000" dirty="0" err="1"/>
              <a:t>McCrae</a:t>
            </a:r>
            <a:r>
              <a:rPr lang="da-DK" sz="2000" dirty="0"/>
              <a:t> en personlighedstest.</a:t>
            </a:r>
            <a:endParaRPr lang="da-DK" sz="2000" dirty="0">
              <a:sym typeface="Wingdings" panose="05000000000000000000" pitchFamily="2" charset="2"/>
            </a:endParaRPr>
          </a:p>
          <a:p>
            <a:endParaRPr lang="da-DK" sz="2000" dirty="0">
              <a:sym typeface="Wingdings" panose="05000000000000000000" pitchFamily="2" charset="2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1FD465D-FD1A-2156-51FD-A37C9EB485B2}"/>
              </a:ext>
            </a:extLst>
          </p:cNvPr>
          <p:cNvSpPr txBox="1"/>
          <p:nvPr/>
        </p:nvSpPr>
        <p:spPr>
          <a:xfrm>
            <a:off x="3345888" y="5185893"/>
            <a:ext cx="77649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i="1" dirty="0">
                <a:sym typeface="Wingdings" panose="05000000000000000000" pitchFamily="2" charset="2"/>
              </a:rPr>
              <a:t>The Big </a:t>
            </a:r>
            <a:r>
              <a:rPr lang="da-DK" sz="2000" b="1" i="1" dirty="0" err="1">
                <a:sym typeface="Wingdings" panose="05000000000000000000" pitchFamily="2" charset="2"/>
              </a:rPr>
              <a:t>Five</a:t>
            </a:r>
            <a:r>
              <a:rPr lang="da-DK" sz="2000" b="1" i="1" dirty="0">
                <a:sym typeface="Wingdings" panose="05000000000000000000" pitchFamily="2" charset="2"/>
              </a:rPr>
              <a:t> </a:t>
            </a:r>
            <a:r>
              <a:rPr lang="da-DK" sz="2000" b="1" dirty="0">
                <a:sym typeface="Wingdings" panose="05000000000000000000" pitchFamily="2" charset="2"/>
              </a:rPr>
              <a:t>(5-faktor-modellen): </a:t>
            </a:r>
            <a:r>
              <a:rPr lang="da-DK" b="1" dirty="0"/>
              <a:t>Ekstroversion</a:t>
            </a:r>
            <a:r>
              <a:rPr lang="da-DK" dirty="0"/>
              <a:t> (Extraversion), </a:t>
            </a:r>
            <a:r>
              <a:rPr lang="da-DK" b="1" dirty="0"/>
              <a:t>Venlighed</a:t>
            </a:r>
            <a:r>
              <a:rPr lang="da-DK" dirty="0"/>
              <a:t> (</a:t>
            </a:r>
            <a:r>
              <a:rPr lang="da-DK" dirty="0" err="1"/>
              <a:t>Agreeableness</a:t>
            </a:r>
            <a:r>
              <a:rPr lang="da-DK" dirty="0"/>
              <a:t>), </a:t>
            </a:r>
            <a:r>
              <a:rPr lang="da-DK" b="1" dirty="0">
                <a:sym typeface="Wingdings" panose="05000000000000000000" pitchFamily="2" charset="2"/>
              </a:rPr>
              <a:t>Samvittighedsfuldhed</a:t>
            </a:r>
            <a:r>
              <a:rPr lang="da-DK" dirty="0">
                <a:sym typeface="Wingdings" panose="05000000000000000000" pitchFamily="2" charset="2"/>
              </a:rPr>
              <a:t> (</a:t>
            </a:r>
            <a:r>
              <a:rPr lang="da-DK" dirty="0" err="1"/>
              <a:t>Conscientiousness</a:t>
            </a:r>
            <a:r>
              <a:rPr lang="da-DK" dirty="0"/>
              <a:t>), </a:t>
            </a:r>
            <a:r>
              <a:rPr lang="da-DK" b="1" dirty="0" err="1"/>
              <a:t>Neuroticisme</a:t>
            </a:r>
            <a:r>
              <a:rPr lang="da-DK" dirty="0"/>
              <a:t> (</a:t>
            </a:r>
            <a:r>
              <a:rPr lang="da-DK" dirty="0" err="1"/>
              <a:t>Neuroticism</a:t>
            </a:r>
            <a:r>
              <a:rPr lang="da-DK" dirty="0"/>
              <a:t>) og </a:t>
            </a:r>
            <a:r>
              <a:rPr lang="da-DK" b="1" dirty="0">
                <a:sym typeface="Wingdings" panose="05000000000000000000" pitchFamily="2" charset="2"/>
              </a:rPr>
              <a:t>Åbenhed</a:t>
            </a:r>
            <a:r>
              <a:rPr lang="da-DK" dirty="0">
                <a:sym typeface="Wingdings" panose="05000000000000000000" pitchFamily="2" charset="2"/>
              </a:rPr>
              <a:t> (</a:t>
            </a:r>
            <a:r>
              <a:rPr lang="da-DK" dirty="0" err="1">
                <a:sym typeface="Wingdings" panose="05000000000000000000" pitchFamily="2" charset="2"/>
              </a:rPr>
              <a:t>openness</a:t>
            </a:r>
            <a:r>
              <a:rPr lang="da-DK" dirty="0">
                <a:sym typeface="Wingdings" panose="05000000000000000000" pitchFamily="2" charset="2"/>
              </a:rPr>
              <a:t>).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17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72C6F9-DCBE-5B24-83ED-0A683FAFD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7C6118-2680-D5C7-46F8-8C70ED56E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5ACF52-8B34-0889-8537-3AE1ED63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3" y="679730"/>
            <a:ext cx="4465381" cy="25946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 skal vi prøve at tage en personlighedstest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37771A-A514-CFFB-59C8-A3AFADD0A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EA6EBE3-D244-758D-0F7B-A6BE6FD96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611266-7F90-FEA0-0F78-6376BCD88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0044BE-CB9A-79B1-CE0D-33D356494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383" y="3779702"/>
            <a:ext cx="4465381" cy="8574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da-DK" sz="2400" dirty="0">
                <a:hlinkClick r:id="rId2"/>
              </a:rPr>
              <a:t>https://bigfive-test.com/da/test</a:t>
            </a:r>
            <a:r>
              <a:rPr lang="da-DK" sz="2400" dirty="0"/>
              <a:t> </a:t>
            </a:r>
            <a:endParaRPr lang="da-DK" sz="24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44E562-A1C7-8B0C-A00D-0362FACB1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98AEB4D-CC94-9EE5-10B4-7DA942650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97" y="638607"/>
            <a:ext cx="5608830" cy="558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12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598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Wingdings</vt:lpstr>
      <vt:lpstr>Office-tema</vt:lpstr>
      <vt:lpstr>Ondskab – fortsat </vt:lpstr>
      <vt:lpstr>Forskellige typer af ondskab – det naturligt onde og det moralsk onde</vt:lpstr>
      <vt:lpstr>PowerPoint-præsentation</vt:lpstr>
      <vt:lpstr>PowerPoint-præsentation</vt:lpstr>
      <vt:lpstr>Personlighedspsykologi </vt:lpstr>
      <vt:lpstr>Personlighedstræk – I skal nu læse om The Big Five </vt:lpstr>
      <vt:lpstr>Gordon Allport og udviklingen af trækteorien</vt:lpstr>
      <vt:lpstr>Nu skal vi prøve at tage en personlighedstest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Clara Nørgaard Madsen (CSN - UCH)</dc:creator>
  <cp:lastModifiedBy>Clara Nørgaard Madsen (CSN - UCH)</cp:lastModifiedBy>
  <cp:revision>17</cp:revision>
  <dcterms:created xsi:type="dcterms:W3CDTF">2025-10-07T14:00:39Z</dcterms:created>
  <dcterms:modified xsi:type="dcterms:W3CDTF">2025-10-09T06:26:23Z</dcterms:modified>
</cp:coreProperties>
</file>