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B298D-74C2-F42A-CDDC-8A2A599AD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6F3E6D-8355-AFD8-E8B9-A62FF2DE1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B9A41B-632D-6C1A-D4C1-C1FD86FE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898014-7603-0D95-D041-3C80B676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3623B3-6B3E-C59B-356B-A01F543C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433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8C5F5-E925-01B4-C883-556C6511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FE2A791-D440-F379-6610-D3238A4E5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2C9C8C-F340-22D8-C043-117E2993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94D5F2-DF68-90CD-C3B9-5A84AFCD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42C5DE-E8A4-C135-4082-C8A40CC5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2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66E071E-F3B6-8B0B-EC5D-CDAF0B42C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55B66B2-052E-76BB-7AF4-0DE58F4E4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1AD085-BD99-9EA8-9B2E-C7C5A88C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39C813-B967-A078-6A67-AEE53CEB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E0F88AB-67FB-7B0B-CF0D-CE3C5373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368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65576-97C9-9F7A-C267-43112A28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5CC79F-6A4D-690E-568E-8BDA406B4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72C1C2-675C-7BD7-5B11-4563A68B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B7B64E-C30B-6544-AEB9-B022B598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1F2864-ABE4-0985-8A5E-77789D74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967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10010-D4AE-AC74-280B-BD324E60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0F0540B-F152-FB54-A24C-BC1096D07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8F8D09-88E2-F803-EC43-41DABFD31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180B76-6442-A2D8-8D72-2C17B140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48761C-9169-D5FC-4F49-A76A13DA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957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27D68-215C-01BB-9B2A-2D0205EE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4A0310-767D-1D81-BE56-239A9C391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D71C209-900A-9AB7-D73D-743527780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B6A4E00-E531-881D-E14F-0F8D676C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0E1BB8-1D5B-96D6-92E2-0C50EC112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DA76D9-29AB-6FDF-1EDB-3F108174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04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B1179-1317-15E8-B6B3-90612AFD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32B547F-9995-CC1F-8EB5-DEE8B6023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E4DC36E-6AC1-F5CD-F6BE-846AAED7C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7220CCE-2283-27D3-0372-71F5DE1A4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AAF47AB-07F7-3669-FA68-7F82E56FC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CD93220-0970-C90E-72A1-7D051BBD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2BAA07C-F9E2-CEC6-D1A7-20408641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0885172-156B-6B29-9C0E-809B77AE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34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CF0A7-1FF7-8F29-AA06-910C0B01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BE2075F-FE19-0529-95B8-C799AB3B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77821AA-BF71-2609-4F92-BED55864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805B43D-1FBF-8763-CC14-65CAEDC5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888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A20A426-F00E-6B5B-018E-46DCD6160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41D08DD-1FF1-1491-5876-98851DC9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8A6F91-D392-CA0A-AAFF-3028A853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948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747D8-1327-5D36-A1D7-5D7405D6F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AD0321A-136C-261D-1C42-3956AA0A3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CF51AE9-84A5-C471-D7AF-0AF6F7124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2AEB4D2-A339-0F05-F38E-E26BD3A7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DDCAFB-A6C6-39B1-BA00-C2F97E49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D58CA4B-1B2F-0731-7F85-772D5AA1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24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FCB55-A7A1-0369-35D5-FAA102FF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F70AF92-A3B1-1D31-3289-1A4C70624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42AAFD2-22B4-FB11-83E1-53FB8703E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69034B-7EE4-9870-93C6-83A3D3F5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7C688FE-94EB-8EE5-58AD-3ADEA85B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D7504AE-60B7-10F8-D5D6-7278A72D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50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CCC3D1C-1F46-7AA4-AE07-EF6733C3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CF2EF2-A86A-0CF9-9E3C-60B50E1A6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CE02E5-125A-9659-E1C3-B708DAE04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826576-F9ED-4DCA-B35A-7C4057FFC9DA}" type="datetimeFigureOut">
              <a:rPr lang="da-DK" smtClean="0"/>
              <a:t>23-10-2025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E190A9-B70D-41E2-DA37-766336E08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7B5A00-BEE8-4371-28A3-83D92EBED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E145C-2223-455E-A95F-BBF1CEA9AC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86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sykveje.systime.dk/?id=562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14FE82B-5060-54E6-DB9C-88E4DC89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8" t="-1" r="19682" b="-1"/>
          <a:stretch>
            <a:fillRect/>
          </a:stretch>
        </p:blipFill>
        <p:spPr>
          <a:xfrm>
            <a:off x="4193732" y="10"/>
            <a:ext cx="799826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7CEA42-2E5E-37A8-6C43-ADF1306D3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251209"/>
            <a:ext cx="10912510" cy="1426866"/>
          </a:xfrm>
        </p:spPr>
        <p:txBody>
          <a:bodyPr>
            <a:normAutofit/>
          </a:bodyPr>
          <a:lstStyle/>
          <a:p>
            <a:r>
              <a:rPr lang="da-DK" dirty="0"/>
              <a:t>Opsamling på spørgsmål til ”Personlighedstræk og ledere”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C7BCF2-B9A9-6BDC-EFAC-2F7A7444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71" y="1848897"/>
            <a:ext cx="6265986" cy="4833257"/>
          </a:xfrm>
        </p:spPr>
        <p:txBody>
          <a:bodyPr>
            <a:normAutofit/>
          </a:bodyPr>
          <a:lstStyle/>
          <a:p>
            <a:r>
              <a:rPr lang="da-DK" sz="2400" dirty="0"/>
              <a:t>Hvilke træk fra The Big </a:t>
            </a:r>
            <a:r>
              <a:rPr lang="da-DK" sz="2400" dirty="0" err="1"/>
              <a:t>Five</a:t>
            </a:r>
            <a:r>
              <a:rPr lang="da-DK" sz="2400" dirty="0"/>
              <a:t> og The Dark </a:t>
            </a:r>
            <a:r>
              <a:rPr lang="da-DK" sz="2400" dirty="0" err="1"/>
              <a:t>Triad</a:t>
            </a:r>
            <a:r>
              <a:rPr lang="da-DK" sz="2400" dirty="0"/>
              <a:t> (</a:t>
            </a:r>
            <a:r>
              <a:rPr lang="da-DK" sz="2400" dirty="0" err="1"/>
              <a:t>Tetrad</a:t>
            </a:r>
            <a:r>
              <a:rPr lang="da-DK" sz="2400" dirty="0"/>
              <a:t>) minder alfa-trækket dig om?</a:t>
            </a:r>
          </a:p>
          <a:p>
            <a:r>
              <a:rPr lang="da-DK" sz="2400" dirty="0"/>
              <a:t>Forestil dig, at du skal ansætte en ny leder til din virksomhed. Hvilke træk vil du kigge efter? Hvor højt skal den kommende leder ligge på disse?</a:t>
            </a:r>
          </a:p>
          <a:p>
            <a:r>
              <a:rPr lang="da-DK" sz="2400" dirty="0"/>
              <a:t>Hvor meget vægt vil du ligge på testene vs. interviews? Angiv gerne i procent og forklar hvorfor.</a:t>
            </a:r>
          </a:p>
          <a:p>
            <a:r>
              <a:rPr lang="da-DK" sz="2400" dirty="0"/>
              <a:t>Er der nogle træk i The Big </a:t>
            </a:r>
            <a:r>
              <a:rPr lang="da-DK" sz="2400" dirty="0" err="1"/>
              <a:t>Five</a:t>
            </a:r>
            <a:r>
              <a:rPr lang="da-DK" sz="2400" dirty="0"/>
              <a:t> eller The Dark </a:t>
            </a:r>
            <a:r>
              <a:rPr lang="da-DK" sz="2400" dirty="0" err="1"/>
              <a:t>Triad</a:t>
            </a:r>
            <a:r>
              <a:rPr lang="da-DK" sz="2400" dirty="0"/>
              <a:t>/</a:t>
            </a:r>
            <a:r>
              <a:rPr lang="da-DK" sz="2400" dirty="0" err="1"/>
              <a:t>Tetrad</a:t>
            </a:r>
            <a:r>
              <a:rPr lang="da-DK" sz="2400" dirty="0"/>
              <a:t>, som du tænker kan have betydning for dit fremtidige valg af uddannelse eller job?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98267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 descr="Et billede, der indeholder udendørs, bygning, sky, vindue&#10;&#10;AI-genereret indhold kan være ukorrekt.">
            <a:extLst>
              <a:ext uri="{FF2B5EF4-FFF2-40B4-BE49-F238E27FC236}">
                <a16:creationId xmlns:a16="http://schemas.microsoft.com/office/drawing/2014/main" id="{EDE0F4B4-85AD-AE7B-27FE-D27456A8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970" b="7007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12451B-003A-8A20-A584-4AEAFEA5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242955" cy="2419640"/>
          </a:xfrm>
        </p:spPr>
        <p:txBody>
          <a:bodyPr>
            <a:normAutofit/>
          </a:bodyPr>
          <a:lstStyle/>
          <a:p>
            <a:r>
              <a:rPr lang="da-DK" dirty="0"/>
              <a:t>I skal nu læse kapitlet ”Det onde som frihed”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CB5FD7-EE06-46DF-9661-3C84EAD32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6378"/>
            <a:ext cx="3822189" cy="3276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>
                <a:hlinkClick r:id="rId3"/>
              </a:rPr>
              <a:t>https://psykveje.systime.dk/?id=5627</a:t>
            </a:r>
            <a:r>
              <a:rPr lang="da-DK" sz="2000" dirty="0"/>
              <a:t> </a:t>
            </a:r>
          </a:p>
          <a:p>
            <a:r>
              <a:rPr lang="da-DK" sz="2000" dirty="0"/>
              <a:t>Tag gerne noter undervejs </a:t>
            </a:r>
            <a:r>
              <a:rPr lang="da-DK" sz="2000" dirty="0">
                <a:sym typeface="Wingdings" panose="05000000000000000000" pitchFamily="2" charset="2"/>
              </a:rPr>
              <a:t>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17641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218AC64-2210-BABE-1FF9-1ADDCD41B1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b="2270"/>
          <a:stretch>
            <a:fillRect/>
          </a:stretch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39A890-4C3D-F0B4-6158-D1106E92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433199"/>
          </a:xfrm>
        </p:spPr>
        <p:txBody>
          <a:bodyPr anchor="b"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Placer de forskellige scenarier ud fra den rigtige ondskabstype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DA28E7-549B-FCBD-A42B-EF982273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9970"/>
            <a:ext cx="10165218" cy="2974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>
                <a:solidFill>
                  <a:srgbClr val="FFFFFF"/>
                </a:solidFill>
              </a:rPr>
              <a:t>Inddel i de fem kategorier: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rgbClr val="FFFFFF"/>
                </a:solidFill>
              </a:rPr>
              <a:t>Naturlig ondskab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rgbClr val="FFFFFF"/>
                </a:solidFill>
              </a:rPr>
              <a:t>Sadistisk ondskab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rgbClr val="FFFFFF"/>
                </a:solidFill>
              </a:rPr>
              <a:t>Instrumentel ondskab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rgbClr val="FFFFFF"/>
                </a:solidFill>
              </a:rPr>
              <a:t>Idealistisk ondskab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>
                <a:solidFill>
                  <a:srgbClr val="FFFFFF"/>
                </a:solidFill>
              </a:rPr>
              <a:t>Dum ondskab</a:t>
            </a:r>
          </a:p>
        </p:txBody>
      </p:sp>
    </p:spTree>
    <p:extLst>
      <p:ext uri="{BB962C8B-B14F-4D97-AF65-F5344CB8AC3E}">
        <p14:creationId xmlns:p14="http://schemas.microsoft.com/office/powerpoint/2010/main" val="410663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ownload – De Onde">
            <a:extLst>
              <a:ext uri="{FF2B5EF4-FFF2-40B4-BE49-F238E27FC236}">
                <a16:creationId xmlns:a16="http://schemas.microsoft.com/office/drawing/2014/main" id="{A9E6308F-2FAF-ABB1-0AD4-AD0E819B0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1"/>
          <a:stretch>
            <a:fillRect/>
          </a:stretch>
        </p:blipFill>
        <p:spPr bwMode="auto">
          <a:xfrm>
            <a:off x="180975" y="182880"/>
            <a:ext cx="11823637" cy="649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195475-C16F-0A99-9826-7DC0A67E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801187"/>
          </a:xfrm>
        </p:spPr>
        <p:txBody>
          <a:bodyPr anchor="b"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Opsamling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07585D-BC7C-D67B-B0B5-F245459D3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697"/>
            <a:ext cx="10165218" cy="2588458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Hvordan kan vi bruge personlighedspsykologi til at forstå ondskab?</a:t>
            </a:r>
          </a:p>
          <a:p>
            <a:r>
              <a:rPr lang="da-DK" sz="2400" dirty="0">
                <a:solidFill>
                  <a:srgbClr val="FFFFFF"/>
                </a:solidFill>
              </a:rPr>
              <a:t>Hvilke typer ondskab ser man typisk hos personer med en af de tre mørke personligheder?</a:t>
            </a:r>
          </a:p>
          <a:p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F34B34B-AD3F-3F22-6826-BD73AA8F4DA0}"/>
              </a:ext>
            </a:extLst>
          </p:cNvPr>
          <p:cNvSpPr txBox="1"/>
          <p:nvPr/>
        </p:nvSpPr>
        <p:spPr>
          <a:xfrm>
            <a:off x="572728" y="3429000"/>
            <a:ext cx="22649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Sadistisk ondskab</a:t>
            </a:r>
            <a:r>
              <a:rPr lang="da-DK" sz="2000" dirty="0">
                <a:solidFill>
                  <a:schemeClr val="bg1"/>
                </a:solidFill>
              </a:rPr>
              <a:t>: Ses især hos mennesker med psykopatiske træk. Nyder at påføre andre smerte.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2834D16-C913-28CF-FE0A-43B760846D3A}"/>
              </a:ext>
            </a:extLst>
          </p:cNvPr>
          <p:cNvSpPr txBox="1"/>
          <p:nvPr/>
        </p:nvSpPr>
        <p:spPr>
          <a:xfrm>
            <a:off x="3398852" y="3426542"/>
            <a:ext cx="2210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Instrumentel ondskab</a:t>
            </a:r>
            <a:r>
              <a:rPr lang="da-DK" sz="2000" dirty="0">
                <a:solidFill>
                  <a:schemeClr val="bg1"/>
                </a:solidFill>
              </a:rPr>
              <a:t>: Typisk for machiavellister og psykopater. Målrettede handlinger for at opnå noget andet.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1ACACC33-2CEF-16FA-7273-802EF9B31D72}"/>
              </a:ext>
            </a:extLst>
          </p:cNvPr>
          <p:cNvSpPr txBox="1"/>
          <p:nvPr/>
        </p:nvSpPr>
        <p:spPr>
          <a:xfrm>
            <a:off x="6582880" y="3426542"/>
            <a:ext cx="205248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Idealistisk ondskab</a:t>
            </a:r>
            <a:r>
              <a:rPr lang="da-DK" sz="2000" dirty="0">
                <a:solidFill>
                  <a:schemeClr val="bg1"/>
                </a:solidFill>
              </a:rPr>
              <a:t>: Mindre typisk for mørke personligheder (narcissisme kan spille en rolle).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8731183-A24E-BCDC-9B96-35244725EBDF}"/>
              </a:ext>
            </a:extLst>
          </p:cNvPr>
          <p:cNvSpPr txBox="1"/>
          <p:nvPr/>
        </p:nvSpPr>
        <p:spPr>
          <a:xfrm>
            <a:off x="9354324" y="3426542"/>
            <a:ext cx="2210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Dum ondskab</a:t>
            </a:r>
            <a:r>
              <a:rPr lang="da-DK" sz="2000" dirty="0">
                <a:solidFill>
                  <a:schemeClr val="bg1"/>
                </a:solidFill>
              </a:rPr>
              <a:t>: Kan opstå blandt narcissister. Overser konsekvenser pga. selvoptagethed.</a:t>
            </a:r>
          </a:p>
        </p:txBody>
      </p:sp>
    </p:spTree>
    <p:extLst>
      <p:ext uri="{BB962C8B-B14F-4D97-AF65-F5344CB8AC3E}">
        <p14:creationId xmlns:p14="http://schemas.microsoft.com/office/powerpoint/2010/main" val="380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250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Wingdings</vt:lpstr>
      <vt:lpstr>Office-tema</vt:lpstr>
      <vt:lpstr>Opsamling på spørgsmål til ”Personlighedstræk og ledere”</vt:lpstr>
      <vt:lpstr>I skal nu læse kapitlet ”Det onde som frihed”</vt:lpstr>
      <vt:lpstr>Placer de forskellige scenarier ud fra den rigtige ondskabstype</vt:lpstr>
      <vt:lpstr>Opsamling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Clara Nørgaard Madsen (CSN - UCH)</dc:creator>
  <cp:lastModifiedBy>Clara Nørgaard Madsen (CSN - UCH)</cp:lastModifiedBy>
  <cp:revision>9</cp:revision>
  <dcterms:created xsi:type="dcterms:W3CDTF">2025-10-22T12:30:40Z</dcterms:created>
  <dcterms:modified xsi:type="dcterms:W3CDTF">2025-10-23T05:57:38Z</dcterms:modified>
</cp:coreProperties>
</file>