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 snapToGrid="0">
      <p:cViewPr varScale="1">
        <p:scale>
          <a:sx n="78" d="100"/>
          <a:sy n="78" d="100"/>
        </p:scale>
        <p:origin x="84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2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7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59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0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8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6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9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4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2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2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4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2" r:id="rId6"/>
    <p:sldLayoutId id="2147483698" r:id="rId7"/>
    <p:sldLayoutId id="2147483699" r:id="rId8"/>
    <p:sldLayoutId id="2147483700" r:id="rId9"/>
    <p:sldLayoutId id="2147483701" r:id="rId10"/>
    <p:sldLayoutId id="214748370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XLYu3Xxif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sykveje.systime.dk/?id=563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Pastel farver i graduerings overflade design">
            <a:extLst>
              <a:ext uri="{FF2B5EF4-FFF2-40B4-BE49-F238E27FC236}">
                <a16:creationId xmlns:a16="http://schemas.microsoft.com/office/drawing/2014/main" id="{FB84F0F0-CDBA-C7F6-8623-44F3FCF292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825" r="-1" b="9884"/>
          <a:stretch>
            <a:fillRect/>
          </a:stretch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508F7DC-CA28-4ACE-AF79-D7E98ED1B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B20218-A500-457C-B65C-F3D198B1F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524" y="0"/>
            <a:ext cx="12188952" cy="3652125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D2DB71-ED5E-5572-1481-EFCFA066C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8686796" cy="2334247"/>
          </a:xfrm>
        </p:spPr>
        <p:txBody>
          <a:bodyPr anchor="t"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Empati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D586430-9A5F-5C92-B651-2261ADD36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3552826"/>
            <a:ext cx="8720710" cy="2653653"/>
          </a:xfrm>
        </p:spPr>
        <p:txBody>
          <a:bodyPr anchor="t">
            <a:normAutofit/>
          </a:bodyPr>
          <a:lstStyle/>
          <a:p>
            <a:r>
              <a:rPr lang="da-DK" i="0" dirty="0">
                <a:solidFill>
                  <a:srgbClr val="FFFFFF"/>
                </a:solidFill>
              </a:rPr>
              <a:t>CSN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8686800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99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57396A-81A6-1F8F-D696-7E87C6748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582C07-0C76-9173-3AC5-81E496D4D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Pastel farver i graduerings overflade design">
            <a:extLst>
              <a:ext uri="{FF2B5EF4-FFF2-40B4-BE49-F238E27FC236}">
                <a16:creationId xmlns:a16="http://schemas.microsoft.com/office/drawing/2014/main" id="{A964AAA2-E9E6-BDFF-7C7B-5517BFA553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5835" b="9895"/>
          <a:stretch>
            <a:fillRect/>
          </a:stretch>
        </p:blipFill>
        <p:spPr>
          <a:xfrm>
            <a:off x="-2" y="-2"/>
            <a:ext cx="12192001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ABFACE8-5161-8B54-925D-E3F9BE2A7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B52BF0C-3DDA-F373-AE1B-2E96A6039871}"/>
              </a:ext>
            </a:extLst>
          </p:cNvPr>
          <p:cNvSpPr txBox="1">
            <a:spLocks/>
          </p:cNvSpPr>
          <p:nvPr/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400" dirty="0"/>
              <a:t>Hvad er empati?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CC760FFB-F1FB-DA99-CE41-C32C704A8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374" y="2170444"/>
            <a:ext cx="7351579" cy="3975234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70153AFE-2711-73A8-EB0E-D236AEDDD724}"/>
              </a:ext>
            </a:extLst>
          </p:cNvPr>
          <p:cNvSpPr txBox="1"/>
          <p:nvPr/>
        </p:nvSpPr>
        <p:spPr>
          <a:xfrm>
            <a:off x="296047" y="2244389"/>
            <a:ext cx="41088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Brainstorm med jeres sidemakker.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200" dirty="0"/>
              <a:t>Hvordan adskiller empati sig fra sympati?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Hvad betyder/viser Baron-Cohens klokkekurve?</a:t>
            </a:r>
          </a:p>
        </p:txBody>
      </p:sp>
    </p:spTree>
    <p:extLst>
      <p:ext uri="{BB962C8B-B14F-4D97-AF65-F5344CB8AC3E}">
        <p14:creationId xmlns:p14="http://schemas.microsoft.com/office/powerpoint/2010/main" val="3262625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766924-7B75-B945-752F-F1CAF7FAB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CE36D6C-2027-A79D-A275-3CB130D8B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Pastel farver i graduerings overflade design">
            <a:extLst>
              <a:ext uri="{FF2B5EF4-FFF2-40B4-BE49-F238E27FC236}">
                <a16:creationId xmlns:a16="http://schemas.microsoft.com/office/drawing/2014/main" id="{AF768D54-E1ED-4DC7-0D19-82B494E9458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5835" b="9895"/>
          <a:stretch>
            <a:fillRect/>
          </a:stretch>
        </p:blipFill>
        <p:spPr>
          <a:xfrm>
            <a:off x="-2" y="-2"/>
            <a:ext cx="12192001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F25CE8E-7E4B-A7A8-DD9C-A11EB9477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9C7EC68-3379-51B2-3585-82BB63472686}"/>
              </a:ext>
            </a:extLst>
          </p:cNvPr>
          <p:cNvSpPr txBox="1">
            <a:spLocks/>
          </p:cNvSpPr>
          <p:nvPr/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400" dirty="0"/>
              <a:t>‘</a:t>
            </a:r>
            <a:r>
              <a:rPr lang="da-DK" sz="4400" dirty="0" err="1"/>
              <a:t>Træls’-manden</a:t>
            </a:r>
            <a:endParaRPr lang="da-DK" sz="4400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B3D1725C-4B4A-6597-CEE1-1762B588B948}"/>
              </a:ext>
            </a:extLst>
          </p:cNvPr>
          <p:cNvSpPr txBox="1"/>
          <p:nvPr/>
        </p:nvSpPr>
        <p:spPr>
          <a:xfrm>
            <a:off x="515111" y="2280356"/>
            <a:ext cx="40077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Link til video: </a:t>
            </a:r>
            <a:r>
              <a:rPr lang="da-DK" sz="2400" dirty="0">
                <a:hlinkClick r:id="rId3"/>
              </a:rPr>
              <a:t>https://www.youtube.com/watch?v=lXLYu3Xxifs</a:t>
            </a:r>
            <a:r>
              <a:rPr lang="da-DK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Hvor vil I placere ham på kurven og hvorfor?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899613E-4B92-0B9C-2478-D580F8C10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595" y="2055127"/>
            <a:ext cx="6267646" cy="349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00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3B0BAD-01CD-4A09-0988-76112968D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BC9DB1-8417-0E68-BC74-C7154FD44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Pastel farver i graduerings overflade design">
            <a:extLst>
              <a:ext uri="{FF2B5EF4-FFF2-40B4-BE49-F238E27FC236}">
                <a16:creationId xmlns:a16="http://schemas.microsoft.com/office/drawing/2014/main" id="{1658E9B4-B4E1-00CA-55DA-8E4E3DE8A21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5835" b="9895"/>
          <a:stretch>
            <a:fillRect/>
          </a:stretch>
        </p:blipFill>
        <p:spPr>
          <a:xfrm>
            <a:off x="-2" y="-2"/>
            <a:ext cx="12192001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2B91B0-7D77-69D5-8CF3-C3262EBDA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AD0AB28-1C23-C69E-0F39-4BD6B9D423C8}"/>
              </a:ext>
            </a:extLst>
          </p:cNvPr>
          <p:cNvSpPr txBox="1">
            <a:spLocks/>
          </p:cNvSpPr>
          <p:nvPr/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400" dirty="0"/>
              <a:t>Summeøvelse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D4E8FD05-9411-63EB-6F27-4437220A92DB}"/>
              </a:ext>
            </a:extLst>
          </p:cNvPr>
          <p:cNvSpPr txBox="1"/>
          <p:nvPr/>
        </p:nvSpPr>
        <p:spPr>
          <a:xfrm>
            <a:off x="515111" y="2280356"/>
            <a:ext cx="53229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Kan man udføre onde handlinger, hvis man har høj empati? Hvordan?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Kan det give problemer at have for høj empati?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200" dirty="0"/>
              <a:t>Er der nogle former for jobs, hvor det kan være en ulempe?</a:t>
            </a:r>
          </a:p>
        </p:txBody>
      </p:sp>
      <p:pic>
        <p:nvPicPr>
          <p:cNvPr id="1026" name="Picture 2" descr="Børn og unge arrangerer slåskampe">
            <a:extLst>
              <a:ext uri="{FF2B5EF4-FFF2-40B4-BE49-F238E27FC236}">
                <a16:creationId xmlns:a16="http://schemas.microsoft.com/office/drawing/2014/main" id="{79DF50D5-EA3E-F4D8-926C-DDCC3DDCB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550" y="1413049"/>
            <a:ext cx="45624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571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DCE4AE-08FE-6122-CE8B-54EAB3025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2C838D-A0C2-D354-437E-45956C355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Pastel farver i graduerings overflade design">
            <a:extLst>
              <a:ext uri="{FF2B5EF4-FFF2-40B4-BE49-F238E27FC236}">
                <a16:creationId xmlns:a16="http://schemas.microsoft.com/office/drawing/2014/main" id="{6CBEC90E-94F1-C867-D276-F2DB20ADD78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5835" b="9895"/>
          <a:stretch>
            <a:fillRect/>
          </a:stretch>
        </p:blipFill>
        <p:spPr>
          <a:xfrm>
            <a:off x="-2" y="-2"/>
            <a:ext cx="12192001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F80B32-861A-83AF-B588-84AC5B670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33E03A7-556B-B545-0139-B4BE6E9541C7}"/>
              </a:ext>
            </a:extLst>
          </p:cNvPr>
          <p:cNvSpPr txBox="1">
            <a:spLocks/>
          </p:cNvSpPr>
          <p:nvPr/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400" dirty="0"/>
              <a:t>Opgaver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B1052492-5ED3-500F-C860-109D05CE9885}"/>
              </a:ext>
            </a:extLst>
          </p:cNvPr>
          <p:cNvSpPr txBox="1"/>
          <p:nvPr/>
        </p:nvSpPr>
        <p:spPr>
          <a:xfrm>
            <a:off x="515112" y="2280356"/>
            <a:ext cx="50734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Læs kapitlet: ”Opvækstens betydning” (</a:t>
            </a:r>
            <a:r>
              <a:rPr lang="da-DK" sz="2400" dirty="0">
                <a:hlinkClick r:id="rId3"/>
              </a:rPr>
              <a:t>https://psykveje.systime.dk/?id=5633</a:t>
            </a:r>
            <a:r>
              <a:rPr lang="da-DK" sz="2400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Kom derefter med forklaringer på: (1) at nogle har lav empati, og (2) hvordan ondskab og empati hænger sammen, jf. Baron-Cohen.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055FA3E-EEED-252F-16DF-1CD6F49422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901" r="32088"/>
          <a:stretch>
            <a:fillRect/>
          </a:stretch>
        </p:blipFill>
        <p:spPr>
          <a:xfrm>
            <a:off x="5996699" y="1851322"/>
            <a:ext cx="5787188" cy="353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09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146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8" baseType="lpstr">
      <vt:lpstr>Arial</vt:lpstr>
      <vt:lpstr>Bierstadt</vt:lpstr>
      <vt:lpstr>GestaltVTI</vt:lpstr>
      <vt:lpstr>Empati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Clara Nørgaard Madsen (CSN - UCH)</dc:creator>
  <cp:lastModifiedBy>Clara Nørgaard Madsen (CSN - UCH)</cp:lastModifiedBy>
  <cp:revision>6</cp:revision>
  <dcterms:created xsi:type="dcterms:W3CDTF">2025-10-27T07:41:15Z</dcterms:created>
  <dcterms:modified xsi:type="dcterms:W3CDTF">2025-10-27T10:44:31Z</dcterms:modified>
</cp:coreProperties>
</file>