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6" r:id="rId2"/>
    <p:sldId id="259" r:id="rId3"/>
    <p:sldId id="260" r:id="rId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a til typografi 1 - Markerin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660"/>
  </p:normalViewPr>
  <p:slideViewPr>
    <p:cSldViewPr snapToGrid="0">
      <p:cViewPr>
        <p:scale>
          <a:sx n="77" d="100"/>
          <a:sy n="77"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4227220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51727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445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37972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340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4108689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401266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671596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419914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638226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11/17/2025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931424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11/17/2025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‹nr.›</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38948886"/>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2" r:id="rId6"/>
    <p:sldLayoutId id="2147483698" r:id="rId7"/>
    <p:sldLayoutId id="2147483699" r:id="rId8"/>
    <p:sldLayoutId id="2147483700" r:id="rId9"/>
    <p:sldLayoutId id="2147483701" r:id="rId10"/>
    <p:sldLayoutId id="2147483703"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20BB609-EF92-42DB-836C-0699A590B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Pastel farver i graduerings overflade design">
            <a:extLst>
              <a:ext uri="{FF2B5EF4-FFF2-40B4-BE49-F238E27FC236}">
                <a16:creationId xmlns:a16="http://schemas.microsoft.com/office/drawing/2014/main" id="{FB84F0F0-CDBA-C7F6-8623-44F3FCF2920A}"/>
              </a:ext>
            </a:extLst>
          </p:cNvPr>
          <p:cNvPicPr>
            <a:picLocks noChangeAspect="1"/>
          </p:cNvPicPr>
          <p:nvPr/>
        </p:nvPicPr>
        <p:blipFill>
          <a:blip r:embed="rId2"/>
          <a:srcRect t="5825" r="-1" b="9884"/>
          <a:stretch>
            <a:fillRect/>
          </a:stretch>
        </p:blipFill>
        <p:spPr>
          <a:xfrm>
            <a:off x="20" y="10"/>
            <a:ext cx="12188932" cy="6857990"/>
          </a:xfrm>
          <a:prstGeom prst="rect">
            <a:avLst/>
          </a:prstGeom>
        </p:spPr>
      </p:pic>
      <p:sp>
        <p:nvSpPr>
          <p:cNvPr id="18" name="Rectangle 17">
            <a:extLst>
              <a:ext uri="{FF2B5EF4-FFF2-40B4-BE49-F238E27FC236}">
                <a16:creationId xmlns:a16="http://schemas.microsoft.com/office/drawing/2014/main" id="{7508F7DC-CA28-4ACE-AF79-D7E98ED1B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9239" y="-389238"/>
            <a:ext cx="6858000" cy="7636476"/>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AB20218-A500-457C-B65C-F3D198B1F7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1524" y="0"/>
            <a:ext cx="12188952" cy="3652125"/>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6D2DB71-ED5E-5572-1481-EFCFA066C0CE}"/>
              </a:ext>
            </a:extLst>
          </p:cNvPr>
          <p:cNvSpPr>
            <a:spLocks noGrp="1"/>
          </p:cNvSpPr>
          <p:nvPr>
            <p:ph type="ctrTitle"/>
          </p:nvPr>
        </p:nvSpPr>
        <p:spPr>
          <a:xfrm>
            <a:off x="517870" y="978408"/>
            <a:ext cx="8686796" cy="2334247"/>
          </a:xfrm>
        </p:spPr>
        <p:txBody>
          <a:bodyPr anchor="t">
            <a:normAutofit/>
          </a:bodyPr>
          <a:lstStyle/>
          <a:p>
            <a:r>
              <a:rPr lang="da-DK" dirty="0">
                <a:solidFill>
                  <a:srgbClr val="FFFFFF"/>
                </a:solidFill>
              </a:rPr>
              <a:t>Eksamenstræning</a:t>
            </a:r>
          </a:p>
        </p:txBody>
      </p:sp>
      <p:sp>
        <p:nvSpPr>
          <p:cNvPr id="3" name="Undertitel 2">
            <a:extLst>
              <a:ext uri="{FF2B5EF4-FFF2-40B4-BE49-F238E27FC236}">
                <a16:creationId xmlns:a16="http://schemas.microsoft.com/office/drawing/2014/main" id="{1D586430-9A5F-5C92-B651-2261ADD3667A}"/>
              </a:ext>
            </a:extLst>
          </p:cNvPr>
          <p:cNvSpPr>
            <a:spLocks noGrp="1"/>
          </p:cNvSpPr>
          <p:nvPr>
            <p:ph type="subTitle" idx="1"/>
          </p:nvPr>
        </p:nvSpPr>
        <p:spPr>
          <a:xfrm>
            <a:off x="517870" y="3552826"/>
            <a:ext cx="8720710" cy="2653653"/>
          </a:xfrm>
        </p:spPr>
        <p:txBody>
          <a:bodyPr anchor="t">
            <a:normAutofit/>
          </a:bodyPr>
          <a:lstStyle/>
          <a:p>
            <a:r>
              <a:rPr lang="da-DK" i="0" dirty="0">
                <a:solidFill>
                  <a:srgbClr val="FFFFFF"/>
                </a:solidFill>
              </a:rPr>
              <a:t>CSN</a:t>
            </a:r>
          </a:p>
        </p:txBody>
      </p:sp>
      <p:sp>
        <p:nvSpPr>
          <p:cNvPr id="22" name="Rectangle 21">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8686800"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799936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57396A-81A6-1F8F-D696-7E87C6748D3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582C07-0C76-9173-3AC5-81E496D4D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Pastel farver i graduerings overflade design">
            <a:extLst>
              <a:ext uri="{FF2B5EF4-FFF2-40B4-BE49-F238E27FC236}">
                <a16:creationId xmlns:a16="http://schemas.microsoft.com/office/drawing/2014/main" id="{A964AAA2-E9E6-BDFF-7C7B-5517BFA5533D}"/>
              </a:ext>
            </a:extLst>
          </p:cNvPr>
          <p:cNvPicPr>
            <a:picLocks noChangeAspect="1"/>
          </p:cNvPicPr>
          <p:nvPr/>
        </p:nvPicPr>
        <p:blipFill>
          <a:blip r:embed="rId2">
            <a:alphaModFix amt="40000"/>
          </a:blip>
          <a:srcRect t="5835" b="9895"/>
          <a:stretch>
            <a:fillRect/>
          </a:stretch>
        </p:blipFill>
        <p:spPr>
          <a:xfrm>
            <a:off x="-2" y="-2"/>
            <a:ext cx="12192001" cy="6858001"/>
          </a:xfrm>
          <a:prstGeom prst="rect">
            <a:avLst/>
          </a:prstGeom>
        </p:spPr>
      </p:pic>
      <p:sp>
        <p:nvSpPr>
          <p:cNvPr id="11" name="Rectangle 10">
            <a:extLst>
              <a:ext uri="{FF2B5EF4-FFF2-40B4-BE49-F238E27FC236}">
                <a16:creationId xmlns:a16="http://schemas.microsoft.com/office/drawing/2014/main" id="{DABFACE8-5161-8B54-925D-E3F9BE2A76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el 1">
            <a:extLst>
              <a:ext uri="{FF2B5EF4-FFF2-40B4-BE49-F238E27FC236}">
                <a16:creationId xmlns:a16="http://schemas.microsoft.com/office/drawing/2014/main" id="{8B52BF0C-3DDA-F373-AE1B-2E96A6039871}"/>
              </a:ext>
            </a:extLst>
          </p:cNvPr>
          <p:cNvSpPr txBox="1">
            <a:spLocks/>
          </p:cNvSpPr>
          <p:nvPr/>
        </p:nvSpPr>
        <p:spPr>
          <a:xfrm>
            <a:off x="521208" y="978408"/>
            <a:ext cx="11155680" cy="1463040"/>
          </a:xfrm>
          <a:prstGeom prst="rect">
            <a:avLst/>
          </a:prstGeom>
        </p:spPr>
        <p:txBody>
          <a:bodyPr vert="horz" lIns="91440" tIns="45720" rIns="91440" bIns="45720" rtlCol="0" anchor="t">
            <a:normAutofit/>
          </a:bodyPr>
          <a:lstStyle>
            <a:lvl1pPr algn="l" defTabSz="914400" rtl="0" eaLnBrk="1" latinLnBrk="0" hangingPunct="1">
              <a:lnSpc>
                <a:spcPct val="100000"/>
              </a:lnSpc>
              <a:spcBef>
                <a:spcPct val="0"/>
              </a:spcBef>
              <a:buNone/>
              <a:defRPr sz="7200" b="1" kern="1200">
                <a:solidFill>
                  <a:schemeClr val="tx1"/>
                </a:solidFill>
                <a:latin typeface="+mj-lt"/>
                <a:ea typeface="+mj-ea"/>
                <a:cs typeface="+mj-cs"/>
              </a:defRPr>
            </a:lvl1pPr>
          </a:lstStyle>
          <a:p>
            <a:r>
              <a:rPr lang="da-DK" sz="4400" dirty="0"/>
              <a:t>Eksamen i psykologi C</a:t>
            </a:r>
          </a:p>
        </p:txBody>
      </p:sp>
      <p:sp>
        <p:nvSpPr>
          <p:cNvPr id="14" name="Tekstfelt 13">
            <a:extLst>
              <a:ext uri="{FF2B5EF4-FFF2-40B4-BE49-F238E27FC236}">
                <a16:creationId xmlns:a16="http://schemas.microsoft.com/office/drawing/2014/main" id="{70153AFE-2711-73A8-EB0E-D236AEDDD724}"/>
              </a:ext>
            </a:extLst>
          </p:cNvPr>
          <p:cNvSpPr txBox="1"/>
          <p:nvPr/>
        </p:nvSpPr>
        <p:spPr>
          <a:xfrm>
            <a:off x="296047" y="2244389"/>
            <a:ext cx="10932392" cy="3693319"/>
          </a:xfrm>
          <a:prstGeom prst="rect">
            <a:avLst/>
          </a:prstGeom>
          <a:noFill/>
        </p:spPr>
        <p:txBody>
          <a:bodyPr wrap="square" rtlCol="0">
            <a:spAutoFit/>
          </a:bodyPr>
          <a:lstStyle/>
          <a:p>
            <a:pPr marL="285750" indent="-285750">
              <a:buFont typeface="Arial" panose="020B0604020202020204" pitchFamily="34" charset="0"/>
              <a:buChar char="•"/>
            </a:pPr>
            <a:r>
              <a:rPr lang="da-DK" sz="2400" dirty="0"/>
              <a:t>Mundtlig prøve på 24 minutter med en forberedelsestid på 48 minutter.</a:t>
            </a:r>
          </a:p>
          <a:p>
            <a:pPr marL="285750" indent="-285750">
              <a:buFont typeface="Arial" panose="020B0604020202020204" pitchFamily="34" charset="0"/>
              <a:buChar char="•"/>
            </a:pPr>
            <a:endParaRPr lang="da-DK" sz="2400" dirty="0"/>
          </a:p>
          <a:p>
            <a:pPr marL="285750" indent="-285750">
              <a:buFont typeface="Arial" panose="020B0604020202020204" pitchFamily="34" charset="0"/>
              <a:buChar char="•"/>
            </a:pPr>
            <a:r>
              <a:rPr lang="da-DK" sz="2400" dirty="0"/>
              <a:t>Inden fordybelsestiden trækker du en opgave, hvor der er anført et af de temaer, vi har arbejdet med. Til opgaven hører en række underspørgsmål og noget bilagsmateriale. Du må have alle hjælpemidler med til fordybelsestiden.</a:t>
            </a:r>
          </a:p>
          <a:p>
            <a:pPr marL="285750" indent="-285750">
              <a:buFont typeface="Arial" panose="020B0604020202020204" pitchFamily="34" charset="0"/>
              <a:buChar char="•"/>
            </a:pPr>
            <a:endParaRPr lang="da-DK" sz="2400" dirty="0"/>
          </a:p>
          <a:p>
            <a:pPr marL="742950" lvl="1" indent="-285750">
              <a:buFont typeface="Arial" panose="020B0604020202020204" pitchFamily="34" charset="0"/>
              <a:buChar char="•"/>
            </a:pPr>
            <a:r>
              <a:rPr lang="da-DK" sz="2200" dirty="0"/>
              <a:t>Starter med en mundtlig præsentation af det, du har forberedt (ca. 7-8 minutter).</a:t>
            </a:r>
          </a:p>
          <a:p>
            <a:pPr marL="742950" lvl="1" indent="-285750">
              <a:buFont typeface="Arial" panose="020B0604020202020204" pitchFamily="34" charset="0"/>
              <a:buChar char="•"/>
            </a:pPr>
            <a:r>
              <a:rPr lang="da-DK" sz="2200" dirty="0"/>
              <a:t>Resten er en samtale mellem eksaminand, eksaminator og censor.</a:t>
            </a:r>
          </a:p>
          <a:p>
            <a:pPr marL="742950" lvl="1" indent="-285750">
              <a:buFont typeface="Arial" panose="020B0604020202020204" pitchFamily="34" charset="0"/>
              <a:buChar char="•"/>
            </a:pPr>
            <a:r>
              <a:rPr lang="da-DK" sz="2200" dirty="0"/>
              <a:t>Votering.</a:t>
            </a:r>
          </a:p>
          <a:p>
            <a:pPr marL="285750" indent="-285750">
              <a:buFont typeface="Arial" panose="020B0604020202020204" pitchFamily="34" charset="0"/>
              <a:buChar char="•"/>
            </a:pPr>
            <a:endParaRPr lang="da-DK" sz="2400" dirty="0"/>
          </a:p>
        </p:txBody>
      </p:sp>
    </p:spTree>
    <p:extLst>
      <p:ext uri="{BB962C8B-B14F-4D97-AF65-F5344CB8AC3E}">
        <p14:creationId xmlns:p14="http://schemas.microsoft.com/office/powerpoint/2010/main" val="326262532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766924-7B75-B945-752F-F1CAF7FAB7D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CE36D6C-2027-A79D-A275-3CB130D8BE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Pastel farver i graduerings overflade design">
            <a:extLst>
              <a:ext uri="{FF2B5EF4-FFF2-40B4-BE49-F238E27FC236}">
                <a16:creationId xmlns:a16="http://schemas.microsoft.com/office/drawing/2014/main" id="{AF768D54-E1ED-4DC7-0D19-82B494E94587}"/>
              </a:ext>
            </a:extLst>
          </p:cNvPr>
          <p:cNvPicPr>
            <a:picLocks noChangeAspect="1"/>
          </p:cNvPicPr>
          <p:nvPr/>
        </p:nvPicPr>
        <p:blipFill>
          <a:blip r:embed="rId2">
            <a:alphaModFix amt="40000"/>
          </a:blip>
          <a:srcRect t="5835" b="9895"/>
          <a:stretch>
            <a:fillRect/>
          </a:stretch>
        </p:blipFill>
        <p:spPr>
          <a:xfrm>
            <a:off x="-2" y="-2"/>
            <a:ext cx="12192001" cy="6858001"/>
          </a:xfrm>
          <a:prstGeom prst="rect">
            <a:avLst/>
          </a:prstGeom>
        </p:spPr>
      </p:pic>
      <p:sp>
        <p:nvSpPr>
          <p:cNvPr id="11" name="Rectangle 10">
            <a:extLst>
              <a:ext uri="{FF2B5EF4-FFF2-40B4-BE49-F238E27FC236}">
                <a16:creationId xmlns:a16="http://schemas.microsoft.com/office/drawing/2014/main" id="{6F25CE8E-7E4B-A7A8-DD9C-A11EB94777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el 1">
            <a:extLst>
              <a:ext uri="{FF2B5EF4-FFF2-40B4-BE49-F238E27FC236}">
                <a16:creationId xmlns:a16="http://schemas.microsoft.com/office/drawing/2014/main" id="{99C7EC68-3379-51B2-3585-82BB63472686}"/>
              </a:ext>
            </a:extLst>
          </p:cNvPr>
          <p:cNvSpPr txBox="1">
            <a:spLocks/>
          </p:cNvSpPr>
          <p:nvPr/>
        </p:nvSpPr>
        <p:spPr>
          <a:xfrm>
            <a:off x="521208" y="978408"/>
            <a:ext cx="11155680" cy="1463040"/>
          </a:xfrm>
          <a:prstGeom prst="rect">
            <a:avLst/>
          </a:prstGeom>
        </p:spPr>
        <p:txBody>
          <a:bodyPr vert="horz" lIns="91440" tIns="45720" rIns="91440" bIns="45720" rtlCol="0" anchor="t">
            <a:normAutofit/>
          </a:bodyPr>
          <a:lstStyle>
            <a:lvl1pPr algn="l" defTabSz="914400" rtl="0" eaLnBrk="1" latinLnBrk="0" hangingPunct="1">
              <a:lnSpc>
                <a:spcPct val="100000"/>
              </a:lnSpc>
              <a:spcBef>
                <a:spcPct val="0"/>
              </a:spcBef>
              <a:buNone/>
              <a:defRPr sz="7200" b="1" kern="1200">
                <a:solidFill>
                  <a:schemeClr val="tx1"/>
                </a:solidFill>
                <a:latin typeface="+mj-lt"/>
                <a:ea typeface="+mj-ea"/>
                <a:cs typeface="+mj-cs"/>
              </a:defRPr>
            </a:lvl1pPr>
          </a:lstStyle>
          <a:p>
            <a:r>
              <a:rPr lang="da-DK" sz="4400" dirty="0"/>
              <a:t>Eksempel</a:t>
            </a:r>
          </a:p>
        </p:txBody>
      </p:sp>
      <p:sp>
        <p:nvSpPr>
          <p:cNvPr id="2" name="Tekstfelt 1">
            <a:extLst>
              <a:ext uri="{FF2B5EF4-FFF2-40B4-BE49-F238E27FC236}">
                <a16:creationId xmlns:a16="http://schemas.microsoft.com/office/drawing/2014/main" id="{B3D1725C-4B4A-6597-CEE1-1762B588B948}"/>
              </a:ext>
            </a:extLst>
          </p:cNvPr>
          <p:cNvSpPr txBox="1"/>
          <p:nvPr/>
        </p:nvSpPr>
        <p:spPr>
          <a:xfrm>
            <a:off x="515112" y="1974911"/>
            <a:ext cx="11789532" cy="4727576"/>
          </a:xfrm>
          <a:prstGeom prst="rect">
            <a:avLst/>
          </a:prstGeom>
          <a:noFill/>
        </p:spPr>
        <p:txBody>
          <a:bodyPr wrap="square" rtlCol="0">
            <a:spAutoFit/>
          </a:bodyPr>
          <a:lstStyle/>
          <a:p>
            <a:pPr>
              <a:lnSpc>
                <a:spcPct val="107000"/>
              </a:lnSpc>
              <a:spcAft>
                <a:spcPts val="800"/>
              </a:spcAft>
            </a:pPr>
            <a:r>
              <a:rPr lang="da-DK" sz="2400" b="1" dirty="0">
                <a:latin typeface="Times New Roman" panose="02020603050405020304" pitchFamily="18" charset="0"/>
                <a:ea typeface="Calibri" panose="020F0502020204030204" pitchFamily="34" charset="0"/>
                <a:cs typeface="Times New Roman" panose="02020603050405020304" pitchFamily="18" charset="0"/>
              </a:rPr>
              <a:t>Spørgsmål 2</a:t>
            </a: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2400" dirty="0">
                <a:latin typeface="Times New Roman" panose="02020603050405020304" pitchFamily="18" charset="0"/>
                <a:ea typeface="Calibri" panose="020F0502020204030204" pitchFamily="34" charset="0"/>
                <a:cs typeface="Times New Roman" panose="02020603050405020304" pitchFamily="18" charset="0"/>
              </a:rPr>
              <a:t>Tema: Ondskab – hvordan forklarer vi onde handlinger? </a:t>
            </a: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arenR"/>
            </a:pPr>
            <a:r>
              <a:rPr lang="da-DK" sz="2400" dirty="0">
                <a:latin typeface="Times New Roman" panose="02020603050405020304" pitchFamily="18" charset="0"/>
                <a:ea typeface="Calibri" panose="020F0502020204030204" pitchFamily="34" charset="0"/>
                <a:cs typeface="Times New Roman" panose="02020603050405020304" pitchFamily="18" charset="0"/>
              </a:rPr>
              <a:t>Gør rede for psykologiske problemstillinger, der kommer til udtryk i bilagsmaterialet. </a:t>
            </a:r>
            <a:br>
              <a:rPr lang="da-DK" sz="2400" dirty="0">
                <a:latin typeface="Times New Roman" panose="02020603050405020304" pitchFamily="18" charset="0"/>
                <a:ea typeface="Calibri" panose="020F0502020204030204" pitchFamily="34" charset="0"/>
                <a:cs typeface="Times New Roman" panose="02020603050405020304" pitchFamily="18" charset="0"/>
              </a:rPr>
            </a:br>
            <a:br>
              <a:rPr lang="da-DK" sz="2400" dirty="0">
                <a:latin typeface="Times New Roman" panose="02020603050405020304" pitchFamily="18" charset="0"/>
                <a:ea typeface="Calibri" panose="020F0502020204030204" pitchFamily="34" charset="0"/>
                <a:cs typeface="Times New Roman" panose="02020603050405020304" pitchFamily="18" charset="0"/>
              </a:rPr>
            </a:b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arenR"/>
            </a:pPr>
            <a:r>
              <a:rPr lang="da-DK" sz="2400" dirty="0">
                <a:latin typeface="Times New Roman" panose="02020603050405020304" pitchFamily="18" charset="0"/>
                <a:ea typeface="Calibri" panose="020F0502020204030204" pitchFamily="34" charset="0"/>
                <a:cs typeface="Times New Roman" panose="02020603050405020304" pitchFamily="18" charset="0"/>
              </a:rPr>
              <a:t>Inddrag relevant psykologisk teori til at forklare og analysere disse problemstillinger.</a:t>
            </a:r>
            <a:br>
              <a:rPr lang="da-DK" sz="2400" dirty="0">
                <a:latin typeface="Times New Roman" panose="02020603050405020304" pitchFamily="18" charset="0"/>
                <a:ea typeface="Calibri" panose="020F0502020204030204" pitchFamily="34" charset="0"/>
                <a:cs typeface="Times New Roman" panose="02020603050405020304" pitchFamily="18" charset="0"/>
              </a:rPr>
            </a:br>
            <a:br>
              <a:rPr lang="da-DK" sz="2400" dirty="0">
                <a:latin typeface="Times New Roman" panose="02020603050405020304" pitchFamily="18" charset="0"/>
                <a:ea typeface="Calibri" panose="020F0502020204030204" pitchFamily="34" charset="0"/>
                <a:cs typeface="Times New Roman" panose="02020603050405020304" pitchFamily="18" charset="0"/>
              </a:rPr>
            </a:b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arenR"/>
            </a:pPr>
            <a:r>
              <a:rPr lang="da-DK" sz="2400" dirty="0">
                <a:latin typeface="Times New Roman" panose="02020603050405020304" pitchFamily="18" charset="0"/>
                <a:ea typeface="Calibri" panose="020F0502020204030204" pitchFamily="34" charset="0"/>
                <a:cs typeface="Times New Roman" panose="02020603050405020304" pitchFamily="18" charset="0"/>
              </a:rPr>
              <a:t>Diskutér med brug af relevant psykologisk viden, om alle mennesker kan drives til at begå ondskabsfulde handlinger mod andre.</a:t>
            </a:r>
            <a:endParaRPr lang="da-DK"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580002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238</TotalTime>
  <Words>151</Words>
  <Application>Microsoft Office PowerPoint</Application>
  <PresentationFormat>Widescreen</PresentationFormat>
  <Paragraphs>17</Paragraphs>
  <Slides>3</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3</vt:i4>
      </vt:variant>
    </vt:vector>
  </HeadingPairs>
  <TitlesOfParts>
    <vt:vector size="8" baseType="lpstr">
      <vt:lpstr>Arial</vt:lpstr>
      <vt:lpstr>Bierstadt</vt:lpstr>
      <vt:lpstr>Calibri</vt:lpstr>
      <vt:lpstr>Times New Roman</vt:lpstr>
      <vt:lpstr>GestaltVTI</vt:lpstr>
      <vt:lpstr>Eksamenstræning</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Clara Nørgaard Madsen (CSN - UCH)</dc:creator>
  <cp:lastModifiedBy>Clara Nørgaard Madsen (CSN - UCH)</cp:lastModifiedBy>
  <cp:revision>15</cp:revision>
  <dcterms:created xsi:type="dcterms:W3CDTF">2025-10-27T07:41:15Z</dcterms:created>
  <dcterms:modified xsi:type="dcterms:W3CDTF">2025-11-17T08:53:31Z</dcterms:modified>
</cp:coreProperties>
</file>