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1" r:id="rId5"/>
    <p:sldId id="277" r:id="rId6"/>
    <p:sldId id="278" r:id="rId7"/>
    <p:sldId id="275" r:id="rId8"/>
    <p:sldId id="280" r:id="rId9"/>
    <p:sldId id="281" r:id="rId10"/>
    <p:sldId id="283" r:id="rId11"/>
    <p:sldId id="279" r:id="rId12"/>
    <p:sldId id="260" r:id="rId13"/>
    <p:sldId id="272" r:id="rId14"/>
    <p:sldId id="276" r:id="rId15"/>
    <p:sldId id="262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DD958-BD78-4DC3-9521-23BCA45CA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30D307-2F58-443F-B925-E8A26ABAC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E1053F-74EE-447D-8FD7-582309D4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7FB07E-D906-4DEF-A86A-9B61E071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F2548C-ED17-4FA0-8F82-7D1B5552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8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D5BB5-C473-41C5-AF43-60EB180F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2C3D161-89F8-46B4-92DC-6106E570F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05D4B7-41C4-4E20-A886-E187B61B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E74176-CDE8-47AF-8234-DF405F5F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89FF85-EB66-440D-9234-3A6F1C34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00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E83506D-BAC4-4444-BDD1-338AE5A89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02EAF1E-45D1-46B4-B4DF-7CC3253A0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A97EB8-D2A0-4732-A534-907F0686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69B7EB-1631-4D0E-8C78-61DC6E83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667D61-F511-4B56-B310-46B3B9F6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3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1E933-FF3E-4116-B4E9-090B6D97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0F6F5E-EE42-407F-8837-F2EC49DD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B6014C-7D6E-478A-BF9F-0461C9C7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45979F-CC18-4A49-87B7-2ECDCF31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410CC4-4EA1-4F39-B926-F8412841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23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8C8B7-E986-4426-9A87-E535121B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2E211B-7A53-45C9-86FE-AD9AAEB2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884D49-7A4F-449C-A8E8-51D68B24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3AB2CC-0DD0-442B-8CEA-072E6D85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B4785D-F06A-4A41-90DE-ACE3A981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8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376CD-A74B-4451-B720-4246C481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4F110D-2182-4163-AE77-A01621314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C6BB3B-25FD-4CE5-B301-7F6E3E7D0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898BC7-4F23-4705-B3CE-3B472649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09B595-E65D-480D-9D28-E2861136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601C0D-0E13-468F-B6F8-875846D2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68876-77BA-46E0-B6B1-00D3DEF1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97C780-F79E-4E30-B701-846138E3A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0F362D-E752-4BED-A00F-A2202460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1DBEF4C-E13A-4B38-AD30-585B31B5E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DDBD5F-8731-4C4B-9B86-E8646BB9E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91BA07-56E1-43F8-BFB6-92107915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A31C156-C267-4D2D-B52C-01431AEA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4F993CB-F6B2-4041-AFFE-28BFB5E8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49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EB99D-4B15-4EA4-9574-49D9689A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362C849-FB12-4B36-9ECF-2E09EB6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736EBE-2FC4-4717-9F14-95EB71D9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653AA9-EE3D-47DF-AF47-3F4979AD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93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92A249-2C35-4110-A727-DD4B5718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A6EBB0D-A600-4B8D-BF66-DB80AEC2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13929CB-0B41-4979-86B5-0631737F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5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EE80E-70AE-4652-B296-CD0188BC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CF1435-73F7-4F94-8A45-3CA73A6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5845D9-A6C8-47B2-8B22-53CB82A86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E18029-9EA1-4572-A2BE-CD53CE23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8AE3EF-F5FC-46AB-859A-DD887C68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95C008-3CDD-423A-92F8-D5B19149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8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C0CC9-D629-47C3-9E6A-3D491CDB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EF89FDE-D446-4F0F-83EA-036EEA098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1DED27-8082-437F-ABAC-75757EA6B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18DAAB-3A85-48FA-A879-4AAA266D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D08533A-C277-4A30-A969-9C383E9F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658F87-0434-46EA-BA6D-A4979306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25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BE46FC2-E244-4325-8A4C-FB69C031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84E809-5BDC-4CEB-BB7D-6358CA44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6AE37E-AED6-40EE-8CF2-116E15BF8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D339-7D4F-4EE1-8C6C-59B328A75144}" type="datetimeFigureOut">
              <a:rPr lang="da-DK" smtClean="0"/>
              <a:t>06-01-2026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64C53F-E1AC-45E1-8774-498FD3198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227009-D2FA-4B62-A6CE-F712976C8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A1F4-0F72-422E-872F-09238834E2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43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hyu6nlGt8&amp;ab_channel=ScientificAmerican" TargetMode="External"/><Relationship Id="rId2" Type="http://schemas.openxmlformats.org/officeDocument/2006/relationships/hyperlink" Target="https://www.youtube.com/watch?v=Ttd0YjXF0no&amp;ab_channel=SteveMoul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motion.com/video/x2mxkr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5" name="Picture 4" descr="En Labyrinth øverst">
            <a:extLst>
              <a:ext uri="{FF2B5EF4-FFF2-40B4-BE49-F238E27FC236}">
                <a16:creationId xmlns:a16="http://schemas.microsoft.com/office/drawing/2014/main" id="{DE495F34-6B71-0F26-8F7C-9745624C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83" b="6748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08F484-4047-4DBF-8369-F9C1F16B6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10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6600" b="1" noProof="0" dirty="0">
                <a:solidFill>
                  <a:srgbClr val="FFFFFF"/>
                </a:solidFill>
              </a:rPr>
              <a:t>Perception</a:t>
            </a:r>
            <a:endParaRPr lang="da-DK" sz="5200" b="1" noProof="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26F62F-0F4A-4280-880B-2D4416A95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3559577"/>
            <a:ext cx="10058400" cy="2640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a-DK" sz="2000" noProof="0" dirty="0">
                <a:solidFill>
                  <a:srgbClr val="FFFFFF"/>
                </a:solidFill>
              </a:rPr>
              <a:t>Perception</a:t>
            </a:r>
          </a:p>
          <a:p>
            <a:pPr marL="342900" indent="-342900">
              <a:buFontTx/>
              <a:buChar char="-"/>
            </a:pPr>
            <a:r>
              <a:rPr lang="da-DK" sz="2000" noProof="0" dirty="0">
                <a:solidFill>
                  <a:srgbClr val="FFFFFF"/>
                </a:solidFill>
              </a:rPr>
              <a:t>Top </a:t>
            </a:r>
            <a:r>
              <a:rPr lang="da-DK" sz="2000" noProof="0" dirty="0" err="1">
                <a:solidFill>
                  <a:srgbClr val="FFFFFF"/>
                </a:solidFill>
              </a:rPr>
              <a:t>down</a:t>
            </a:r>
            <a:r>
              <a:rPr lang="da-DK" sz="2000" noProof="0" dirty="0">
                <a:solidFill>
                  <a:srgbClr val="FFFFFF"/>
                </a:solidFill>
              </a:rPr>
              <a:t> og </a:t>
            </a:r>
            <a:r>
              <a:rPr lang="da-DK" sz="2000" noProof="0" dirty="0" err="1">
                <a:solidFill>
                  <a:srgbClr val="FFFFFF"/>
                </a:solidFill>
              </a:rPr>
              <a:t>bottom</a:t>
            </a:r>
            <a:r>
              <a:rPr lang="da-DK" sz="2000" noProof="0" dirty="0">
                <a:solidFill>
                  <a:srgbClr val="FFFFFF"/>
                </a:solidFill>
              </a:rPr>
              <a:t> up: Optiske illusioner</a:t>
            </a:r>
          </a:p>
          <a:p>
            <a:pPr marL="342900" indent="-342900">
              <a:buFontTx/>
              <a:buChar char="-"/>
            </a:pPr>
            <a:r>
              <a:rPr lang="da-DK" sz="2000" noProof="0" dirty="0">
                <a:solidFill>
                  <a:srgbClr val="FFFFFF"/>
                </a:solidFill>
              </a:rPr>
              <a:t>Automatiserede og kontrollerede processer: </a:t>
            </a:r>
            <a:r>
              <a:rPr lang="da-DK" sz="2000" noProof="0" dirty="0" err="1">
                <a:solidFill>
                  <a:srgbClr val="FFFFFF"/>
                </a:solidFill>
              </a:rPr>
              <a:t>Stroop</a:t>
            </a:r>
            <a:r>
              <a:rPr lang="da-DK" sz="2000" noProof="0" dirty="0">
                <a:solidFill>
                  <a:srgbClr val="FFFFFF"/>
                </a:solidFill>
              </a:rPr>
              <a:t>-effekten</a:t>
            </a:r>
          </a:p>
          <a:p>
            <a:pPr marL="342900" indent="-342900">
              <a:buFontTx/>
              <a:buChar char="-"/>
            </a:pPr>
            <a:r>
              <a:rPr lang="da-DK" sz="2000" noProof="0" dirty="0" err="1">
                <a:solidFill>
                  <a:srgbClr val="FFFFFF"/>
                </a:solidFill>
              </a:rPr>
              <a:t>Ames</a:t>
            </a:r>
            <a:r>
              <a:rPr lang="da-DK" sz="2000" noProof="0" dirty="0">
                <a:solidFill>
                  <a:srgbClr val="FFFFFF"/>
                </a:solidFill>
              </a:rPr>
              <a:t> Room </a:t>
            </a:r>
          </a:p>
          <a:p>
            <a:r>
              <a:rPr lang="da-DK" sz="2000" noProof="0" dirty="0">
                <a:solidFill>
                  <a:srgbClr val="FFFFFF"/>
                </a:solidFill>
              </a:rPr>
              <a:t>- Begrebslisten</a:t>
            </a:r>
          </a:p>
        </p:txBody>
      </p:sp>
    </p:spTree>
    <p:extLst>
      <p:ext uri="{BB962C8B-B14F-4D97-AF65-F5344CB8AC3E}">
        <p14:creationId xmlns:p14="http://schemas.microsoft.com/office/powerpoint/2010/main" val="76481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udendørs, pattedyr, skitse, tegning&#10;&#10;AI-genereret indhold kan være ukorrekt.">
            <a:extLst>
              <a:ext uri="{FF2B5EF4-FFF2-40B4-BE49-F238E27FC236}">
                <a16:creationId xmlns:a16="http://schemas.microsoft.com/office/drawing/2014/main" id="{42FBD448-536B-FC1C-5AF5-DE93D56F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43706"/>
            <a:ext cx="4777381" cy="320084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A0B3F2-7B6E-5CA3-4A81-1FAC109D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Top down- eller </a:t>
            </a:r>
            <a:r>
              <a:rPr lang="da-DK" dirty="0" err="1"/>
              <a:t>bottom</a:t>
            </a:r>
            <a:r>
              <a:rPr lang="da-DK" dirty="0"/>
              <a:t> up-proces?</a:t>
            </a:r>
          </a:p>
          <a:p>
            <a:endParaRPr lang="da-DK" dirty="0"/>
          </a:p>
          <a:p>
            <a:r>
              <a:rPr lang="da-DK" sz="2400" dirty="0"/>
              <a:t>Når man først ser billedet, virker det som tilfældige sorte pletter på en hvid baggrund (</a:t>
            </a:r>
            <a:r>
              <a:rPr lang="da-DK" sz="2400" dirty="0" err="1"/>
              <a:t>bottom</a:t>
            </a:r>
            <a:r>
              <a:rPr lang="da-DK" sz="2400" dirty="0"/>
              <a:t>-up giver os kun rå visuelle data).</a:t>
            </a:r>
          </a:p>
          <a:p>
            <a:r>
              <a:rPr lang="da-DK" sz="2400" dirty="0"/>
              <a:t>For at genkende hunden skal hjernen bruge sin viden om hunde til at organisere pletterne til en meningsfuld figur = top </a:t>
            </a:r>
            <a:r>
              <a:rPr lang="da-DK" sz="2400" dirty="0" err="1"/>
              <a:t>down</a:t>
            </a:r>
            <a:r>
              <a:rPr lang="da-DK" sz="2400" dirty="0"/>
              <a:t>.</a:t>
            </a:r>
          </a:p>
          <a:p>
            <a:endParaRPr lang="da-DK" sz="2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9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Billede 6" descr="Et billede, der indeholder efterår, udendørs, blad, jord&#10;&#10;AI-genereret indhold kan være ukorrekt.">
            <a:extLst>
              <a:ext uri="{FF2B5EF4-FFF2-40B4-BE49-F238E27FC236}">
                <a16:creationId xmlns:a16="http://schemas.microsoft.com/office/drawing/2014/main" id="{8016BB66-79BF-0E2D-6080-5122B9BA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198561"/>
            <a:ext cx="4777381" cy="42911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D0B2B2-2C84-A7E8-CFDA-B0415538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Top down- eller </a:t>
            </a:r>
            <a:r>
              <a:rPr lang="da-DK" dirty="0" err="1"/>
              <a:t>bottom</a:t>
            </a:r>
            <a:r>
              <a:rPr lang="da-DK" dirty="0"/>
              <a:t> up-proces?</a:t>
            </a:r>
          </a:p>
          <a:p>
            <a:endParaRPr lang="da-DK" dirty="0"/>
          </a:p>
          <a:p>
            <a:r>
              <a:rPr lang="da-DK" sz="2400" dirty="0"/>
              <a:t>Bearbejdning af sanseindtryk (visuelle data), hvorefter vi gradvist opdager fuglen – uden at vores viden om solsorte nødvendigvis hjælper os med det samme.</a:t>
            </a:r>
          </a:p>
          <a:p>
            <a:r>
              <a:rPr lang="da-DK" sz="2400" dirty="0"/>
              <a:t>Vi skal finde fuglen ud fra sanseinformation, ikke forventninger = </a:t>
            </a:r>
            <a:r>
              <a:rPr lang="da-DK" sz="2400" dirty="0" err="1"/>
              <a:t>bottom</a:t>
            </a:r>
            <a:r>
              <a:rPr lang="da-DK" sz="2400" dirty="0"/>
              <a:t> up.</a:t>
            </a:r>
          </a:p>
        </p:txBody>
      </p:sp>
    </p:spTree>
    <p:extLst>
      <p:ext uri="{BB962C8B-B14F-4D97-AF65-F5344CB8AC3E}">
        <p14:creationId xmlns:p14="http://schemas.microsoft.com/office/powerpoint/2010/main" val="216169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E834E-5320-4367-9123-663067D5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noProof="0" dirty="0" err="1"/>
              <a:t>Ames</a:t>
            </a:r>
            <a:r>
              <a:rPr lang="da-DK" b="1" noProof="0" dirty="0"/>
              <a:t> </a:t>
            </a:r>
            <a:r>
              <a:rPr lang="da-DK" b="1" noProof="0" dirty="0" err="1"/>
              <a:t>room</a:t>
            </a:r>
            <a:r>
              <a:rPr lang="da-DK" b="1" noProof="0" dirty="0"/>
              <a:t> illusion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0BCE94-D57F-455C-A80A-739951C48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noProof="0" dirty="0"/>
              <a:t>Vi ser to videoer, som omhandler ”</a:t>
            </a:r>
            <a:r>
              <a:rPr lang="da-DK" noProof="0" dirty="0" err="1"/>
              <a:t>Ames</a:t>
            </a:r>
            <a:r>
              <a:rPr lang="da-DK" noProof="0" dirty="0"/>
              <a:t> </a:t>
            </a:r>
            <a:r>
              <a:rPr lang="da-DK" noProof="0" dirty="0" err="1"/>
              <a:t>room</a:t>
            </a:r>
            <a:r>
              <a:rPr lang="da-DK" noProof="0" dirty="0"/>
              <a:t> illusion” </a:t>
            </a:r>
          </a:p>
          <a:p>
            <a:pPr marL="0" indent="0">
              <a:buNone/>
            </a:pPr>
            <a:endParaRPr lang="da-DK" noProof="0" dirty="0"/>
          </a:p>
          <a:p>
            <a:pPr marL="0" indent="0">
              <a:lnSpc>
                <a:spcPct val="170000"/>
              </a:lnSpc>
              <a:buNone/>
            </a:pPr>
            <a:r>
              <a:rPr lang="da-DK" noProof="0" dirty="0"/>
              <a:t>Mens vi ser videoen:</a:t>
            </a:r>
          </a:p>
          <a:p>
            <a:pPr>
              <a:lnSpc>
                <a:spcPct val="170000"/>
              </a:lnSpc>
            </a:pPr>
            <a:r>
              <a:rPr lang="da-DK" b="1" noProof="0" dirty="0"/>
              <a:t>Hvad er </a:t>
            </a:r>
            <a:r>
              <a:rPr lang="da-DK" b="1" noProof="0" dirty="0" err="1"/>
              <a:t>Ames</a:t>
            </a:r>
            <a:r>
              <a:rPr lang="da-DK" b="1" noProof="0" dirty="0"/>
              <a:t> </a:t>
            </a:r>
            <a:r>
              <a:rPr lang="da-DK" b="1" noProof="0" dirty="0" err="1"/>
              <a:t>room</a:t>
            </a:r>
            <a:r>
              <a:rPr lang="da-DK" b="1" noProof="0" dirty="0"/>
              <a:t> illusion, og hvordan fungerer det?</a:t>
            </a:r>
          </a:p>
          <a:p>
            <a:pPr>
              <a:lnSpc>
                <a:spcPct val="170000"/>
              </a:lnSpc>
            </a:pPr>
            <a:r>
              <a:rPr lang="da-DK" b="1" noProof="0" dirty="0"/>
              <a:t>Hvordan hænger det sammen med vores viden om kognitive skemaer (herunder assimilation og akkomodation)?</a:t>
            </a:r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r>
              <a:rPr lang="da-DK" noProof="0" dirty="0">
                <a:hlinkClick r:id="rId2"/>
              </a:rPr>
              <a:t>https://www.youtube.com/watch?v=Ttd0YjXF0no&amp;ab_channel=SteveMould</a:t>
            </a:r>
            <a:r>
              <a:rPr lang="da-DK" noProof="0" dirty="0"/>
              <a:t> </a:t>
            </a:r>
          </a:p>
          <a:p>
            <a:pPr marL="0" indent="0">
              <a:buNone/>
            </a:pPr>
            <a:r>
              <a:rPr lang="da-DK" noProof="0" dirty="0">
                <a:hlinkClick r:id="rId3"/>
              </a:rPr>
              <a:t>https://www.youtube.com/watch?v=gJhyu6nlGt8&amp;ab_channel=ScientificAmerican</a:t>
            </a:r>
            <a:r>
              <a:rPr lang="da-DK" noProof="0" dirty="0"/>
              <a:t> </a:t>
            </a:r>
          </a:p>
          <a:p>
            <a:pPr marL="0" indent="0">
              <a:buNone/>
            </a:pPr>
            <a:r>
              <a:rPr lang="da-DK" noProof="0" dirty="0">
                <a:hlinkClick r:id="rId4"/>
              </a:rPr>
              <a:t>https://www.dailymotion.com/video/x2mxkr9</a:t>
            </a:r>
            <a:r>
              <a:rPr lang="da-DK" noProof="0" dirty="0"/>
              <a:t> </a:t>
            </a:r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5269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Ames Illusion? - Instant Egghead #23 - YouTube">
            <a:extLst>
              <a:ext uri="{FF2B5EF4-FFF2-40B4-BE49-F238E27FC236}">
                <a16:creationId xmlns:a16="http://schemas.microsoft.com/office/drawing/2014/main" id="{86A82CA1-C510-4C26-BA03-954EA8BC4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983" y="1921325"/>
            <a:ext cx="6249900" cy="35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817F34-F44A-453B-8CE6-20889935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1097548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a-DK" sz="3600" b="1" noProof="0" dirty="0" err="1"/>
              <a:t>Ames</a:t>
            </a:r>
            <a:r>
              <a:rPr lang="da-DK" sz="3600" b="1" noProof="0" dirty="0"/>
              <a:t> </a:t>
            </a:r>
            <a:r>
              <a:rPr lang="da-DK" sz="3600" b="1" noProof="0" dirty="0" err="1"/>
              <a:t>room</a:t>
            </a:r>
            <a:r>
              <a:rPr lang="da-DK" sz="3600" b="1" noProof="0" dirty="0"/>
              <a:t> illusion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DEDFE0-BB8D-4C2C-A35B-886847DA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2576986"/>
            <a:ext cx="4605284" cy="318346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Eksperimentet ”</a:t>
            </a:r>
            <a:r>
              <a:rPr lang="da-DK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Ames</a:t>
            </a:r>
            <a:r>
              <a:rPr lang="da-DK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rum” er et eksempel på, at vi under givne omstændigheder ikke kan navigere efter vores kognitive skemaer, og derfor gennem assimilationsprocessen oplever verden anderledes end den er.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967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7829F0-142C-DCC9-C2B5-F561E9D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600" noProof="0" dirty="0"/>
              <a:t>Objektperception 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639BDC-8B6E-8C10-FD5A-4494A222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9079" cy="3320668"/>
          </a:xfrm>
        </p:spPr>
        <p:txBody>
          <a:bodyPr>
            <a:normAutofit/>
          </a:bodyPr>
          <a:lstStyle/>
          <a:p>
            <a:r>
              <a:rPr lang="da-DK" sz="2200" noProof="0" dirty="0"/>
              <a:t>Vi kategoriserer vores omverden </a:t>
            </a:r>
            <a:r>
              <a:rPr lang="da-DK" sz="2200" noProof="0" dirty="0">
                <a:sym typeface="Wingdings" panose="05000000000000000000" pitchFamily="2" charset="2"/>
              </a:rPr>
              <a:t> benytter kategorier og prototyper af objekterne.</a:t>
            </a:r>
          </a:p>
          <a:p>
            <a:r>
              <a:rPr lang="da-DK" sz="2200" noProof="0" dirty="0">
                <a:sym typeface="Wingdings" panose="05000000000000000000" pitchFamily="2" charset="2"/>
              </a:rPr>
              <a:t>Vi fokuserer på ligheden og ser bort fra forskellene</a:t>
            </a:r>
          </a:p>
          <a:p>
            <a:r>
              <a:rPr lang="da-DK" sz="2200" noProof="0" dirty="0">
                <a:sym typeface="Wingdings" panose="05000000000000000000" pitchFamily="2" charset="2"/>
              </a:rPr>
              <a:t>Nogle af objekterne i en kategori får status som prototyper</a:t>
            </a:r>
            <a:r>
              <a:rPr lang="da-DK" sz="2200" dirty="0">
                <a:sym typeface="Wingdings" panose="05000000000000000000" pitchFamily="2" charset="2"/>
              </a:rPr>
              <a:t>: Et ”bedre” billede på den overordnede kategori</a:t>
            </a:r>
            <a:endParaRPr lang="da-DK" sz="2200" noProof="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1. Plads B billede og foto (gratis prøveperiode) | Bigstock">
            <a:extLst>
              <a:ext uri="{FF2B5EF4-FFF2-40B4-BE49-F238E27FC236}">
                <a16:creationId xmlns:a16="http://schemas.microsoft.com/office/drawing/2014/main" id="{78F0D6E3-10C0-4D93-CEFB-5FADC5AA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77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D1B31-CBAE-4919-BD5E-952AB141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6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Begrebslisten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56C15-4E7E-421E-BB0A-93C9F16C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da-DK" sz="24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Billede 7" descr="Et billede, der indeholder tekst, skærmbillede, linje/række, Parallel&#10;&#10;Automatisk genereret beskrivelse">
            <a:extLst>
              <a:ext uri="{FF2B5EF4-FFF2-40B4-BE49-F238E27FC236}">
                <a16:creationId xmlns:a16="http://schemas.microsoft.com/office/drawing/2014/main" id="{8185C52A-B4CF-7EF8-567D-DA8B89D5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241881"/>
            <a:ext cx="7214616" cy="43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9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6E2F3-3147-4356-9D33-792F729D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noProof="0" dirty="0"/>
              <a:t>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B29107-06E9-4A89-993A-46B3D562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a-DK" noProof="0" dirty="0"/>
              <a:t>Perception handler om, hvordan vi opfatter og fortolker det, som vi sanser. Virkeligheden er en konstruktion af vores perception. </a:t>
            </a:r>
          </a:p>
          <a:p>
            <a:pPr marL="0" indent="0">
              <a:lnSpc>
                <a:spcPct val="150000"/>
              </a:lnSpc>
              <a:buNone/>
            </a:pPr>
            <a:endParaRPr lang="da-DK" noProof="0" dirty="0"/>
          </a:p>
          <a:p>
            <a:pPr>
              <a:lnSpc>
                <a:spcPct val="150000"/>
              </a:lnSpc>
            </a:pPr>
            <a:r>
              <a:rPr lang="da-DK" noProof="0" dirty="0"/>
              <a:t>Den måde, vi opfatter tingene på, er både påvirket af de stimuli, vi får fra vores omverden, sanser og fra tingene selv </a:t>
            </a:r>
            <a:r>
              <a:rPr lang="da-DK" b="1" noProof="0" dirty="0"/>
              <a:t>(</a:t>
            </a:r>
            <a:r>
              <a:rPr lang="da-DK" b="1" noProof="0" dirty="0" err="1"/>
              <a:t>bottom</a:t>
            </a:r>
            <a:r>
              <a:rPr lang="da-DK" b="1" noProof="0" dirty="0"/>
              <a:t> up-processer) </a:t>
            </a:r>
            <a:r>
              <a:rPr lang="da-DK" noProof="0" dirty="0"/>
              <a:t>– og de erfaringer, behov, forventninger og den viden vi har organiseret i kognitive skemaer </a:t>
            </a:r>
            <a:r>
              <a:rPr lang="da-DK" b="1" noProof="0" dirty="0"/>
              <a:t>(top </a:t>
            </a:r>
            <a:r>
              <a:rPr lang="da-DK" b="1" noProof="0" dirty="0" err="1"/>
              <a:t>down</a:t>
            </a:r>
            <a:r>
              <a:rPr lang="da-DK" b="1" noProof="0" dirty="0"/>
              <a:t>-processer)</a:t>
            </a:r>
          </a:p>
          <a:p>
            <a:pPr marL="0" indent="0">
              <a:lnSpc>
                <a:spcPct val="150000"/>
              </a:lnSpc>
              <a:buNone/>
            </a:pPr>
            <a:endParaRPr lang="da-DK" noProof="0" dirty="0"/>
          </a:p>
          <a:p>
            <a:pPr>
              <a:lnSpc>
                <a:spcPct val="150000"/>
              </a:lnSpc>
            </a:pPr>
            <a:r>
              <a:rPr lang="da-DK" noProof="0" dirty="0"/>
              <a:t>Det betyder, at vi ikke altid opfatter og forstår tingene korrekt </a:t>
            </a:r>
          </a:p>
          <a:p>
            <a:pPr marL="0" indent="0">
              <a:lnSpc>
                <a:spcPct val="150000"/>
              </a:lnSpc>
              <a:buNone/>
            </a:pP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0230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8EFF65E-1F7B-5E59-0AE3-F9483AB80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506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4B5067B-7B14-5DEC-F0E9-B1F09ECA1C41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noProof="0" dirty="0"/>
              <a:t>Her sætter vi vores lid til top </a:t>
            </a:r>
            <a:r>
              <a:rPr lang="da-DK" sz="2000" noProof="0" dirty="0" err="1"/>
              <a:t>down</a:t>
            </a:r>
            <a:r>
              <a:rPr lang="da-DK" sz="2000" noProof="0" dirty="0"/>
              <a:t>-processerne; medfører at vi nemt overser noget ved at tro, at tingene er, som de plejer</a:t>
            </a:r>
          </a:p>
        </p:txBody>
      </p:sp>
    </p:spTree>
    <p:extLst>
      <p:ext uri="{BB962C8B-B14F-4D97-AF65-F5344CB8AC3E}">
        <p14:creationId xmlns:p14="http://schemas.microsoft.com/office/powerpoint/2010/main" val="27808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0365960-CDB6-4BF7-9F44-61B96DEB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AC7243-7CFF-4EE5-837B-9231615D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noProof="0" dirty="0"/>
              <a:t>Top </a:t>
            </a:r>
            <a:r>
              <a:rPr lang="da-DK" b="1" noProof="0" dirty="0" err="1"/>
              <a:t>down</a:t>
            </a:r>
            <a:r>
              <a:rPr lang="da-DK" b="1" noProof="0" dirty="0"/>
              <a:t>-proces – Et eksempel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84D880D-7660-41F5-A151-E0E322A1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949267" cy="37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EC0CF-1F57-A369-023A-2461161C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7" y="640823"/>
            <a:ext cx="3900569" cy="5583148"/>
          </a:xfrm>
        </p:spPr>
        <p:txBody>
          <a:bodyPr anchor="ctr">
            <a:normAutofit/>
          </a:bodyPr>
          <a:lstStyle/>
          <a:p>
            <a:r>
              <a:rPr lang="da-DK" dirty="0"/>
              <a:t>Automatiserede og kontrollerede processer: </a:t>
            </a:r>
            <a:r>
              <a:rPr lang="da-DK" dirty="0" err="1"/>
              <a:t>Stroop</a:t>
            </a:r>
            <a:r>
              <a:rPr lang="da-DK" dirty="0"/>
              <a:t>-effekten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2D00BD62-6FE3-5C24-6FAA-BBCEF7A2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12255"/>
            <a:ext cx="6894576" cy="255099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48C46A-79F9-84C0-DF47-405DB00B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da-DK" sz="2200" dirty="0"/>
              <a:t>Runde 1: Sig den farve, som ordet er skrevet med (ikke den farve ordene betyder)</a:t>
            </a:r>
          </a:p>
          <a:p>
            <a:r>
              <a:rPr lang="da-DK" sz="2200" dirty="0"/>
              <a:t>Runde 2: Læs den farve, som ordet refererer til. </a:t>
            </a:r>
          </a:p>
        </p:txBody>
      </p:sp>
    </p:spTree>
    <p:extLst>
      <p:ext uri="{BB962C8B-B14F-4D97-AF65-F5344CB8AC3E}">
        <p14:creationId xmlns:p14="http://schemas.microsoft.com/office/powerpoint/2010/main" val="8866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C2350-9739-DA41-CEB0-80D117C4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2C2232-E4F5-9144-500B-06F1187E4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B3CBA-E4FB-BE5F-A0F1-A6CDC2C1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7" y="640823"/>
            <a:ext cx="3900569" cy="5583148"/>
          </a:xfrm>
        </p:spPr>
        <p:txBody>
          <a:bodyPr anchor="ctr">
            <a:normAutofit/>
          </a:bodyPr>
          <a:lstStyle/>
          <a:p>
            <a:r>
              <a:rPr lang="da-DK" dirty="0"/>
              <a:t>Automatiserede og kontrollerede processer: </a:t>
            </a:r>
            <a:r>
              <a:rPr lang="da-DK" dirty="0" err="1"/>
              <a:t>Stroop</a:t>
            </a:r>
            <a:r>
              <a:rPr lang="da-DK" dirty="0"/>
              <a:t>-effekten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3D17FA-11B2-AC98-7959-ABC6EABFD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D87B7A96-041C-C03C-91A7-91656784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3976"/>
            <a:ext cx="6894576" cy="255099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F78BEE-F455-7383-D4A5-E1BB5C42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789853"/>
            <a:ext cx="7268207" cy="3984171"/>
          </a:xfrm>
        </p:spPr>
        <p:txBody>
          <a:bodyPr anchor="t">
            <a:normAutofit/>
          </a:bodyPr>
          <a:lstStyle/>
          <a:p>
            <a:r>
              <a:rPr lang="da-DK" sz="2200" dirty="0"/>
              <a:t>Hvad skete der? Hvad er resultatet et udtryk for?</a:t>
            </a:r>
          </a:p>
          <a:p>
            <a:r>
              <a:rPr lang="da-DK" sz="2200" dirty="0"/>
              <a:t>Hvorfor er det sværere at sige farven, som ordet er skrevet med?</a:t>
            </a:r>
          </a:p>
          <a:p>
            <a:pPr lvl="1"/>
            <a:r>
              <a:rPr lang="da-DK" sz="2000" dirty="0"/>
              <a:t>Eksperimentet udfordrer vores selektive opmærksomhed grundet uoverensstemmelsen.</a:t>
            </a:r>
          </a:p>
          <a:p>
            <a:pPr lvl="1"/>
            <a:r>
              <a:rPr lang="da-DK" sz="2000" dirty="0"/>
              <a:t>Tvinges til at bruge kontrollerede processer og </a:t>
            </a:r>
            <a:r>
              <a:rPr lang="da-DK" sz="2000" dirty="0" err="1"/>
              <a:t>bottom</a:t>
            </a:r>
            <a:r>
              <a:rPr lang="da-DK" sz="2000" dirty="0"/>
              <a:t> up-processer til afkodning af informationerne.</a:t>
            </a:r>
          </a:p>
          <a:p>
            <a:pPr lvl="1"/>
            <a:r>
              <a:rPr lang="da-DK" sz="2000" dirty="0"/>
              <a:t>Læsning = automatiseret proces, hvorimod der kræves en mere kontrolleret proces for at sige navnet på farven.</a:t>
            </a:r>
          </a:p>
          <a:p>
            <a:pPr lvl="1"/>
            <a:r>
              <a:rPr lang="da-DK" sz="2000" dirty="0"/>
              <a:t>Svært at slukke en automatiseret proces, fordi det sker ikke-bevidst og uden at ville det.</a:t>
            </a:r>
          </a:p>
        </p:txBody>
      </p:sp>
    </p:spTree>
    <p:extLst>
      <p:ext uri="{BB962C8B-B14F-4D97-AF65-F5344CB8AC3E}">
        <p14:creationId xmlns:p14="http://schemas.microsoft.com/office/powerpoint/2010/main" val="3349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30F0FB-39B0-4C21-7FAF-49508715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noProof="0" dirty="0"/>
              <a:t>I får nogle billeder, som sætter jeres perception på overarbejde. </a:t>
            </a:r>
          </a:p>
          <a:p>
            <a:r>
              <a:rPr lang="da-DK" noProof="0" dirty="0"/>
              <a:t>Kan I blive enige om hvad I ser? </a:t>
            </a:r>
          </a:p>
          <a:p>
            <a:r>
              <a:rPr lang="da-DK" noProof="0" dirty="0"/>
              <a:t>Anvender I overvejende top </a:t>
            </a:r>
            <a:r>
              <a:rPr lang="da-DK" noProof="0" dirty="0" err="1"/>
              <a:t>down</a:t>
            </a:r>
            <a:r>
              <a:rPr lang="da-DK" noProof="0" dirty="0"/>
              <a:t> eller </a:t>
            </a:r>
            <a:r>
              <a:rPr lang="da-DK" noProof="0" dirty="0" err="1"/>
              <a:t>bottom</a:t>
            </a:r>
            <a:r>
              <a:rPr lang="da-DK" noProof="0" dirty="0"/>
              <a:t>-up processen? </a:t>
            </a:r>
          </a:p>
          <a:p>
            <a:pPr marL="0" indent="0">
              <a:buNone/>
            </a:pP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0874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igur-grund – Lex">
            <a:extLst>
              <a:ext uri="{FF2B5EF4-FFF2-40B4-BE49-F238E27FC236}">
                <a16:creationId xmlns:a16="http://schemas.microsoft.com/office/drawing/2014/main" id="{DCD9041B-BE8F-12F0-587B-7BDF00D3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435FE-5C13-1335-9AD6-DEBF0C5F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da-DK" dirty="0"/>
              <a:t>Top down- eller </a:t>
            </a:r>
            <a:r>
              <a:rPr lang="da-DK" dirty="0" err="1"/>
              <a:t>bottom</a:t>
            </a:r>
            <a:r>
              <a:rPr lang="da-DK" dirty="0"/>
              <a:t> up-proces?</a:t>
            </a:r>
          </a:p>
          <a:p>
            <a:endParaRPr lang="da-DK" dirty="0"/>
          </a:p>
          <a:p>
            <a:r>
              <a:rPr lang="da-DK" sz="2400" dirty="0"/>
              <a:t>Top </a:t>
            </a:r>
            <a:r>
              <a:rPr lang="da-DK" sz="2400" dirty="0" err="1"/>
              <a:t>down</a:t>
            </a:r>
            <a:r>
              <a:rPr lang="da-DK" sz="2400" dirty="0"/>
              <a:t> spiller en stor rolle, fordi fortolkningen afhænger af tidligere erfaringer og forventninger.</a:t>
            </a:r>
          </a:p>
        </p:txBody>
      </p:sp>
    </p:spTree>
    <p:extLst>
      <p:ext uri="{BB962C8B-B14F-4D97-AF65-F5344CB8AC3E}">
        <p14:creationId xmlns:p14="http://schemas.microsoft.com/office/powerpoint/2010/main" val="26808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üller-Lyer illusion - How Emotions Are Made">
            <a:extLst>
              <a:ext uri="{FF2B5EF4-FFF2-40B4-BE49-F238E27FC236}">
                <a16:creationId xmlns:a16="http://schemas.microsoft.com/office/drawing/2014/main" id="{A8E797E9-00C1-341C-29E7-AA3A9C18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485686"/>
            <a:ext cx="4777381" cy="37168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595C8D-8446-2F6A-A4A0-0E68045D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da-DK" dirty="0"/>
              <a:t>Top down- eller </a:t>
            </a:r>
            <a:r>
              <a:rPr lang="da-DK" dirty="0" err="1"/>
              <a:t>bottom</a:t>
            </a:r>
            <a:r>
              <a:rPr lang="da-DK" dirty="0"/>
              <a:t> up-proces?</a:t>
            </a:r>
          </a:p>
          <a:p>
            <a:endParaRPr lang="da-DK" dirty="0"/>
          </a:p>
          <a:p>
            <a:r>
              <a:rPr lang="da-DK" sz="2400" dirty="0"/>
              <a:t>Bottom up-processen (det sensoriske input) siger, at linjerne er ens, men top </a:t>
            </a:r>
            <a:r>
              <a:rPr lang="da-DK" sz="2400" dirty="0" err="1"/>
              <a:t>down</a:t>
            </a:r>
            <a:r>
              <a:rPr lang="da-DK" sz="2400" dirty="0"/>
              <a:t>-processens (din hjernes) fortolkning snyder os.</a:t>
            </a:r>
            <a:endParaRPr lang="da-DK" dirty="0"/>
          </a:p>
          <a:p>
            <a:r>
              <a:rPr lang="da-DK" sz="2400" dirty="0"/>
              <a:t>Vores perception påvirkes af forventninger om, hvordan linjer og vinkler normalt repræsenterer afstand.</a:t>
            </a:r>
          </a:p>
        </p:txBody>
      </p:sp>
    </p:spTree>
    <p:extLst>
      <p:ext uri="{BB962C8B-B14F-4D97-AF65-F5344CB8AC3E}">
        <p14:creationId xmlns:p14="http://schemas.microsoft.com/office/powerpoint/2010/main" val="25751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638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Office-tema</vt:lpstr>
      <vt:lpstr>Perception</vt:lpstr>
      <vt:lpstr>Perception</vt:lpstr>
      <vt:lpstr>PowerPoint-præsentation</vt:lpstr>
      <vt:lpstr>Top down-proces – Et eksempel</vt:lpstr>
      <vt:lpstr>Automatiserede og kontrollerede processer: Stroop-effekten</vt:lpstr>
      <vt:lpstr>Automatiserede og kontrollerede processer: Stroop-effekten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Ames room illusion </vt:lpstr>
      <vt:lpstr>Ames room illusion </vt:lpstr>
      <vt:lpstr>Objektperception </vt:lpstr>
      <vt:lpstr>Begrebslisten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</dc:title>
  <dc:creator>Maja Christina Lerche Høgh</dc:creator>
  <cp:lastModifiedBy>Clara Nørgaard Madsen (CSN - UCH)</cp:lastModifiedBy>
  <cp:revision>12</cp:revision>
  <dcterms:created xsi:type="dcterms:W3CDTF">2022-02-22T08:49:23Z</dcterms:created>
  <dcterms:modified xsi:type="dcterms:W3CDTF">2026-01-06T07:03:02Z</dcterms:modified>
</cp:coreProperties>
</file>